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4"/>
  </p:sldMasterIdLst>
  <p:notesMasterIdLst>
    <p:notesMasterId r:id="rId34"/>
  </p:notesMasterIdLst>
  <p:sldIdLst>
    <p:sldId id="273" r:id="rId5"/>
    <p:sldId id="271" r:id="rId6"/>
    <p:sldId id="297" r:id="rId7"/>
    <p:sldId id="300" r:id="rId8"/>
    <p:sldId id="301" r:id="rId9"/>
    <p:sldId id="286" r:id="rId10"/>
    <p:sldId id="284" r:id="rId11"/>
    <p:sldId id="285" r:id="rId12"/>
    <p:sldId id="288" r:id="rId13"/>
    <p:sldId id="289" r:id="rId14"/>
    <p:sldId id="287" r:id="rId15"/>
    <p:sldId id="272" r:id="rId16"/>
    <p:sldId id="274" r:id="rId17"/>
    <p:sldId id="302" r:id="rId18"/>
    <p:sldId id="275" r:id="rId19"/>
    <p:sldId id="305" r:id="rId20"/>
    <p:sldId id="304" r:id="rId21"/>
    <p:sldId id="306" r:id="rId22"/>
    <p:sldId id="307" r:id="rId23"/>
    <p:sldId id="308" r:id="rId24"/>
    <p:sldId id="309" r:id="rId25"/>
    <p:sldId id="276" r:id="rId26"/>
    <p:sldId id="303" r:id="rId27"/>
    <p:sldId id="277" r:id="rId28"/>
    <p:sldId id="278" r:id="rId29"/>
    <p:sldId id="279" r:id="rId30"/>
    <p:sldId id="280" r:id="rId31"/>
    <p:sldId id="281" r:id="rId32"/>
    <p:sldId id="283" r:id="rId3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llsidorna enligt skiss" id="{0332FA32-E790-4CD3-86B6-B248B4EADE8B}">
          <p14:sldIdLst/>
        </p14:section>
        <p14:section name="Exempelsidor - visar sidor fylls med innehåll" id="{4A760F55-63D0-441C-9AC0-AA6EC905C8DE}">
          <p14:sldIdLst>
            <p14:sldId id="273"/>
            <p14:sldId id="271"/>
            <p14:sldId id="297"/>
            <p14:sldId id="300"/>
            <p14:sldId id="301"/>
            <p14:sldId id="286"/>
            <p14:sldId id="284"/>
            <p14:sldId id="285"/>
            <p14:sldId id="288"/>
            <p14:sldId id="289"/>
            <p14:sldId id="287"/>
            <p14:sldId id="272"/>
            <p14:sldId id="274"/>
            <p14:sldId id="302"/>
            <p14:sldId id="275"/>
            <p14:sldId id="305"/>
            <p14:sldId id="304"/>
            <p14:sldId id="306"/>
            <p14:sldId id="307"/>
            <p14:sldId id="308"/>
            <p14:sldId id="309"/>
            <p14:sldId id="276"/>
            <p14:sldId id="303"/>
            <p14:sldId id="277"/>
            <p14:sldId id="278"/>
            <p14:sldId id="279"/>
            <p14:sldId id="280"/>
            <p14:sldId id="281"/>
            <p14:sldId id="28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1522" autoAdjust="0"/>
  </p:normalViewPr>
  <p:slideViewPr>
    <p:cSldViewPr snapToGrid="0">
      <p:cViewPr varScale="1">
        <p:scale>
          <a:sx n="51" d="100"/>
          <a:sy n="51" d="100"/>
        </p:scale>
        <p:origin x="118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92141-416E-49B0-82D1-A68B9C506992}" type="datetimeFigureOut">
              <a:rPr lang="sv-SE" smtClean="0"/>
              <a:t>2019-11-19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B863A3-F6DA-432C-A68C-0B1EB56ED5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6493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dirty="0"/>
              <a:t>STRUCTOR SER MÖJLIGHETER</a:t>
            </a:r>
            <a:br>
              <a:rPr lang="sv-SE" sz="1200" dirty="0"/>
            </a:br>
            <a:endParaRPr lang="sv-SE" sz="1200" dirty="0"/>
          </a:p>
          <a:p>
            <a:r>
              <a:rPr lang="sv-SE" sz="1200" dirty="0"/>
              <a:t>Vi gör det genom att tänka nytt, fritt och tillsammans. Våra signum är specialistkompetens, enkelhet och småskalighet. Detta har gjort oss till ett av Sveriges större och ledande kunskapsföretag inom samhällsbyggnadsområdet.</a:t>
            </a:r>
          </a:p>
          <a:p>
            <a:endParaRPr lang="sv-SE" sz="1200" dirty="0"/>
          </a:p>
          <a:p>
            <a:r>
              <a:rPr lang="sv-SE" sz="1200" dirty="0"/>
              <a:t>Gruppen består av självständiga och partnerägda konsultbolag. Max en busslast medarbetare i varje bolag innebär delaktighet och korta beslutsvägar. Alla medarbetare inom </a:t>
            </a:r>
            <a:r>
              <a:rPr lang="sv-SE" sz="1200" dirty="0" err="1"/>
              <a:t>Structor</a:t>
            </a:r>
            <a:r>
              <a:rPr lang="sv-SE" sz="1200" dirty="0"/>
              <a:t> är konsulter och drivs av samma vilja att se, skapa och förverkliga möjligheter.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28250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79490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088305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791953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57027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7018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8322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599849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0335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563840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63675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51902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06775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örsta/Sist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invGray">
          <a:xfrm>
            <a:off x="2021625" y="1791284"/>
            <a:ext cx="8172000" cy="287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455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 bwMode="ltGray">
          <a:xfrm>
            <a:off x="0" y="722313"/>
            <a:ext cx="12192000" cy="495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ubrik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1092201" y="1844675"/>
            <a:ext cx="4572000" cy="3575050"/>
          </a:xfrm>
        </p:spPr>
        <p:txBody>
          <a:bodyPr anchor="t" anchorCtr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527800" y="1844675"/>
            <a:ext cx="4572000" cy="3575050"/>
          </a:xfrm>
        </p:spPr>
        <p:txBody>
          <a:bodyPr anchor="t" anchorCtr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3897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D6E7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D6E7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D6E7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D6E7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D6E7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D6E7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D6E7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D6E7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D6E7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D6E7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6D6E71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6D6E71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6D6E71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6D6E71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6D6E71"/>
                      </p:to>
                    </p:animClr>
                  </p:subTnLst>
                </p:cTn>
              </p:par>
            </p:tnLst>
          </p:tmpl>
        </p:tmplLst>
      </p:bldP>
      <p:bldP spid="6" grpId="0" build="p" bldLvl="5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6D6E71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6D6E71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6D6E71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6D6E71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6D6E71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2784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92200" y="1844675"/>
            <a:ext cx="10007600" cy="1584325"/>
          </a:xfrm>
        </p:spPr>
        <p:txBody>
          <a:bodyPr anchor="b" anchorCtr="0"/>
          <a:lstStyle>
            <a:lvl1pPr>
              <a:defRPr sz="6200" cap="all" baseline="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1090800" y="3919539"/>
            <a:ext cx="9982200" cy="468000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rgbClr val="898989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Förnamn Efternamn</a:t>
            </a:r>
          </a:p>
        </p:txBody>
      </p:sp>
      <p:sp>
        <p:nvSpPr>
          <p:cNvPr id="10" name="Platshållare för text 2"/>
          <p:cNvSpPr>
            <a:spLocks noGrp="1"/>
          </p:cNvSpPr>
          <p:nvPr>
            <p:ph type="body" idx="12" hasCustomPrompt="1"/>
          </p:nvPr>
        </p:nvSpPr>
        <p:spPr>
          <a:xfrm>
            <a:off x="1090801" y="4391025"/>
            <a:ext cx="9982200" cy="468000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rgbClr val="898989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3797329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091406" y="2895599"/>
            <a:ext cx="10009188" cy="972000"/>
          </a:xfrm>
        </p:spPr>
        <p:txBody>
          <a:bodyPr anchor="b"/>
          <a:lstStyle>
            <a:lvl1pPr algn="ctr">
              <a:defRPr sz="6200" cap="all" baseline="0"/>
            </a:lvl1pPr>
          </a:lstStyle>
          <a:p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51211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här och infoga bild via menyflik ”Infoga” och knappen ”Bilder”.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-1" y="2895599"/>
            <a:ext cx="12192000" cy="972000"/>
          </a:xfrm>
          <a:solidFill>
            <a:schemeClr val="bg2">
              <a:alpha val="8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  <a:lvl2pPr marL="232200" indent="0">
              <a:buNone/>
              <a:defRPr/>
            </a:lvl2pPr>
            <a:lvl3pPr marL="462600" indent="0">
              <a:buNone/>
              <a:defRPr/>
            </a:lvl3pPr>
            <a:lvl4pPr marL="693000" indent="0">
              <a:buNone/>
              <a:defRPr/>
            </a:lvl4pPr>
            <a:lvl5pPr marL="887400" indent="0">
              <a:buNone/>
              <a:defRPr/>
            </a:lvl5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 hasCustomPrompt="1"/>
          </p:nvPr>
        </p:nvSpPr>
        <p:spPr>
          <a:xfrm>
            <a:off x="10879488" y="6300786"/>
            <a:ext cx="1116000" cy="393202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  <a:lvl2pPr marL="232200" indent="0">
              <a:buNone/>
              <a:defRPr/>
            </a:lvl2pPr>
            <a:lvl3pPr marL="462600" indent="0">
              <a:buNone/>
              <a:defRPr/>
            </a:lvl3pPr>
            <a:lvl4pPr marL="693000" indent="0">
              <a:buNone/>
              <a:defRPr/>
            </a:lvl4pPr>
            <a:lvl5pPr marL="887400" indent="0">
              <a:buNone/>
              <a:defRPr/>
            </a:lvl5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091406" y="2895599"/>
            <a:ext cx="10009188" cy="972000"/>
          </a:xfrm>
        </p:spPr>
        <p:txBody>
          <a:bodyPr anchor="b"/>
          <a:lstStyle>
            <a:lvl1pPr algn="ctr">
              <a:defRPr sz="6200" cap="all" baseline="0"/>
            </a:lvl1pPr>
          </a:lstStyle>
          <a:p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1270232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694631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 bwMode="ltGray">
          <a:xfrm>
            <a:off x="0" y="722313"/>
            <a:ext cx="12192000" cy="495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2" name="Platshållare för innehåll 11"/>
          <p:cNvSpPr>
            <a:spLocks noGrp="1"/>
          </p:cNvSpPr>
          <p:nvPr>
            <p:ph sz="quarter" idx="13"/>
          </p:nvPr>
        </p:nvSpPr>
        <p:spPr>
          <a:xfrm>
            <a:off x="1092201" y="1844676"/>
            <a:ext cx="10007600" cy="3575050"/>
          </a:xfrm>
        </p:spPr>
        <p:txBody>
          <a:bodyPr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9092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D6E7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D6E7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D6E7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D6E7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D6E7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bldLvl="5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2"/>
                        </p:tgtEl>
                        <p:attrNameLst>
                          <p:attrName>ppt_c</p:attrName>
                        </p:attrNameLst>
                      </p:cBhvr>
                      <p:to>
                        <a:srgbClr val="6D6E71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2"/>
                        </p:tgtEl>
                        <p:attrNameLst>
                          <p:attrName>ppt_c</p:attrName>
                        </p:attrNameLst>
                      </p:cBhvr>
                      <p:to>
                        <a:srgbClr val="6D6E71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2"/>
                        </p:tgtEl>
                        <p:attrNameLst>
                          <p:attrName>ppt_c</p:attrName>
                        </p:attrNameLst>
                      </p:cBhvr>
                      <p:to>
                        <a:srgbClr val="6D6E71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2"/>
                        </p:tgtEl>
                        <p:attrNameLst>
                          <p:attrName>ppt_c</p:attrName>
                        </p:attrNameLst>
                      </p:cBhvr>
                      <p:to>
                        <a:srgbClr val="6D6E71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2"/>
                        </p:tgtEl>
                        <p:attrNameLst>
                          <p:attrName>ppt_c</p:attrName>
                        </p:attrNameLst>
                      </p:cBhvr>
                      <p:to>
                        <a:srgbClr val="6D6E71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 bwMode="ltGray">
          <a:xfrm>
            <a:off x="0" y="722313"/>
            <a:ext cx="12192000" cy="495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2" name="Platshållare för innehåll 11"/>
          <p:cNvSpPr>
            <a:spLocks noGrp="1"/>
          </p:cNvSpPr>
          <p:nvPr>
            <p:ph sz="quarter" idx="13"/>
          </p:nvPr>
        </p:nvSpPr>
        <p:spPr>
          <a:xfrm>
            <a:off x="1092201" y="1844676"/>
            <a:ext cx="10007600" cy="357505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  <a:lvl2pPr marL="232200" indent="0">
              <a:buNone/>
              <a:defRPr/>
            </a:lvl2pPr>
            <a:lvl3pPr marL="462600" indent="0">
              <a:buNone/>
              <a:defRPr/>
            </a:lvl3pPr>
            <a:lvl4pPr marL="693000" indent="0">
              <a:buNone/>
              <a:defRPr/>
            </a:lvl4pPr>
            <a:lvl5pPr marL="887400" indent="0"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50625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15101" y="1844675"/>
            <a:ext cx="5280900" cy="3575050"/>
          </a:xfrm>
        </p:spPr>
        <p:txBody>
          <a:bodyPr anchor="ctr" anchorCtr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bild 10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6074569" cy="6858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cxnSp>
        <p:nvCxnSpPr>
          <p:cNvPr id="17" name="Rak koppling 16"/>
          <p:cNvCxnSpPr>
            <a:cxnSpLocks/>
          </p:cNvCxnSpPr>
          <p:nvPr userDrawn="1"/>
        </p:nvCxnSpPr>
        <p:spPr>
          <a:xfrm>
            <a:off x="6096000" y="0"/>
            <a:ext cx="0" cy="6874669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776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D6E7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D6E7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D6E7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D6E7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D6E7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6D6E71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6D6E71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6D6E71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6D6E71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6D6E71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15101" y="1844675"/>
            <a:ext cx="5280900" cy="3575050"/>
          </a:xfrm>
        </p:spPr>
        <p:txBody>
          <a:bodyPr anchor="ctr" anchorCtr="0">
            <a:noAutofit/>
          </a:bodyPr>
          <a:lstStyle>
            <a:lvl1pPr marL="0" indent="0">
              <a:buNone/>
              <a:defRPr/>
            </a:lvl1pPr>
            <a:lvl2pPr marL="232200" indent="0">
              <a:buNone/>
              <a:defRPr/>
            </a:lvl2pPr>
            <a:lvl3pPr marL="462600" indent="0">
              <a:buNone/>
              <a:defRPr/>
            </a:lvl3pPr>
            <a:lvl4pPr marL="693000" indent="0">
              <a:buNone/>
              <a:defRPr/>
            </a:lvl4pPr>
            <a:lvl5pPr marL="887400" indent="0"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bild 10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6074569" cy="68580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cxnSp>
        <p:nvCxnSpPr>
          <p:cNvPr id="7" name="Rak koppling 6">
            <a:extLst>
              <a:ext uri="{FF2B5EF4-FFF2-40B4-BE49-F238E27FC236}">
                <a16:creationId xmlns:a16="http://schemas.microsoft.com/office/drawing/2014/main" id="{B6E8ECE7-22CA-48A9-8A0F-11822ACC5DFF}"/>
              </a:ext>
            </a:extLst>
          </p:cNvPr>
          <p:cNvCxnSpPr>
            <a:cxnSpLocks/>
          </p:cNvCxnSpPr>
          <p:nvPr userDrawn="1"/>
        </p:nvCxnSpPr>
        <p:spPr>
          <a:xfrm>
            <a:off x="6096000" y="0"/>
            <a:ext cx="0" cy="6874669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8977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092200" y="722313"/>
            <a:ext cx="10007600" cy="4953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92200" y="1844675"/>
            <a:ext cx="10007600" cy="356552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9488" y="6300786"/>
            <a:ext cx="1116000" cy="39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8161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7" r:id="rId1"/>
    <p:sldLayoutId id="2147483651" r:id="rId2"/>
    <p:sldLayoutId id="2147483649" r:id="rId3"/>
    <p:sldLayoutId id="2147483656" r:id="rId4"/>
    <p:sldLayoutId id="2147483658" r:id="rId5"/>
    <p:sldLayoutId id="2147483650" r:id="rId6"/>
    <p:sldLayoutId id="2147483659" r:id="rId7"/>
    <p:sldLayoutId id="2147483652" r:id="rId8"/>
    <p:sldLayoutId id="2147483660" r:id="rId9"/>
    <p:sldLayoutId id="2147483653" r:id="rId10"/>
    <p:sldLayoutId id="214748365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460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DB827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691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DB827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9216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DB827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16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DB827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3414" userDrawn="1">
          <p15:clr>
            <a:srgbClr val="F26B43"/>
          </p15:clr>
        </p15:guide>
        <p15:guide id="3" pos="688" userDrawn="1">
          <p15:clr>
            <a:srgbClr val="F26B43"/>
          </p15:clr>
        </p15:guide>
        <p15:guide id="4" pos="6992" userDrawn="1">
          <p15:clr>
            <a:srgbClr val="F26B43"/>
          </p15:clr>
        </p15:guide>
        <p15:guide id="7" orient="horz" pos="1162" userDrawn="1">
          <p15:clr>
            <a:srgbClr val="F26B43"/>
          </p15:clr>
        </p15:guide>
        <p15:guide id="8" orient="horz" pos="767" userDrawn="1">
          <p15:clr>
            <a:srgbClr val="F26B43"/>
          </p15:clr>
        </p15:guide>
        <p15:guide id="9" orient="horz" pos="455" userDrawn="1">
          <p15:clr>
            <a:srgbClr val="F26B43"/>
          </p15:clr>
        </p15:guide>
        <p15:guide id="10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Omvärldsanalys och förstudie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EVA OLSSON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sv-SE" dirty="0"/>
              <a:t>2019-11-20</a:t>
            </a:r>
          </a:p>
        </p:txBody>
      </p:sp>
    </p:spTree>
    <p:extLst>
      <p:ext uri="{BB962C8B-B14F-4D97-AF65-F5344CB8AC3E}">
        <p14:creationId xmlns:p14="http://schemas.microsoft.com/office/powerpoint/2010/main" val="4273433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tshållare för bild 7">
            <a:extLst>
              <a:ext uri="{FF2B5EF4-FFF2-40B4-BE49-F238E27FC236}">
                <a16:creationId xmlns:a16="http://schemas.microsoft.com/office/drawing/2014/main" id="{ABAE238F-AD50-4402-9900-3715AC8FF5C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C30B1FD-B122-4452-BB27-BE88BE38C42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06238B93-6D6E-4B62-9409-8239ECBC75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27" name="Rubrik 26"/>
          <p:cNvSpPr>
            <a:spLocks noGrp="1"/>
          </p:cNvSpPr>
          <p:nvPr>
            <p:ph type="ctrTitle"/>
          </p:nvPr>
        </p:nvSpPr>
        <p:spPr>
          <a:xfrm>
            <a:off x="452582" y="2895599"/>
            <a:ext cx="11443854" cy="972000"/>
          </a:xfrm>
        </p:spPr>
        <p:txBody>
          <a:bodyPr/>
          <a:lstStyle/>
          <a:p>
            <a:r>
              <a:rPr lang="sv-SE" dirty="0"/>
              <a:t>Fastighetsutveckling</a:t>
            </a:r>
          </a:p>
        </p:txBody>
      </p:sp>
    </p:spTree>
    <p:extLst>
      <p:ext uri="{BB962C8B-B14F-4D97-AF65-F5344CB8AC3E}">
        <p14:creationId xmlns:p14="http://schemas.microsoft.com/office/powerpoint/2010/main" val="4099654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bild 4">
            <a:extLst>
              <a:ext uri="{FF2B5EF4-FFF2-40B4-BE49-F238E27FC236}">
                <a16:creationId xmlns:a16="http://schemas.microsoft.com/office/drawing/2014/main" id="{E130ADEB-2B44-4D8D-8F9A-15A4EE9F474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C30B1FD-B122-4452-BB27-BE88BE38C42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06238B93-6D6E-4B62-9409-8239ECBC75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27" name="Rubrik 2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Affärsutveckling</a:t>
            </a:r>
          </a:p>
        </p:txBody>
      </p:sp>
    </p:spTree>
    <p:extLst>
      <p:ext uri="{BB962C8B-B14F-4D97-AF65-F5344CB8AC3E}">
        <p14:creationId xmlns:p14="http://schemas.microsoft.com/office/powerpoint/2010/main" val="1317629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err="1"/>
              <a:t>OMvärldsanalys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05363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bild 3" descr="En bild som visar träd, väg, kulle, trädgård&#10;&#10;Automatiskt genererad beskrivning">
            <a:extLst>
              <a:ext uri="{FF2B5EF4-FFF2-40B4-BE49-F238E27FC236}">
                <a16:creationId xmlns:a16="http://schemas.microsoft.com/office/drawing/2014/main" id="{4F9E03F2-CDCB-4782-B90B-756141319C1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274172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v-SE" dirty="0"/>
              <a:t>Makrotrender</a:t>
            </a:r>
          </a:p>
          <a:p>
            <a:r>
              <a:rPr lang="sv-SE" dirty="0"/>
              <a:t>Regionplanering</a:t>
            </a:r>
          </a:p>
          <a:p>
            <a:r>
              <a:rPr lang="sv-SE" dirty="0"/>
              <a:t>Översiktsplan</a:t>
            </a:r>
          </a:p>
          <a:p>
            <a:r>
              <a:rPr lang="sv-SE" dirty="0"/>
              <a:t>Pågående detaljplanering</a:t>
            </a:r>
          </a:p>
          <a:p>
            <a:r>
              <a:rPr lang="sv-SE" dirty="0"/>
              <a:t>Pågående projekt</a:t>
            </a:r>
          </a:p>
        </p:txBody>
      </p:sp>
      <p:pic>
        <p:nvPicPr>
          <p:cNvPr id="5" name="Platshållare för bild 4" descr="En bild som visar utomhus, gräs, grön, sitter&#10;&#10;Automatiskt genererad beskrivning">
            <a:extLst>
              <a:ext uri="{FF2B5EF4-FFF2-40B4-BE49-F238E27FC236}">
                <a16:creationId xmlns:a16="http://schemas.microsoft.com/office/drawing/2014/main" id="{B7C8A755-8778-4E8A-84C8-931318B5B44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497463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bild 3">
            <a:extLst>
              <a:ext uri="{FF2B5EF4-FFF2-40B4-BE49-F238E27FC236}">
                <a16:creationId xmlns:a16="http://schemas.microsoft.com/office/drawing/2014/main" id="{0F552496-8689-4D2E-92E0-4C53479F49E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C30B1FD-B122-4452-BB27-BE88BE38C42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06238B93-6D6E-4B62-9409-8239ECBC75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27" name="Rubrik 2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Makrotrender</a:t>
            </a:r>
          </a:p>
        </p:txBody>
      </p:sp>
    </p:spTree>
    <p:extLst>
      <p:ext uri="{BB962C8B-B14F-4D97-AF65-F5344CB8AC3E}">
        <p14:creationId xmlns:p14="http://schemas.microsoft.com/office/powerpoint/2010/main" val="2111793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v-SE" dirty="0"/>
              <a:t>Regional tillväxt</a:t>
            </a:r>
          </a:p>
          <a:p>
            <a:r>
              <a:rPr lang="sv-SE" dirty="0"/>
              <a:t>Befolkningsutveckling</a:t>
            </a:r>
          </a:p>
          <a:p>
            <a:r>
              <a:rPr lang="sv-SE" dirty="0"/>
              <a:t>Utbyggnad infrastruktur</a:t>
            </a:r>
          </a:p>
          <a:p>
            <a:endParaRPr lang="sv-SE" dirty="0"/>
          </a:p>
        </p:txBody>
      </p:sp>
      <p:pic>
        <p:nvPicPr>
          <p:cNvPr id="7" name="Platshållare för bild 6" descr="En bild som visar text, karta&#10;&#10;Automatiskt genererad beskrivning">
            <a:extLst>
              <a:ext uri="{FF2B5EF4-FFF2-40B4-BE49-F238E27FC236}">
                <a16:creationId xmlns:a16="http://schemas.microsoft.com/office/drawing/2014/main" id="{184740F3-2569-42D7-87D9-318542731A3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909787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sz="half" idx="2"/>
          </p:nvPr>
        </p:nvSpPr>
        <p:spPr>
          <a:xfrm>
            <a:off x="6515101" y="1844675"/>
            <a:ext cx="5280900" cy="3575050"/>
          </a:xfrm>
        </p:spPr>
        <p:txBody>
          <a:bodyPr/>
          <a:lstStyle/>
          <a:p>
            <a:r>
              <a:rPr lang="sv-SE" sz="4800" dirty="0"/>
              <a:t>”… kan på längre sikt omvandlas till urbana stråk och kompletteras med ny blandad bebyggelse.” </a:t>
            </a:r>
          </a:p>
        </p:txBody>
      </p:sp>
      <p:pic>
        <p:nvPicPr>
          <p:cNvPr id="13" name="Platshållare för bild 12">
            <a:extLst>
              <a:ext uri="{FF2B5EF4-FFF2-40B4-BE49-F238E27FC236}">
                <a16:creationId xmlns:a16="http://schemas.microsoft.com/office/drawing/2014/main" id="{43182713-B507-4163-A254-3011FC5BD8C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15018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92200" y="695808"/>
            <a:ext cx="10007600" cy="495300"/>
          </a:xfrm>
        </p:spPr>
        <p:txBody>
          <a:bodyPr/>
          <a:lstStyle/>
          <a:p>
            <a:r>
              <a:rPr lang="sv-SE" dirty="0"/>
              <a:t>Pågående detaljplaner</a:t>
            </a:r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6BAE87AD-D34D-4DCF-93AD-7D7AF5B0023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628373" y="1217613"/>
            <a:ext cx="7819913" cy="5434681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EA2EFB9D-0D03-4775-ACD6-6760D3D02D4A}"/>
              </a:ext>
            </a:extLst>
          </p:cNvPr>
          <p:cNvSpPr txBox="1"/>
          <p:nvPr/>
        </p:nvSpPr>
        <p:spPr>
          <a:xfrm>
            <a:off x="8772939" y="1563757"/>
            <a:ext cx="3167270" cy="40226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/>
            </a:lvl1pPr>
            <a:lvl2pPr marL="460800" indent="-228600">
              <a:lnSpc>
                <a:spcPct val="90000"/>
              </a:lnSpc>
              <a:spcBef>
                <a:spcPts val="500"/>
              </a:spcBef>
              <a:buClr>
                <a:srgbClr val="FDB827"/>
              </a:buClr>
              <a:buFont typeface="Arial" panose="020B0604020202020204" pitchFamily="34" charset="0"/>
              <a:buChar char="•"/>
              <a:defRPr sz="2800"/>
            </a:lvl2pPr>
            <a:lvl3pPr marL="691200" indent="-228600">
              <a:lnSpc>
                <a:spcPct val="90000"/>
              </a:lnSpc>
              <a:spcBef>
                <a:spcPts val="500"/>
              </a:spcBef>
              <a:buClr>
                <a:srgbClr val="FDB827"/>
              </a:buClr>
              <a:buFont typeface="Arial" panose="020B0604020202020204" pitchFamily="34" charset="0"/>
              <a:buChar char="•"/>
              <a:defRPr sz="2400"/>
            </a:lvl3pPr>
            <a:lvl4pPr marL="921600" indent="-228600">
              <a:lnSpc>
                <a:spcPct val="90000"/>
              </a:lnSpc>
              <a:spcBef>
                <a:spcPts val="500"/>
              </a:spcBef>
              <a:buClr>
                <a:srgbClr val="FDB827"/>
              </a:buClr>
              <a:buFont typeface="Arial" panose="020B0604020202020204" pitchFamily="34" charset="0"/>
              <a:buChar char="•"/>
              <a:defRPr sz="2000"/>
            </a:lvl4pPr>
            <a:lvl5pPr marL="1116000" indent="-228600">
              <a:lnSpc>
                <a:spcPct val="90000"/>
              </a:lnSpc>
              <a:spcBef>
                <a:spcPts val="500"/>
              </a:spcBef>
              <a:buClr>
                <a:srgbClr val="FDB827"/>
              </a:buClr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sv-SE" dirty="0"/>
              <a:t>1600 bostäder</a:t>
            </a:r>
          </a:p>
          <a:p>
            <a:r>
              <a:rPr lang="sv-SE" dirty="0"/>
              <a:t>Förskolor</a:t>
            </a:r>
          </a:p>
          <a:p>
            <a:r>
              <a:rPr lang="sv-SE" dirty="0"/>
              <a:t>Skola</a:t>
            </a:r>
          </a:p>
          <a:p>
            <a:r>
              <a:rPr lang="sv-SE" dirty="0"/>
              <a:t>Idrottshall</a:t>
            </a:r>
          </a:p>
        </p:txBody>
      </p:sp>
      <p:sp>
        <p:nvSpPr>
          <p:cNvPr id="7" name="Ellips 6">
            <a:extLst>
              <a:ext uri="{FF2B5EF4-FFF2-40B4-BE49-F238E27FC236}">
                <a16:creationId xmlns:a16="http://schemas.microsoft.com/office/drawing/2014/main" id="{E6AB2A41-B104-410E-8A1A-1C7C13B87080}"/>
              </a:ext>
            </a:extLst>
          </p:cNvPr>
          <p:cNvSpPr/>
          <p:nvPr/>
        </p:nvSpPr>
        <p:spPr>
          <a:xfrm>
            <a:off x="952500" y="1563757"/>
            <a:ext cx="1371600" cy="1369943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0108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Pågående projekt</a:t>
            </a:r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35253A6A-F653-4B6F-9ED7-F6CA8D88DAF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1092200" y="1414462"/>
            <a:ext cx="9715500" cy="4861755"/>
          </a:xfrm>
          <a:prstGeom prst="rect">
            <a:avLst/>
          </a:prstGeom>
        </p:spPr>
      </p:pic>
      <p:sp>
        <p:nvSpPr>
          <p:cNvPr id="5" name="Ellips 4">
            <a:extLst>
              <a:ext uri="{FF2B5EF4-FFF2-40B4-BE49-F238E27FC236}">
                <a16:creationId xmlns:a16="http://schemas.microsoft.com/office/drawing/2014/main" id="{95ABD8E7-EE2B-4345-B737-8882D03D6544}"/>
              </a:ext>
            </a:extLst>
          </p:cNvPr>
          <p:cNvSpPr/>
          <p:nvPr/>
        </p:nvSpPr>
        <p:spPr>
          <a:xfrm>
            <a:off x="4432300" y="3265557"/>
            <a:ext cx="1079500" cy="988943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297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82402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Förstudie</a:t>
            </a:r>
          </a:p>
        </p:txBody>
      </p:sp>
    </p:spTree>
    <p:extLst>
      <p:ext uri="{BB962C8B-B14F-4D97-AF65-F5344CB8AC3E}">
        <p14:creationId xmlns:p14="http://schemas.microsoft.com/office/powerpoint/2010/main" val="1832605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v-SE" dirty="0"/>
              <a:t>Fastighetsrättslig utredning</a:t>
            </a:r>
          </a:p>
          <a:p>
            <a:r>
              <a:rPr lang="sv-SE" dirty="0"/>
              <a:t>Omvärldsanalys</a:t>
            </a:r>
          </a:p>
          <a:p>
            <a:r>
              <a:rPr lang="sv-SE" dirty="0"/>
              <a:t>Ekonomiska utredningar </a:t>
            </a:r>
          </a:p>
          <a:p>
            <a:r>
              <a:rPr lang="sv-SE" dirty="0"/>
              <a:t>Verksamhetsplan</a:t>
            </a:r>
          </a:p>
        </p:txBody>
      </p:sp>
      <p:pic>
        <p:nvPicPr>
          <p:cNvPr id="7" name="Platshållare för bild 6">
            <a:extLst>
              <a:ext uri="{FF2B5EF4-FFF2-40B4-BE49-F238E27FC236}">
                <a16:creationId xmlns:a16="http://schemas.microsoft.com/office/drawing/2014/main" id="{2472A004-AF85-4F1D-B521-606338F3037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449795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resultat av förstudien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3"/>
          </p:nvPr>
        </p:nvSpPr>
        <p:spPr>
          <a:xfrm>
            <a:off x="1092201" y="1895476"/>
            <a:ext cx="10007600" cy="3575050"/>
          </a:xfrm>
        </p:spPr>
        <p:txBody>
          <a:bodyPr/>
          <a:lstStyle/>
          <a:p>
            <a:r>
              <a:rPr lang="sv-SE" dirty="0"/>
              <a:t>Utveckla fastighet och verksamhet i synergi med omvärlden</a:t>
            </a:r>
          </a:p>
          <a:p>
            <a:r>
              <a:rPr lang="sv-SE" dirty="0"/>
              <a:t>Välj lokaliseringar där värdet för verksamheten blir som störst</a:t>
            </a:r>
          </a:p>
          <a:p>
            <a:r>
              <a:rPr lang="sv-SE" dirty="0"/>
              <a:t>Avveckla eller ändra fastigheter för skapa värde till verksamheten eller minska kostnader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850858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C30B1FD-B122-4452-BB27-BE88BE38C42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06238B93-6D6E-4B62-9409-8239ECBC75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27" name="Rubrik 2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Platshållare för bild 3" descr="En bild som visar vatten, utomhus, byggnad, båt&#10;&#10;Automatiskt genererad beskrivning">
            <a:extLst>
              <a:ext uri="{FF2B5EF4-FFF2-40B4-BE49-F238E27FC236}">
                <a16:creationId xmlns:a16="http://schemas.microsoft.com/office/drawing/2014/main" id="{4680027D-E1F5-41D8-9075-5C0A4269F0B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992893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8D3ADF52-736E-48D5-BBB5-DBD76079453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28319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5E8B52B4-EC50-4D90-95AE-19D85F63059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0707790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D9E227BA-B224-4476-A1F4-C7D0873CD5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7938560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009F30F5-11A1-48AC-AF4F-236E1131EBC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6E9B773B-A785-4CCA-8FD3-4EE0358995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E010AB8-88AD-4B18-9AD5-DF23AFC5D2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5" name="Rubrik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386246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2" name="Platshållare för innehåll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185809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555010BF-7F4D-445D-9EB2-58260390D3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5419725"/>
            <a:ext cx="483041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6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STRUCTOR PROJEKTUTVECKLING</a:t>
            </a:r>
            <a:endParaRPr kumimoji="0" lang="sv-SE" altLang="sv-SE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Solnavägen 4, 113 65 Stockholm</a:t>
            </a:r>
            <a:endParaRPr kumimoji="0" lang="sv-SE" altLang="sv-SE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Växel: 08-545 556 30</a:t>
            </a:r>
            <a:endParaRPr kumimoji="0" lang="sv-SE" altLang="sv-SE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www.structor.se, </a:t>
            </a:r>
            <a:r>
              <a:rPr kumimoji="0" lang="sv-SE" altLang="sv-SE" sz="12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Instagram</a:t>
            </a:r>
            <a:r>
              <a:rPr kumimoji="0" lang="sv-SE" altLang="sv-SE" sz="1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Facebook, LinkedIn</a:t>
            </a:r>
            <a:endParaRPr kumimoji="0" lang="sv-SE" altLang="sv-SE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Organisationsnummer: 556636-0037</a:t>
            </a:r>
            <a:endParaRPr kumimoji="0" lang="sv-SE" altLang="sv-SE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C9A33D76-3174-466A-982D-8E6C8845D786}"/>
              </a:ext>
            </a:extLst>
          </p:cNvPr>
          <p:cNvSpPr/>
          <p:nvPr/>
        </p:nvSpPr>
        <p:spPr>
          <a:xfrm>
            <a:off x="0" y="9613265"/>
            <a:ext cx="7559675" cy="1079500"/>
          </a:xfrm>
          <a:prstGeom prst="rect">
            <a:avLst/>
          </a:prstGeom>
          <a:solidFill>
            <a:srgbClr val="58595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v-SE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CF874E7-1125-4903-AB65-7B13713891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7096" y="5419725"/>
            <a:ext cx="398890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altLang="sv-SE" sz="1600" dirty="0"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EVA OLSSON</a:t>
            </a:r>
            <a:endParaRPr kumimoji="0" lang="sv-SE" altLang="sv-SE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Telefon: 070-693 30 68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altLang="sv-SE" sz="1200" dirty="0"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E-post:</a:t>
            </a:r>
            <a:r>
              <a:rPr kumimoji="0" lang="sv-SE" altLang="sv-SE" sz="1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eva.olsson@structor.se</a:t>
            </a:r>
            <a:endParaRPr kumimoji="0" lang="sv-SE" altLang="sv-SE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225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bild 3">
            <a:extLst>
              <a:ext uri="{FF2B5EF4-FFF2-40B4-BE49-F238E27FC236}">
                <a16:creationId xmlns:a16="http://schemas.microsoft.com/office/drawing/2014/main" id="{F3FF014A-9B2A-4627-9E5C-6F4D88C1DD6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73461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681B2D8-77FB-4793-B6FF-07DC1DB016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80323" y="1534554"/>
            <a:ext cx="5489158" cy="3552112"/>
          </a:xfrm>
        </p:spPr>
        <p:txBody>
          <a:bodyPr/>
          <a:lstStyle/>
          <a:p>
            <a:pPr marL="0" indent="0">
              <a:buNone/>
            </a:pPr>
            <a:r>
              <a:rPr lang="sv-SE" sz="2800" b="1" dirty="0"/>
              <a:t>STRUCTORGRUPPEN 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Ledande kunskapsföretag</a:t>
            </a:r>
          </a:p>
          <a:p>
            <a:r>
              <a:rPr lang="sv-SE" dirty="0"/>
              <a:t>Konsulter i samhällsbyggnad</a:t>
            </a:r>
          </a:p>
          <a:p>
            <a:r>
              <a:rPr lang="sv-SE"/>
              <a:t>35 partnerägda bolag </a:t>
            </a:r>
            <a:endParaRPr lang="sv-SE">
              <a:cs typeface="Arial"/>
            </a:endParaRPr>
          </a:p>
          <a:p>
            <a:r>
              <a:rPr lang="sv-SE" dirty="0"/>
              <a:t>Drygt 500 medarbetare</a:t>
            </a:r>
          </a:p>
          <a:p>
            <a:pPr marL="0" indent="0">
              <a:buNone/>
            </a:pPr>
            <a:endParaRPr lang="sv-SE" sz="1800" u="sng" dirty="0"/>
          </a:p>
          <a:p>
            <a:pPr marL="0" indent="0">
              <a:buNone/>
            </a:pPr>
            <a:endParaRPr lang="sv-SE" sz="1800" u="sng" dirty="0"/>
          </a:p>
        </p:txBody>
      </p:sp>
      <p:pic>
        <p:nvPicPr>
          <p:cNvPr id="5" name="Platshållare för bild 4">
            <a:extLst>
              <a:ext uri="{FF2B5EF4-FFF2-40B4-BE49-F238E27FC236}">
                <a16:creationId xmlns:a16="http://schemas.microsoft.com/office/drawing/2014/main" id="{727D2E03-7686-425B-A6A1-E66CD196510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6074569" cy="6858000"/>
          </a:xfrm>
        </p:spPr>
      </p:pic>
    </p:spTree>
    <p:extLst>
      <p:ext uri="{BB962C8B-B14F-4D97-AF65-F5344CB8AC3E}">
        <p14:creationId xmlns:p14="http://schemas.microsoft.com/office/powerpoint/2010/main" val="471990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bild 3">
            <a:extLst>
              <a:ext uri="{FF2B5EF4-FFF2-40B4-BE49-F238E27FC236}">
                <a16:creationId xmlns:a16="http://schemas.microsoft.com/office/drawing/2014/main" id="{86F65E42-6E2C-41BC-BB76-1B80FA4FB21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C30B1FD-B122-4452-BB27-BE88BE38C42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06238B93-6D6E-4B62-9409-8239ECBC75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27" name="Rubrik 2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Stadsutveckling</a:t>
            </a:r>
          </a:p>
        </p:txBody>
      </p:sp>
    </p:spTree>
    <p:extLst>
      <p:ext uri="{BB962C8B-B14F-4D97-AF65-F5344CB8AC3E}">
        <p14:creationId xmlns:p14="http://schemas.microsoft.com/office/powerpoint/2010/main" val="1846040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tshållare för bild 7">
            <a:extLst>
              <a:ext uri="{FF2B5EF4-FFF2-40B4-BE49-F238E27FC236}">
                <a16:creationId xmlns:a16="http://schemas.microsoft.com/office/drawing/2014/main" id="{47C129B6-DCD8-4E2A-847E-4857D951A62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C30B1FD-B122-4452-BB27-BE88BE38C42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06238B93-6D6E-4B62-9409-8239ECBC75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27" name="Rubrik 2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Stadsutveckling</a:t>
            </a:r>
          </a:p>
        </p:txBody>
      </p:sp>
    </p:spTree>
    <p:extLst>
      <p:ext uri="{BB962C8B-B14F-4D97-AF65-F5344CB8AC3E}">
        <p14:creationId xmlns:p14="http://schemas.microsoft.com/office/powerpoint/2010/main" val="4037610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20FA49C6-85A0-48C3-AB3E-C6123FA0F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latshållare för bild 12">
            <a:extLst>
              <a:ext uri="{FF2B5EF4-FFF2-40B4-BE49-F238E27FC236}">
                <a16:creationId xmlns:a16="http://schemas.microsoft.com/office/drawing/2014/main" id="{B0AE0573-FE19-4ED9-8D40-CF341DD0DFE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C30B1FD-B122-4452-BB27-BE88BE38C42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06238B93-6D6E-4B62-9409-8239ECBC75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27" name="Rubrik 2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Fastighetsbildning</a:t>
            </a:r>
          </a:p>
        </p:txBody>
      </p:sp>
    </p:spTree>
    <p:extLst>
      <p:ext uri="{BB962C8B-B14F-4D97-AF65-F5344CB8AC3E}">
        <p14:creationId xmlns:p14="http://schemas.microsoft.com/office/powerpoint/2010/main" val="4291803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20FA49C6-85A0-48C3-AB3E-C6123FA0F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C30B1FD-B122-4452-BB27-BE88BE38C42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06238B93-6D6E-4B62-9409-8239ECBC75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27" name="Rubrik 2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Fastighetsbildning</a:t>
            </a:r>
          </a:p>
        </p:txBody>
      </p:sp>
    </p:spTree>
    <p:extLst>
      <p:ext uri="{BB962C8B-B14F-4D97-AF65-F5344CB8AC3E}">
        <p14:creationId xmlns:p14="http://schemas.microsoft.com/office/powerpoint/2010/main" val="33306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tshållare för bild 7">
            <a:extLst>
              <a:ext uri="{FF2B5EF4-FFF2-40B4-BE49-F238E27FC236}">
                <a16:creationId xmlns:a16="http://schemas.microsoft.com/office/drawing/2014/main" id="{B8A22525-3705-4EA8-9246-7C5343FE60A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C30B1FD-B122-4452-BB27-BE88BE38C42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06238B93-6D6E-4B62-9409-8239ECBC75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27" name="Rubrik 26"/>
          <p:cNvSpPr>
            <a:spLocks noGrp="1"/>
          </p:cNvSpPr>
          <p:nvPr>
            <p:ph type="ctrTitle"/>
          </p:nvPr>
        </p:nvSpPr>
        <p:spPr>
          <a:xfrm>
            <a:off x="304801" y="2895599"/>
            <a:ext cx="11600872" cy="972000"/>
          </a:xfrm>
        </p:spPr>
        <p:txBody>
          <a:bodyPr/>
          <a:lstStyle/>
          <a:p>
            <a:r>
              <a:rPr lang="sv-SE" dirty="0"/>
              <a:t>Fastighetsutveckling</a:t>
            </a:r>
          </a:p>
        </p:txBody>
      </p:sp>
    </p:spTree>
    <p:extLst>
      <p:ext uri="{BB962C8B-B14F-4D97-AF65-F5344CB8AC3E}">
        <p14:creationId xmlns:p14="http://schemas.microsoft.com/office/powerpoint/2010/main" val="2835590481"/>
      </p:ext>
    </p:extLst>
  </p:cSld>
  <p:clrMapOvr>
    <a:masterClrMapping/>
  </p:clrMapOvr>
</p:sld>
</file>

<file path=ppt/theme/theme1.xml><?xml version="1.0" encoding="utf-8"?>
<a:theme xmlns:a="http://schemas.openxmlformats.org/drawingml/2006/main" name="Structor">
  <a:themeElements>
    <a:clrScheme name="Structor_Colors">
      <a:dk1>
        <a:sysClr val="windowText" lastClr="000000"/>
      </a:dk1>
      <a:lt1>
        <a:sysClr val="window" lastClr="FFFFFF"/>
      </a:lt1>
      <a:dk2>
        <a:srgbClr val="414042"/>
      </a:dk2>
      <a:lt2>
        <a:srgbClr val="58595B"/>
      </a:lt2>
      <a:accent1>
        <a:srgbClr val="FFB727"/>
      </a:accent1>
      <a:accent2>
        <a:srgbClr val="6ECB98"/>
      </a:accent2>
      <a:accent3>
        <a:srgbClr val="003C71"/>
      </a:accent3>
      <a:accent4>
        <a:srgbClr val="FDE36E"/>
      </a:accent4>
      <a:accent5>
        <a:srgbClr val="72D0EB"/>
      </a:accent5>
      <a:accent6>
        <a:srgbClr val="C1A688"/>
      </a:accent6>
      <a:hlink>
        <a:srgbClr val="0563C1"/>
      </a:hlink>
      <a:folHlink>
        <a:srgbClr val="954F72"/>
      </a:folHlink>
    </a:clrScheme>
    <a:fontScheme name="Structor_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83ED7656-224D-4DD4-9057-5F454140AB76}" vid="{911886EC-0868-4A11-B606-B00E50D86F6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753e652c168472eaa844722645c37cf xmlns="E7ABDDC5-9520-4923-941D-692917ED1EF6">
      <Terms xmlns="http://schemas.microsoft.com/office/infopath/2007/PartnerControls">
        <TermInfo xmlns="http://schemas.microsoft.com/office/infopath/2007/PartnerControls">
          <TermName xmlns="http://schemas.microsoft.com/office/infopath/2007/PartnerControls">Structor FM Projektutveckling</TermName>
          <TermId xmlns="http://schemas.microsoft.com/office/infopath/2007/PartnerControls">3d9dfe93-bbd6-4929-a8af-dc6f21994e85</TermId>
        </TermInfo>
      </Terms>
    </e753e652c168472eaa844722645c37cf>
    <d2ad6eb5e53a4ae8b7cf8884c5d3796f xmlns="E7ABDDC5-9520-4923-941D-692917ED1EF6">
      <Terms xmlns="http://schemas.microsoft.com/office/infopath/2007/PartnerControls"/>
    </d2ad6eb5e53a4ae8b7cf8884c5d3796f>
    <fc11f234cd1f48d0b5192265e1160f73 xmlns="E7ABDDC5-9520-4923-941D-692917ED1EF6">
      <Terms xmlns="http://schemas.microsoft.com/office/infopath/2007/PartnerControls"/>
    </fc11f234cd1f48d0b5192265e1160f73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88F041883EC444F892ED918D013F39B" ma:contentTypeVersion="" ma:contentTypeDescription="Skapa ett nytt dokument." ma:contentTypeScope="" ma:versionID="bc4e5b297608e20849c9c31691dbaa75">
  <xsd:schema xmlns:xsd="http://www.w3.org/2001/XMLSchema" xmlns:xs="http://www.w3.org/2001/XMLSchema" xmlns:p="http://schemas.microsoft.com/office/2006/metadata/properties" xmlns:ns2="E7ABDDC5-9520-4923-941D-692917ED1EF6" xmlns:ns3="e7abddc5-9520-4923-941d-692917ed1ef6" xmlns:ns4="113009e8-9886-4e4b-9d7d-f23a2416c214" targetNamespace="http://schemas.microsoft.com/office/2006/metadata/properties" ma:root="true" ma:fieldsID="22bfb58377455cb0c3af360dcd666714" ns2:_="" ns3:_="" ns4:_="">
    <xsd:import namespace="E7ABDDC5-9520-4923-941D-692917ED1EF6"/>
    <xsd:import namespace="e7abddc5-9520-4923-941d-692917ed1ef6"/>
    <xsd:import namespace="113009e8-9886-4e4b-9d7d-f23a2416c2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e753e652c168472eaa844722645c37cf" minOccurs="0"/>
                <xsd:element ref="ns2:fc11f234cd1f48d0b5192265e1160f73" minOccurs="0"/>
                <xsd:element ref="ns2:d2ad6eb5e53a4ae8b7cf8884c5d3796f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ABDDC5-9520-4923-941D-692917ED1E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e753e652c168472eaa844722645c37cf" ma:index="11" nillable="true" ma:taxonomy="true" ma:internalName="e753e652c168472eaa844722645c37cf" ma:taxonomyFieldName="Bolag" ma:displayName="Bolag" ma:default="1;#Structor FM Projektutveckling|3d9dfe93-bbd6-4929-a8af-dc6f21994e85" ma:fieldId="{e753e652-c168-472e-aa84-4722645c37cf}" ma:sspId="7a696b02-578f-4fad-b5a3-839868685976" ma:termSetId="8346fc88-1f1f-4df4-9723-2ac8addb0c17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fc11f234cd1f48d0b5192265e1160f73" ma:index="13" nillable="true" ma:taxonomy="true" ma:internalName="fc11f234cd1f48d0b5192265e1160f73" ma:taxonomyFieldName="Omr_x00e5_de" ma:displayName="Område" ma:default="" ma:fieldId="{fc11f234-cd1f-48d0-b519-2265e1160f73}" ma:sspId="7a696b02-578f-4fad-b5a3-839868685976" ma:termSetId="86d91cde-216d-4778-8e87-19f1a404a181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d2ad6eb5e53a4ae8b7cf8884c5d3796f" ma:index="15" nillable="true" ma:taxonomy="true" ma:internalName="d2ad6eb5e53a4ae8b7cf8884c5d3796f" ma:taxonomyFieldName="Dokumenttyp" ma:displayName="Dokumenttyp" ma:default="" ma:fieldId="{d2ad6eb5-e53a-4ae8-b7cf-8884c5d3796f}" ma:sspId="7a696b02-578f-4fad-b5a3-839868685976" ma:termSetId="28507535-ff24-4c7a-afad-61a2f558b551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abddc5-9520-4923-941d-692917ed1ef6" elementFormDefault="qualified">
    <xsd:import namespace="http://schemas.microsoft.com/office/2006/documentManagement/types"/>
    <xsd:import namespace="http://schemas.microsoft.com/office/infopath/2007/PartnerControls"/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3009e8-9886-4e4b-9d7d-f23a2416c214" elementFormDefault="qualified">
    <xsd:import namespace="http://schemas.microsoft.com/office/2006/documentManagement/types"/>
    <xsd:import namespace="http://schemas.microsoft.com/office/infopath/2007/PartnerControls"/>
    <xsd:element name="SharedWithUsers" ma:index="22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B5CC714-98C1-4671-B918-75CC003AA76C}">
  <ds:schemaRefs>
    <ds:schemaRef ds:uri="http://schemas.microsoft.com/office/2006/metadata/properties"/>
    <ds:schemaRef ds:uri="http://schemas.microsoft.com/office/infopath/2007/PartnerControls"/>
    <ds:schemaRef ds:uri="E7ABDDC5-9520-4923-941D-692917ED1EF6"/>
  </ds:schemaRefs>
</ds:datastoreItem>
</file>

<file path=customXml/itemProps2.xml><?xml version="1.0" encoding="utf-8"?>
<ds:datastoreItem xmlns:ds="http://schemas.openxmlformats.org/officeDocument/2006/customXml" ds:itemID="{80100758-6E70-4DF9-9574-3D524152789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043CB56-7D2A-4815-9093-A5DA96F905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7ABDDC5-9520-4923-941D-692917ED1EF6"/>
    <ds:schemaRef ds:uri="e7abddc5-9520-4923-941d-692917ed1ef6"/>
    <ds:schemaRef ds:uri="113009e8-9886-4e4b-9d7d-f23a2416c2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00 PPT PU</Template>
  <TotalTime>443</TotalTime>
  <Words>239</Words>
  <Application>Microsoft Office PowerPoint</Application>
  <PresentationFormat>Bredbild</PresentationFormat>
  <Paragraphs>67</Paragraphs>
  <Slides>29</Slides>
  <Notes>13</Notes>
  <HiddenSlides>8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29</vt:i4>
      </vt:variant>
    </vt:vector>
  </HeadingPairs>
  <TitlesOfParts>
    <vt:vector size="32" baseType="lpstr">
      <vt:lpstr>Arial</vt:lpstr>
      <vt:lpstr>Calibri</vt:lpstr>
      <vt:lpstr>Structor</vt:lpstr>
      <vt:lpstr>Omvärldsanalys och förstudie</vt:lpstr>
      <vt:lpstr>PowerPoint-presentation</vt:lpstr>
      <vt:lpstr>PowerPoint-presentation</vt:lpstr>
      <vt:lpstr>PowerPoint-presentation</vt:lpstr>
      <vt:lpstr>Stadsutveckling</vt:lpstr>
      <vt:lpstr>Stadsutveckling</vt:lpstr>
      <vt:lpstr>Fastighetsbildning</vt:lpstr>
      <vt:lpstr>Fastighetsbildning</vt:lpstr>
      <vt:lpstr>Fastighetsutveckling</vt:lpstr>
      <vt:lpstr>Fastighetsutveckling</vt:lpstr>
      <vt:lpstr>Affärsutveckling</vt:lpstr>
      <vt:lpstr>OMvärldsanalys</vt:lpstr>
      <vt:lpstr>PowerPoint-presentation</vt:lpstr>
      <vt:lpstr>PowerPoint-presentation</vt:lpstr>
      <vt:lpstr>Makrotrender</vt:lpstr>
      <vt:lpstr>PowerPoint-presentation</vt:lpstr>
      <vt:lpstr>PowerPoint-presentation</vt:lpstr>
      <vt:lpstr>Pågående detaljplaner</vt:lpstr>
      <vt:lpstr>Pågående projekt</vt:lpstr>
      <vt:lpstr>Förstudie</vt:lpstr>
      <vt:lpstr>PowerPoint-presentation</vt:lpstr>
      <vt:lpstr>resultat av förstudien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Instruktionssida Dold sida, visas inte vid utskrift</dc:title>
  <dc:creator>Eva Olsson</dc:creator>
  <cp:lastModifiedBy>Eva Olsson</cp:lastModifiedBy>
  <cp:revision>38</cp:revision>
  <dcterms:created xsi:type="dcterms:W3CDTF">2019-11-12T17:04:26Z</dcterms:created>
  <dcterms:modified xsi:type="dcterms:W3CDTF">2019-11-19T08:25:45Z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Bolag">
    <vt:lpwstr>1;#Structor FM Projektutveckling|3d9dfe93-bbd6-4929-a8af-dc6f21994e85</vt:lpwstr>
  </property>
  <property fmtid="{D5CDD505-2E9C-101B-9397-08002B2CF9AE}" pid="3" name="ContentTypeId">
    <vt:lpwstr>0x010100A88F041883EC444F892ED918D013F39B</vt:lpwstr>
  </property>
  <property fmtid="{D5CDD505-2E9C-101B-9397-08002B2CF9AE}" pid="4" name="TaxCatchAll">
    <vt:lpwstr>1;#Structor FM Projektutveckling|3d9dfe93-bbd6-4929-a8af-dc6f21994e85</vt:lpwstr>
  </property>
</Properties>
</file>