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sldIdLst>
    <p:sldId id="503" r:id="rId5"/>
    <p:sldId id="1859" r:id="rId6"/>
    <p:sldId id="629" r:id="rId7"/>
    <p:sldId id="1863" r:id="rId8"/>
    <p:sldId id="646" r:id="rId9"/>
    <p:sldId id="1853" r:id="rId10"/>
    <p:sldId id="625" r:id="rId11"/>
    <p:sldId id="632" r:id="rId12"/>
    <p:sldId id="1860" r:id="rId13"/>
    <p:sldId id="1861" r:id="rId14"/>
    <p:sldId id="1855" r:id="rId15"/>
    <p:sldId id="1864" r:id="rId16"/>
    <p:sldId id="1857" r:id="rId17"/>
    <p:sldId id="1865" r:id="rId18"/>
    <p:sldId id="1866" r:id="rId19"/>
    <p:sldId id="1848" r:id="rId20"/>
  </p:sldIdLst>
  <p:sldSz cx="6858000" cy="1219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9F82AA-9E15-54CA-2641-11597C61DC5D}" name="Susanna Olivin" initials="SO" userId="S::susanna.olivin@svenskakyrkan.se::34743527-dbdf-4044-bf9a-3ed746b1b6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00"/>
    <a:srgbClr val="468ABD"/>
    <a:srgbClr val="F11D1D"/>
    <a:srgbClr val="FF72C4"/>
    <a:srgbClr val="F0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5"/>
    <p:restoredTop sz="97821"/>
  </p:normalViewPr>
  <p:slideViewPr>
    <p:cSldViewPr snapToGrid="0" snapToObjects="1">
      <p:cViewPr varScale="1">
        <p:scale>
          <a:sx n="42" d="100"/>
          <a:sy n="42" d="100"/>
        </p:scale>
        <p:origin x="2012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218D7-67F8-BE49-A17B-B79F8A7B4AF7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C90AA-762F-0E49-8A20-865E33EEF5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1pPr>
    <a:lvl2pPr marL="511054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2pPr>
    <a:lvl3pPr marL="1022107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3pPr>
    <a:lvl4pPr marL="1533161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4pPr>
    <a:lvl5pPr marL="2044215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5pPr>
    <a:lvl6pPr marL="2555269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6pPr>
    <a:lvl7pPr marL="3066323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7pPr>
    <a:lvl8pPr marL="3577377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8pPr>
    <a:lvl9pPr marL="4088430" algn="l" defTabSz="1022107" rtl="0" eaLnBrk="1" latinLnBrk="0" hangingPunct="1">
      <a:defRPr sz="13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41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DCBF-302F-0A41-A8F8-0983AB6943D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02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CBF-302F-0A41-A8F8-0983AB6943D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27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2166E-B135-7B50-C535-57436AEC1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BC9A91B-AABA-B7AC-3339-BB8841B26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874B556-4FE0-B1F7-7868-FAD86221E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A4B1455-220A-06F9-5CEA-37D0889FB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CBF-302F-0A41-A8F8-0983AB6943D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49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CBF-302F-0A41-A8F8-0983AB6943D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45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AEDBD-FB2C-FC55-2A83-6D4988C3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67B4498-A5BB-CBB1-9248-83E107E83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9725377-8AC0-C173-31EA-FEFE48E27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7D8266-6F0A-5C15-D057-55131A346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CBF-302F-0A41-A8F8-0983AB6943D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63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BA6D-4F7F-74CF-A4B8-70DD4DDA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B99D4D2-4173-C910-C9C7-00FDA2F36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50FFE35-E6C4-771F-0C9B-B550F53CC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23B81C-2DE0-1CA3-A0DA-C08D8F88B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CBF-302F-0A41-A8F8-0983AB6943D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4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24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97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32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C90AA-762F-0E49-8A20-865E33EEF5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62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55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CBF-302F-0A41-A8F8-0983AB6943D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04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53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90AA-762F-0E49-8A20-865E33EEF5E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87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572"/>
            <a:ext cx="5829300" cy="42451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4457"/>
            <a:ext cx="5143500" cy="29439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3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3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96"/>
            <a:ext cx="1478756" cy="1033350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96"/>
            <a:ext cx="4350544" cy="1033350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39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81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933"/>
            <a:ext cx="5915025" cy="50721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60111"/>
            <a:ext cx="5915025" cy="26673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86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978"/>
            <a:ext cx="2914650" cy="7736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978"/>
            <a:ext cx="2914650" cy="7736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67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99"/>
            <a:ext cx="5915025" cy="23568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9124"/>
            <a:ext cx="2901255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4047"/>
            <a:ext cx="2901255" cy="65512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9124"/>
            <a:ext cx="2915543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4047"/>
            <a:ext cx="2915543" cy="65512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9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780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57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6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653"/>
            <a:ext cx="3471863" cy="86653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6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52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6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653"/>
            <a:ext cx="3471863" cy="86653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6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07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99"/>
            <a:ext cx="5915025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978"/>
            <a:ext cx="5915025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BA4C-E2C5-6E42-A1AC-4CBBC26D3E1D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1652"/>
            <a:ext cx="2314575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D398-2AA8-C74D-B264-2D92EAE1B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69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573AA3-33AF-BEBE-6B7A-B6E872917A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18AE30-8AF3-FCA7-5727-7C7DB2677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A5D98D0-5273-3AFA-0CF1-21B6A4C91D08}"/>
              </a:ext>
            </a:extLst>
          </p:cNvPr>
          <p:cNvSpPr/>
          <p:nvPr/>
        </p:nvSpPr>
        <p:spPr>
          <a:xfrm>
            <a:off x="415755" y="4503788"/>
            <a:ext cx="6026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Julinsamlingen 30 november 2025–6 januari 2026</a:t>
            </a:r>
            <a:endParaRPr lang="sv-SE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7BD56A6F-7E46-658C-C9E1-C6C9392E2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02" y="3349700"/>
            <a:ext cx="6248674" cy="13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D4F46519-0B26-B802-B3E0-E057F93F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-8" y="2066740"/>
            <a:ext cx="6858000" cy="224677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2ECFA47-BD66-A28F-D146-8FAAF4C6C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" y="4500029"/>
            <a:ext cx="6858000" cy="7887093"/>
          </a:xfrm>
          <a:prstGeom prst="rect">
            <a:avLst/>
          </a:prstGeom>
        </p:spPr>
      </p:pic>
      <p:pic>
        <p:nvPicPr>
          <p:cNvPr id="10" name="Bildobjekt 9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7B511861-BBCA-2B13-FB8C-E28AE2F9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76000"/>
            <a:ext cx="6857938" cy="5545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3A27E-14E6-C655-9BB8-C0C109097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C0BCB35-141D-2AC0-3CD3-CBDE3400D677}"/>
              </a:ext>
            </a:extLst>
          </p:cNvPr>
          <p:cNvSpPr/>
          <p:nvPr/>
        </p:nvSpPr>
        <p:spPr>
          <a:xfrm>
            <a:off x="807685" y="2125162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Centralamerika</a:t>
            </a: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Svenska kyrkan arbetar med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ursprungsbefolkningar i kampen mot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diskriminering och våld.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2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D467FCE-DED9-787F-993D-1DE74E96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4544991"/>
            <a:ext cx="6858002" cy="7648598"/>
          </a:xfrm>
          <a:prstGeom prst="rect">
            <a:avLst/>
          </a:prstGeom>
        </p:spPr>
      </p:pic>
      <p:pic>
        <p:nvPicPr>
          <p:cNvPr id="10" name="Bildobjekt 9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7B511861-BBCA-2B13-FB8C-E28AE2F95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3970056"/>
            <a:ext cx="6858000" cy="2126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3A27E-14E6-C655-9BB8-C0C109097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B55FA0F-9344-3087-7BFE-6CD011430B15}"/>
              </a:ext>
            </a:extLst>
          </p:cNvPr>
          <p:cNvSpPr txBox="1"/>
          <p:nvPr/>
        </p:nvSpPr>
        <p:spPr>
          <a:xfrm>
            <a:off x="842058" y="2052000"/>
            <a:ext cx="5318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v-SE" sz="3600" b="1" dirty="0">
                <a:solidFill>
                  <a:srgbClr val="FFE5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Drama för fred</a:t>
            </a:r>
          </a:p>
          <a:p>
            <a:endParaRPr lang="sv-SE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335 kronor räcker till en dramalektion för en Mayakvinna i Guatemala. Genom teaterföreställningar agerar kvinnorna för sina rättigheter i samhället. </a:t>
            </a:r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5E4A666-5130-E092-F3F8-EB23EA6F595A}"/>
              </a:ext>
            </a:extLst>
          </p:cNvPr>
          <p:cNvSpPr/>
          <p:nvPr/>
        </p:nvSpPr>
        <p:spPr>
          <a:xfrm>
            <a:off x="3947151" y="10337155"/>
            <a:ext cx="2068791" cy="816349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241D04E-9949-E318-D5F5-68644C44D33E}"/>
              </a:ext>
            </a:extLst>
          </p:cNvPr>
          <p:cNvSpPr txBox="1"/>
          <p:nvPr/>
        </p:nvSpPr>
        <p:spPr>
          <a:xfrm>
            <a:off x="3947151" y="10451982"/>
            <a:ext cx="206879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335 kr</a:t>
            </a:r>
          </a:p>
        </p:txBody>
      </p:sp>
    </p:spTree>
    <p:extLst>
      <p:ext uri="{BB962C8B-B14F-4D97-AF65-F5344CB8AC3E}">
        <p14:creationId xmlns:p14="http://schemas.microsoft.com/office/powerpoint/2010/main" val="221131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A6E5-CD1F-259E-AA4E-7177FAB6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280329B0-0499-80A8-0BBB-6BDCA41E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970056"/>
            <a:ext cx="6858000" cy="2126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E46EA0-85F7-5316-AA20-A9CC7270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EC67CC4-1394-D4AE-18B8-D6E2D0BF7473}"/>
              </a:ext>
            </a:extLst>
          </p:cNvPr>
          <p:cNvSpPr txBox="1"/>
          <p:nvPr/>
        </p:nvSpPr>
        <p:spPr>
          <a:xfrm>
            <a:off x="842058" y="2052000"/>
            <a:ext cx="5318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v-SE" sz="3600" b="1" dirty="0">
                <a:solidFill>
                  <a:srgbClr val="FFE5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Drama för fred</a:t>
            </a:r>
          </a:p>
          <a:p>
            <a:endParaRPr lang="sv-SE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335 kronor räcker till en dramalektion för en Mayakvinna i Guatemala. Genom teaterföreställningar agerar kvinnorna för sina rättigheter i samhället. </a:t>
            </a:r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891356-51CA-1091-AE07-8D59609AD525}"/>
              </a:ext>
            </a:extLst>
          </p:cNvPr>
          <p:cNvSpPr/>
          <p:nvPr/>
        </p:nvSpPr>
        <p:spPr>
          <a:xfrm>
            <a:off x="3947151" y="10337155"/>
            <a:ext cx="2068791" cy="816349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F3E1D3B-600E-E2E4-E2B4-8C7DF3FD5FA5}"/>
              </a:ext>
            </a:extLst>
          </p:cNvPr>
          <p:cNvSpPr txBox="1"/>
          <p:nvPr/>
        </p:nvSpPr>
        <p:spPr>
          <a:xfrm>
            <a:off x="3947151" y="10451982"/>
            <a:ext cx="206879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335 kr</a:t>
            </a:r>
          </a:p>
        </p:txBody>
      </p:sp>
      <p:pic>
        <p:nvPicPr>
          <p:cNvPr id="2" name="Bildobjekt 1" descr="En bild som visar klädsel, person, möbler, utomhus&#10;&#10;AI-genererat innehåll kan vara felaktigt.">
            <a:extLst>
              <a:ext uri="{FF2B5EF4-FFF2-40B4-BE49-F238E27FC236}">
                <a16:creationId xmlns:a16="http://schemas.microsoft.com/office/drawing/2014/main" id="{D0F2866B-3DF7-E10C-F536-57790DD0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07480" y="0"/>
            <a:ext cx="18284666" cy="12189777"/>
          </a:xfrm>
          <a:prstGeom prst="rect">
            <a:avLst/>
          </a:prstGeom>
        </p:spPr>
      </p:pic>
      <p:pic>
        <p:nvPicPr>
          <p:cNvPr id="6" name="Bildobjekt 5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53A929A1-F328-96E8-A198-55DB12AB27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2258008"/>
            <a:ext cx="6858000" cy="9931769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E37D50DB-F926-0423-25AA-1A20C8FDF2DB}"/>
              </a:ext>
            </a:extLst>
          </p:cNvPr>
          <p:cNvSpPr txBox="1"/>
          <p:nvPr/>
        </p:nvSpPr>
        <p:spPr>
          <a:xfrm>
            <a:off x="961096" y="7661965"/>
            <a:ext cx="531811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Sydsudan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Svenska kyrkan stödjer människor som kämpar för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fredliga lösningar på de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långvariga konflikterna i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flera sudanesiska samhällen.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69D2CB-5000-15B0-EBA5-D375FEAF2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99" y="152400"/>
            <a:ext cx="17625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6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3513680-927E-561A-62EC-21D5EFE51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6858001" cy="1219358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5E4A666-5130-E092-F3F8-EB23EA6F595A}"/>
              </a:ext>
            </a:extLst>
          </p:cNvPr>
          <p:cNvSpPr/>
          <p:nvPr/>
        </p:nvSpPr>
        <p:spPr>
          <a:xfrm>
            <a:off x="4061103" y="5192002"/>
            <a:ext cx="2068791" cy="816349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241D04E-9949-E318-D5F5-68644C44D33E}"/>
              </a:ext>
            </a:extLst>
          </p:cNvPr>
          <p:cNvSpPr txBox="1"/>
          <p:nvPr/>
        </p:nvSpPr>
        <p:spPr>
          <a:xfrm>
            <a:off x="4061103" y="5326113"/>
            <a:ext cx="206879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420 kr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B55FA0F-9344-3087-7BFE-6CD011430B15}"/>
              </a:ext>
            </a:extLst>
          </p:cNvPr>
          <p:cNvSpPr txBox="1"/>
          <p:nvPr/>
        </p:nvSpPr>
        <p:spPr>
          <a:xfrm>
            <a:off x="785081" y="1346965"/>
            <a:ext cx="5287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FE500"/>
                </a:solidFill>
                <a:effectLst/>
                <a:uLnTx/>
                <a:uFillTx/>
                <a:latin typeface="DM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Fredlig dialog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420 kronor möjliggör att tolv personer med olika etnisk bakgrund i Sydsudan kan delta i ett dialogmöte om att finna fredliga sätt att leva tillsammans.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M San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3A27E-14E6-C655-9BB8-C0C109097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3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2F84-2B4B-F5B2-A8A8-942276654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träd, växt, himmel&#10;&#10;AI-genererat innehåll kan vara felaktigt.">
            <a:extLst>
              <a:ext uri="{FF2B5EF4-FFF2-40B4-BE49-F238E27FC236}">
                <a16:creationId xmlns:a16="http://schemas.microsoft.com/office/drawing/2014/main" id="{413A2B16-BF80-685C-9B91-416A2C0E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18796" y="0"/>
            <a:ext cx="16691429" cy="1251857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D41D0D5-62A8-712A-77B5-C5A61F584670}"/>
              </a:ext>
            </a:extLst>
          </p:cNvPr>
          <p:cNvSpPr txBox="1"/>
          <p:nvPr/>
        </p:nvSpPr>
        <p:spPr>
          <a:xfrm>
            <a:off x="785081" y="1346965"/>
            <a:ext cx="5287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Myanmar och Bangladesh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Folkgruppen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rohingya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 genom våldsamma metoder fördrivits från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Myanmar.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Svenska kyrkan stödjer insatser för människor som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flytt till Bangladesh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M San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AAA25-1315-E8B3-E0FB-18A6F2DFC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1C73-0B13-48E3-6A5E-F49BCE206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klädsel, utomhus, Människoansikte&#10;&#10;AI-genererat innehåll kan vara felaktigt.">
            <a:extLst>
              <a:ext uri="{FF2B5EF4-FFF2-40B4-BE49-F238E27FC236}">
                <a16:creationId xmlns:a16="http://schemas.microsoft.com/office/drawing/2014/main" id="{5BF69D71-C5F3-9FC2-D868-458DEAB7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29551" y="0"/>
            <a:ext cx="18290382" cy="12193588"/>
          </a:xfrm>
          <a:prstGeom prst="rect">
            <a:avLst/>
          </a:prstGeom>
        </p:spPr>
      </p:pic>
      <p:pic>
        <p:nvPicPr>
          <p:cNvPr id="7" name="Bildobjekt 6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C5E8E771-61A9-8FA0-264A-A7144BB8C94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13360" y="6096794"/>
            <a:ext cx="7071360" cy="609298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41840B5-B661-8DDD-DE83-ADC49B502C25}"/>
              </a:ext>
            </a:extLst>
          </p:cNvPr>
          <p:cNvSpPr/>
          <p:nvPr/>
        </p:nvSpPr>
        <p:spPr>
          <a:xfrm>
            <a:off x="4061103" y="7075555"/>
            <a:ext cx="2068791" cy="816349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D9CC81D-DA66-8967-129A-477FC17C7BA5}"/>
              </a:ext>
            </a:extLst>
          </p:cNvPr>
          <p:cNvSpPr txBox="1"/>
          <p:nvPr/>
        </p:nvSpPr>
        <p:spPr>
          <a:xfrm>
            <a:off x="4061102" y="7209666"/>
            <a:ext cx="206879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150 kr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4482FB-3345-122B-3DD0-FF2DA4A4E5BC}"/>
              </a:ext>
            </a:extLst>
          </p:cNvPr>
          <p:cNvSpPr txBox="1"/>
          <p:nvPr/>
        </p:nvSpPr>
        <p:spPr>
          <a:xfrm>
            <a:off x="1101138" y="8026015"/>
            <a:ext cx="5287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FE500"/>
                </a:solidFill>
                <a:effectLst/>
                <a:uLnTx/>
                <a:uFillTx/>
                <a:latin typeface="DM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Framtidshopp i flyktingläger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r>
              <a:rPr lang="sv-SE" sz="2400" dirty="0">
                <a:solidFill>
                  <a:schemeClr val="bg1"/>
                </a:solidFill>
                <a:latin typeface="DMSans-Regular"/>
              </a:rPr>
              <a:t>150 kronor räcker till utbildning</a:t>
            </a:r>
          </a:p>
          <a:p>
            <a:r>
              <a:rPr lang="sv-SE" sz="2400" dirty="0">
                <a:solidFill>
                  <a:schemeClr val="bg1"/>
                </a:solidFill>
                <a:latin typeface="DMSans-Regular"/>
              </a:rPr>
              <a:t>för en ung volontär i Bangladesh. Volontärer bjuder in ungdomar i flyktinglägren till positiva och konfliktförebyggande</a:t>
            </a:r>
          </a:p>
          <a:p>
            <a:r>
              <a:rPr lang="sv-SE" sz="2400" dirty="0">
                <a:solidFill>
                  <a:schemeClr val="bg1"/>
                </a:solidFill>
                <a:latin typeface="DMSans-Regular"/>
              </a:rPr>
              <a:t>aktiviteter.</a:t>
            </a:r>
            <a:endParaRPr lang="sv-SE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75257-EE12-C5E2-4D2F-2DD34D16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3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stjärna, rymden, konstellation&#10;&#10;Automatiskt genererad beskrivning">
            <a:extLst>
              <a:ext uri="{FF2B5EF4-FFF2-40B4-BE49-F238E27FC236}">
                <a16:creationId xmlns:a16="http://schemas.microsoft.com/office/drawing/2014/main" id="{DC3548EA-49F9-6913-C142-65B0F7513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92826" y="2667793"/>
            <a:ext cx="12193588" cy="68580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A53D4FF1-05FC-7DD6-66E1-F3112E8B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E4B2621-AF58-77DF-94C4-7D9962A15BE1}"/>
              </a:ext>
            </a:extLst>
          </p:cNvPr>
          <p:cNvSpPr txBox="1"/>
          <p:nvPr/>
        </p:nvSpPr>
        <p:spPr>
          <a:xfrm>
            <a:off x="518954" y="4046144"/>
            <a:ext cx="609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600" dirty="0">
              <a:solidFill>
                <a:srgbClr val="FFE5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Scanna koden:</a:t>
            </a:r>
          </a:p>
        </p:txBody>
      </p:sp>
      <p:pic>
        <p:nvPicPr>
          <p:cNvPr id="3" name="Bildobjekt 2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A90E80AD-29FF-6C3A-29B6-20467F006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35" y="2986303"/>
            <a:ext cx="6346066" cy="1418533"/>
          </a:xfrm>
          <a:prstGeom prst="rect">
            <a:avLst/>
          </a:prstGeom>
        </p:spPr>
      </p:pic>
      <p:pic>
        <p:nvPicPr>
          <p:cNvPr id="5" name="Bildobjekt 4" descr="En bild som visar mönster, pixel, stygn&#10;&#10;AI-genererat innehåll kan vara felaktigt.">
            <a:extLst>
              <a:ext uri="{FF2B5EF4-FFF2-40B4-BE49-F238E27FC236}">
                <a16:creationId xmlns:a16="http://schemas.microsoft.com/office/drawing/2014/main" id="{B1153BAC-318A-5202-E6F4-7E8D73CB6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925" y="6418035"/>
            <a:ext cx="2982739" cy="29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573AA3-33AF-BEBE-6B7A-B6E872917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58000" cy="12193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18AE30-8AF3-FCA7-5727-7C7DB2677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A5D98D0-5273-3AFA-0CF1-21B6A4C91D08}"/>
              </a:ext>
            </a:extLst>
          </p:cNvPr>
          <p:cNvSpPr/>
          <p:nvPr/>
        </p:nvSpPr>
        <p:spPr>
          <a:xfrm>
            <a:off x="415756" y="5592293"/>
            <a:ext cx="6026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natt vaknar miljontals människor </a:t>
            </a:r>
            <a:b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till ljudet av krig och konflikt.</a:t>
            </a:r>
          </a:p>
        </p:txBody>
      </p:sp>
    </p:spTree>
    <p:extLst>
      <p:ext uri="{BB962C8B-B14F-4D97-AF65-F5344CB8AC3E}">
        <p14:creationId xmlns:p14="http://schemas.microsoft.com/office/powerpoint/2010/main" val="93238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klädsel, person, Hålla händerna&#10;&#10;Automatiskt genererad beskrivning">
            <a:extLst>
              <a:ext uri="{FF2B5EF4-FFF2-40B4-BE49-F238E27FC236}">
                <a16:creationId xmlns:a16="http://schemas.microsoft.com/office/drawing/2014/main" id="{DBDEC5ED-9672-C2D4-D195-0492C7ACE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8"/>
          <a:stretch/>
        </p:blipFill>
        <p:spPr>
          <a:xfrm>
            <a:off x="0" y="-71755"/>
            <a:ext cx="6858000" cy="12263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F5CBD-102D-75D4-4665-FA62DE25D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FF9BE119-C192-5E39-A5E2-2DA3DD6F205C}"/>
              </a:ext>
            </a:extLst>
          </p:cNvPr>
          <p:cNvGrpSpPr>
            <a:grpSpLocks noChangeAspect="1"/>
          </p:cNvGrpSpPr>
          <p:nvPr/>
        </p:nvGrpSpPr>
        <p:grpSpPr>
          <a:xfrm>
            <a:off x="2880000" y="8280000"/>
            <a:ext cx="3407054" cy="3407054"/>
            <a:chOff x="3016008" y="8482088"/>
            <a:chExt cx="3240000" cy="3240000"/>
          </a:xfrm>
        </p:grpSpPr>
        <p:sp>
          <p:nvSpPr>
            <p:cNvPr id="2" name="Ellips 1">
              <a:extLst>
                <a:ext uri="{FF2B5EF4-FFF2-40B4-BE49-F238E27FC236}">
                  <a16:creationId xmlns:a16="http://schemas.microsoft.com/office/drawing/2014/main" id="{37C50EAA-FFA5-4061-9678-147FA6AA2E72}"/>
                </a:ext>
              </a:extLst>
            </p:cNvPr>
            <p:cNvSpPr/>
            <p:nvPr/>
          </p:nvSpPr>
          <p:spPr>
            <a:xfrm>
              <a:off x="3016008" y="8482088"/>
              <a:ext cx="3240000" cy="3240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C1C2B5FE-1C38-79B8-73A8-8CC0806CA3E5}"/>
                </a:ext>
              </a:extLst>
            </p:cNvPr>
            <p:cNvSpPr txBox="1"/>
            <p:nvPr/>
          </p:nvSpPr>
          <p:spPr>
            <a:xfrm>
              <a:off x="3154680" y="9065548"/>
              <a:ext cx="2962657" cy="117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400" b="1" spc="-300" dirty="0">
                  <a:solidFill>
                    <a:srgbClr val="FFE5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200</a:t>
              </a:r>
              <a:endParaRPr lang="sv-SE" sz="7400" b="1" spc="-300" dirty="0">
                <a:solidFill>
                  <a:srgbClr val="FFE5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EA8B853-E509-0B10-31D9-82B89A0FCC80}"/>
                </a:ext>
              </a:extLst>
            </p:cNvPr>
            <p:cNvSpPr/>
            <p:nvPr/>
          </p:nvSpPr>
          <p:spPr>
            <a:xfrm>
              <a:off x="3154680" y="10163110"/>
              <a:ext cx="2962656" cy="878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Just nu pågår omkring </a:t>
              </a:r>
              <a:br>
                <a:rPr lang="sv-S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200 väpnade konflikter </a:t>
              </a:r>
              <a:br>
                <a:rPr lang="sv-S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 världen.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32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Människoansikte, person, klädsel, Människa&#10;&#10;Automatiskt genererad beskrivning">
            <a:extLst>
              <a:ext uri="{FF2B5EF4-FFF2-40B4-BE49-F238E27FC236}">
                <a16:creationId xmlns:a16="http://schemas.microsoft.com/office/drawing/2014/main" id="{FEB451A9-79CF-FD9F-29E2-214167354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71" y="565222"/>
            <a:ext cx="6734070" cy="924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22226-F7EE-7540-BCDC-923D5D76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9304B5A1-31DD-31C7-4271-742ADEC7E1F6}"/>
              </a:ext>
            </a:extLst>
          </p:cNvPr>
          <p:cNvGrpSpPr/>
          <p:nvPr/>
        </p:nvGrpSpPr>
        <p:grpSpPr>
          <a:xfrm>
            <a:off x="2880000" y="8280000"/>
            <a:ext cx="3407054" cy="3407054"/>
            <a:chOff x="3119640" y="8456688"/>
            <a:chExt cx="3240000" cy="3240000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A52FC1A6-2329-7E14-210F-683BBC800650}"/>
                </a:ext>
              </a:extLst>
            </p:cNvPr>
            <p:cNvSpPr/>
            <p:nvPr/>
          </p:nvSpPr>
          <p:spPr>
            <a:xfrm>
              <a:off x="3119640" y="8456688"/>
              <a:ext cx="3240000" cy="3240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71345CCD-4A8F-3DBE-6C7A-61EF5E1A43E0}"/>
                </a:ext>
              </a:extLst>
            </p:cNvPr>
            <p:cNvSpPr/>
            <p:nvPr/>
          </p:nvSpPr>
          <p:spPr>
            <a:xfrm>
              <a:off x="3258312" y="10149840"/>
              <a:ext cx="2962656" cy="878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 fjärdedel av jordens </a:t>
              </a:r>
              <a:b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 lever i konflikt-</a:t>
              </a:r>
              <a:b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drabbade områden. 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B5A9873-66DB-808A-1CE7-E946A23BA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812707" y="8991505"/>
              <a:ext cx="1854386" cy="92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86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bord, stearinljus, vax, Ljusstake&#10;&#10;Automatiskt genererad beskrivning">
            <a:extLst>
              <a:ext uri="{FF2B5EF4-FFF2-40B4-BE49-F238E27FC236}">
                <a16:creationId xmlns:a16="http://schemas.microsoft.com/office/drawing/2014/main" id="{A50BC02D-3DC5-9B33-21B6-0A9506B3EF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19"/>
          <a:stretch/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  <p:pic>
        <p:nvPicPr>
          <p:cNvPr id="5" name="Bildobjekt 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43EE5DD2-3EC5-7DC7-3B7A-77DF2588966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 rot="10800000">
            <a:off x="-3" y="0"/>
            <a:ext cx="685800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F6C8E-B073-4861-E82A-2A3BCBF12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4E23AD3-C594-7BA2-4C2F-3D3F2FC9F0FC}"/>
              </a:ext>
            </a:extLst>
          </p:cNvPr>
          <p:cNvSpPr txBox="1"/>
          <p:nvPr/>
        </p:nvSpPr>
        <p:spPr>
          <a:xfrm>
            <a:off x="518160" y="2070473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Svenska kyrkan arbetar </a:t>
            </a:r>
            <a:b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fred i många av världens mest konfliktdrabbade områden.</a:t>
            </a:r>
            <a:r>
              <a:rPr lang="sv-S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3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lädsel, person, Människoansikte, småbarn&#10;&#10;Automatiskt genererad beskrivning">
            <a:extLst>
              <a:ext uri="{FF2B5EF4-FFF2-40B4-BE49-F238E27FC236}">
                <a16:creationId xmlns:a16="http://schemas.microsoft.com/office/drawing/2014/main" id="{50010730-D66C-2870-D2A3-F54265C2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"/>
          <a:stretch/>
        </p:blipFill>
        <p:spPr>
          <a:xfrm>
            <a:off x="0" y="0"/>
            <a:ext cx="6858000" cy="12193588"/>
          </a:xfrm>
          <a:prstGeom prst="rect">
            <a:avLst/>
          </a:prstGeom>
        </p:spPr>
      </p:pic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6458D27C-C2B2-C1AF-451B-5848AA5D369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7117080"/>
            <a:ext cx="6858000" cy="5072697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31D4CC2-F8EE-A93C-DCFC-49A15C6FB468}"/>
              </a:ext>
            </a:extLst>
          </p:cNvPr>
          <p:cNvSpPr/>
          <p:nvPr/>
        </p:nvSpPr>
        <p:spPr>
          <a:xfrm>
            <a:off x="689542" y="7238749"/>
            <a:ext cx="547891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Ukraina</a:t>
            </a:r>
            <a:endParaRPr lang="sv-SE" sz="4400" b="1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endParaRPr lang="sv-SE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24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sv-SE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Svenska kyrkan stödjer hundratals mikroprojekt över hela Ukraina, exempelvis mottagningscenter och psykosocialt stöd för familjer som tvingats på flykt inom landet.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7DA5A16-81AB-AFE9-7C71-BE4545C9E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2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klädsel, person, Människoansikte, Inlärning&#10;&#10;AI-genererat innehåll kan vara felaktigt.">
            <a:extLst>
              <a:ext uri="{FF2B5EF4-FFF2-40B4-BE49-F238E27FC236}">
                <a16:creationId xmlns:a16="http://schemas.microsoft.com/office/drawing/2014/main" id="{F6F02BD3-6279-C16D-3C77-EC40EBDD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993" y="0"/>
            <a:ext cx="15241986" cy="12193588"/>
          </a:xfrm>
          <a:prstGeom prst="rect">
            <a:avLst/>
          </a:prstGeom>
        </p:spPr>
      </p:pic>
      <p:pic>
        <p:nvPicPr>
          <p:cNvPr id="10" name="Bildobjekt 9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7B511861-BBCA-2B13-FB8C-E28AE2F95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-7258"/>
            <a:ext cx="6858000" cy="4548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3A27E-14E6-C655-9BB8-C0C109097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B55FA0F-9344-3087-7BFE-6CD011430B15}"/>
              </a:ext>
            </a:extLst>
          </p:cNvPr>
          <p:cNvSpPr txBox="1"/>
          <p:nvPr/>
        </p:nvSpPr>
        <p:spPr>
          <a:xfrm>
            <a:off x="522018" y="869627"/>
            <a:ext cx="493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FE5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Skolmaterial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Sans-Regular"/>
                <a:ea typeface="+mn-ea"/>
                <a:cs typeface="+mn-cs"/>
              </a:rPr>
              <a:t>210 kronor räcker för att tre elever i Ukraina ska kunna få skolmaterial till digital undervisning. Det bidrar till att de kan fortsätta sin skolgång, trots kriget.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5E4A666-5130-E092-F3F8-EB23EA6F595A}"/>
              </a:ext>
            </a:extLst>
          </p:cNvPr>
          <p:cNvSpPr/>
          <p:nvPr/>
        </p:nvSpPr>
        <p:spPr>
          <a:xfrm>
            <a:off x="3947151" y="10337155"/>
            <a:ext cx="2068791" cy="816349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241D04E-9949-E318-D5F5-68644C44D33E}"/>
              </a:ext>
            </a:extLst>
          </p:cNvPr>
          <p:cNvSpPr txBox="1"/>
          <p:nvPr/>
        </p:nvSpPr>
        <p:spPr>
          <a:xfrm>
            <a:off x="3947151" y="10451982"/>
            <a:ext cx="206879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210 kr</a:t>
            </a:r>
          </a:p>
        </p:txBody>
      </p:sp>
    </p:spTree>
    <p:extLst>
      <p:ext uri="{BB962C8B-B14F-4D97-AF65-F5344CB8AC3E}">
        <p14:creationId xmlns:p14="http://schemas.microsoft.com/office/powerpoint/2010/main" val="50957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C21F2B9-91D7-27B1-C9E1-E8B5F17F2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58001" cy="1219358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3D53F0D-E664-3389-E8F0-3F16652F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247D65E-1D6E-FD20-9548-B2E85220B093}"/>
              </a:ext>
            </a:extLst>
          </p:cNvPr>
          <p:cNvSpPr/>
          <p:nvPr/>
        </p:nvSpPr>
        <p:spPr>
          <a:xfrm>
            <a:off x="689542" y="2160000"/>
            <a:ext cx="547891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Israel och Palestina</a:t>
            </a: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sv-S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Svenska kyrkan arbetar tillsammans med både palestinska och israeliska samarbetspartner. Allt arbete utgår från icke-våld för fred, rättvisa och försoning i Palestina och Israel.</a:t>
            </a:r>
            <a:r>
              <a:rPr lang="sv-S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79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himmel, fågel&#10;&#10;Automatiskt genererad beskrivning">
            <a:extLst>
              <a:ext uri="{FF2B5EF4-FFF2-40B4-BE49-F238E27FC236}">
                <a16:creationId xmlns:a16="http://schemas.microsoft.com/office/drawing/2014/main" id="{E19109E2-16A5-5238-5DB0-7FACF6F8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58001" cy="12193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FBC87B-5EBF-6966-E31A-6EA24D58F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99" y="0"/>
            <a:ext cx="1762501" cy="1800000"/>
          </a:xfrm>
          <a:prstGeom prst="rect">
            <a:avLst/>
          </a:prstGeom>
        </p:spPr>
      </p:pic>
      <p:pic>
        <p:nvPicPr>
          <p:cNvPr id="6" name="Bildobjekt 5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B82EC45A-0E13-EA5F-CF21-C1400F94690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2258008"/>
            <a:ext cx="6858000" cy="993176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5764E69-21F2-A58E-9C00-615CBDB43783}"/>
              </a:ext>
            </a:extLst>
          </p:cNvPr>
          <p:cNvSpPr txBox="1"/>
          <p:nvPr/>
        </p:nvSpPr>
        <p:spPr>
          <a:xfrm>
            <a:off x="842057" y="3720379"/>
            <a:ext cx="54785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v-SE" sz="3600" b="1" dirty="0">
                <a:solidFill>
                  <a:srgbClr val="FFE5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Modiga möten</a:t>
            </a:r>
          </a:p>
          <a:p>
            <a:endParaRPr lang="sv-SE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 kronor räcker till en träff för </a:t>
            </a:r>
            <a:b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deltagare i ett utbytesprogram för judiska och arabiska skolor i Israel. Genom utbytet får judiska, muslimska och kristna barn lära sig om sina egna och varandras traditioner, tro och liv.</a:t>
            </a:r>
            <a:endParaRPr lang="sv-SE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3358F81-3E2A-FC4E-9081-59FE0FA6A2A2}"/>
              </a:ext>
            </a:extLst>
          </p:cNvPr>
          <p:cNvSpPr/>
          <p:nvPr/>
        </p:nvSpPr>
        <p:spPr>
          <a:xfrm>
            <a:off x="3947151" y="10337155"/>
            <a:ext cx="2068791" cy="816349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DA053F4-5B42-E74C-5B1F-E2D39AE0F8C3}"/>
              </a:ext>
            </a:extLst>
          </p:cNvPr>
          <p:cNvSpPr txBox="1"/>
          <p:nvPr/>
        </p:nvSpPr>
        <p:spPr>
          <a:xfrm>
            <a:off x="3947151" y="10451982"/>
            <a:ext cx="206879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sv-SE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255 kr</a:t>
            </a:r>
          </a:p>
        </p:txBody>
      </p:sp>
    </p:spTree>
    <p:extLst>
      <p:ext uri="{BB962C8B-B14F-4D97-AF65-F5344CB8AC3E}">
        <p14:creationId xmlns:p14="http://schemas.microsoft.com/office/powerpoint/2010/main" val="14411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76e78d1-8cc2-46cf-ad48-1cf6bc4b484c">
      <Terms xmlns="http://schemas.microsoft.com/office/infopath/2007/PartnerControls"/>
    </lcf76f155ced4ddcb4097134ff3c332f>
    <Typavkampanj xmlns="f76e78d1-8cc2-46cf-ad48-1cf6bc4b484c" xsi:nil="true"/>
    <Land xmlns="f76e78d1-8cc2-46cf-ad48-1cf6bc4b484c" xsi:nil="true"/>
    <Dokumenttyp xmlns="f76e78d1-8cc2-46cf-ad48-1cf6bc4b484c" xsi:nil="true"/>
    <_ip_UnifiedCompliancePolicyProperties xmlns="http://schemas.microsoft.com/sharepoint/v3" xsi:nil="true"/>
    <TaxCatchAll xmlns="183fe09d-e77d-452b-b93e-7586a07da347" xsi:nil="true"/>
    <_x00c5_r xmlns="f76e78d1-8cc2-46cf-ad48-1cf6bc4b484c" xsi:nil="true"/>
    <V_x00e4_rldsdel_x002f_Region xmlns="f76e78d1-8cc2-46cf-ad48-1cf6bc4b48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2C2B5E2FBD3C44AF70A4ADB8AF69B0" ma:contentTypeVersion="25" ma:contentTypeDescription="Skapa ett nytt dokument." ma:contentTypeScope="" ma:versionID="becd03715c06aef1b1c0aa4a48e31ba0">
  <xsd:schema xmlns:xsd="http://www.w3.org/2001/XMLSchema" xmlns:xs="http://www.w3.org/2001/XMLSchema" xmlns:p="http://schemas.microsoft.com/office/2006/metadata/properties" xmlns:ns1="http://schemas.microsoft.com/sharepoint/v3" xmlns:ns2="f76e78d1-8cc2-46cf-ad48-1cf6bc4b484c" xmlns:ns3="183fe09d-e77d-452b-b93e-7586a07da347" targetNamespace="http://schemas.microsoft.com/office/2006/metadata/properties" ma:root="true" ma:fieldsID="c863a177aa70b96e98cc584a06629510" ns1:_="" ns2:_="" ns3:_="">
    <xsd:import namespace="http://schemas.microsoft.com/sharepoint/v3"/>
    <xsd:import namespace="f76e78d1-8cc2-46cf-ad48-1cf6bc4b484c"/>
    <xsd:import namespace="183fe09d-e77d-452b-b93e-7586a07da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x00c5_r" minOccurs="0"/>
                <xsd:element ref="ns2:Typavkampanj" minOccurs="0"/>
                <xsd:element ref="ns2:V_x00e4_rldsdel_x002f_Region" minOccurs="0"/>
                <xsd:element ref="ns2:Land" minOccurs="0"/>
                <xsd:element ref="ns2:Dokumenttyp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e78d1-8cc2-46cf-ad48-1cf6bc4b4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x00c5_r" ma:index="18" nillable="true" ma:displayName="År" ma:format="Dropdown" ma:internalName="_x00c5_r">
      <xsd:simpleType>
        <xsd:restriction base="dms:Choice">
          <xsd:enumeration value="2020"/>
          <xsd:enumeration value="2019"/>
          <xsd:enumeration value="2021"/>
          <xsd:enumeration value="2022"/>
        </xsd:restriction>
      </xsd:simpleType>
    </xsd:element>
    <xsd:element name="Typavkampanj" ma:index="19" nillable="true" ma:displayName="Typ av kampanj" ma:description="Välj passande kampanj" ma:format="Dropdown" ma:internalName="Typavkampanj">
      <xsd:simpleType>
        <xsd:restriction base="dms:Choice">
          <xsd:enumeration value="Julinsamling"/>
          <xsd:enumeration value="Fasteaktion"/>
          <xsd:enumeration value="Sommarkommunikation"/>
          <xsd:enumeration value="Klimatsatsning"/>
        </xsd:restriction>
      </xsd:simpleType>
    </xsd:element>
    <xsd:element name="V_x00e4_rldsdel_x002f_Region" ma:index="20" nillable="true" ma:displayName="Världsdel/ Region" ma:format="Dropdown" ma:internalName="V_x00e4_rldsdel_x002f_Region">
      <xsd:simpleType>
        <xsd:restriction base="dms:Choice">
          <xsd:enumeration value="Afrika"/>
          <xsd:enumeration value="Asien"/>
          <xsd:enumeration value="Centralamerika"/>
          <xsd:enumeration value="Mellanöstern"/>
          <xsd:enumeration value="Europa"/>
        </xsd:restriction>
      </xsd:simpleType>
    </xsd:element>
    <xsd:element name="Land" ma:index="21" nillable="true" ma:displayName="Land" ma:format="Dropdown" ma:internalName="Land">
      <xsd:simpleType>
        <xsd:restriction base="dms:Choice">
          <xsd:enumeration value="Guatemala"/>
          <xsd:enumeration value="Honduras"/>
          <xsd:enumeration value="Nicaragua"/>
          <xsd:enumeration value="El salvador"/>
          <xsd:enumeration value="Costa Rica"/>
          <xsd:enumeration value="Colombia"/>
          <xsd:enumeration value="Haiti"/>
          <xsd:enumeration value="Israel"/>
          <xsd:enumeration value="Palestina"/>
          <xsd:enumeration value="Libanon"/>
          <xsd:enumeration value="Jordanien"/>
          <xsd:enumeration value="Irak"/>
          <xsd:enumeration value="Syrien"/>
          <xsd:enumeration value="Egypten"/>
          <xsd:enumeration value="Sudan"/>
          <xsd:enumeration value="Eritrea"/>
          <xsd:enumeration value="Sydsudan"/>
          <xsd:enumeration value="Etiopien"/>
          <xsd:enumeration value="Uganda"/>
          <xsd:enumeration value="Kenya"/>
          <xsd:enumeration value="Somalia"/>
          <xsd:enumeration value="Tanzania"/>
          <xsd:enumeration value="Moçambique"/>
          <xsd:enumeration value="Zimbabwe"/>
          <xsd:enumeration value="Eswatini"/>
          <xsd:enumeration value="Sydafrika"/>
          <xsd:enumeration value="Pakistan"/>
          <xsd:enumeration value="Indien"/>
          <xsd:enumeration value="Bangladesh"/>
          <xsd:enumeration value="Myanmar/ Burma"/>
          <xsd:enumeration value="Filippinerna"/>
          <xsd:enumeration value="Indonesien"/>
        </xsd:restriction>
      </xsd:simpleType>
    </xsd:element>
    <xsd:element name="Dokumenttyp" ma:index="22" nillable="true" ma:displayName="Dokumenttyp" ma:format="Dropdown" ma:internalName="Dokumentty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tikel/ Berättelse"/>
                    <xsd:enumeration value="Folder"/>
                    <xsd:enumeration value="Presentation"/>
                    <xsd:enumeration value="Gudstjänstmaterial"/>
                    <xsd:enumeration value="Trycksak"/>
                    <xsd:enumeration value="Barn och ungdomsmaterial"/>
                    <xsd:enumeration value="Annons"/>
                    <xsd:enumeration value="Bild"/>
                    <xsd:enumeration value="Rörligt"/>
                    <xsd:enumeration value="Planering"/>
                    <xsd:enumeration value="Tips och inspiration"/>
                    <xsd:enumeration value="Utbytesprogrammet"/>
                    <xsd:enumeration value="Insamling"/>
                    <xsd:enumeration value="Engagemang"/>
                    <xsd:enumeration value="Gåvoshop"/>
                    <xsd:enumeration value="Testamente"/>
                    <xsd:enumeration value="Agera"/>
                    <xsd:enumeration value="Församlingsaktivitet"/>
                    <xsd:enumeration value="Opinion/ Påverkan"/>
                    <xsd:enumeration value="Kollekt"/>
                    <xsd:enumeration value="Givarbrev"/>
                    <xsd:enumeration value="Evenemang"/>
                    <xsd:enumeration value="Dataskydd GDPR"/>
                    <xsd:enumeration value="Utbildning"/>
                    <xsd:enumeration value="Undersökning"/>
                    <xsd:enumeration value="PR/ Press/ Media"/>
                    <xsd:enumeration value="Logotyper/Grafik/Varumärke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Bildmarkeringar" ma:readOnly="false" ma:fieldId="{5cf76f15-5ced-4ddc-b409-7134ff3c332f}" ma:taxonomyMulti="true" ma:sspId="80d1b4eb-8425-4edd-a146-3efda088a2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fe09d-e77d-452b-b93e-7586a07da347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f7f898b5-7fa2-4585-b3c0-bb26c0b4e967}" ma:internalName="TaxCatchAll" ma:showField="CatchAllData" ma:web="183fe09d-e77d-452b-b93e-7586a07da3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9E3E31-A46E-4572-BBE5-B2120FCE76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76e78d1-8cc2-46cf-ad48-1cf6bc4b484c"/>
    <ds:schemaRef ds:uri="183fe09d-e77d-452b-b93e-7586a07da347"/>
  </ds:schemaRefs>
</ds:datastoreItem>
</file>

<file path=customXml/itemProps2.xml><?xml version="1.0" encoding="utf-8"?>
<ds:datastoreItem xmlns:ds="http://schemas.openxmlformats.org/officeDocument/2006/customXml" ds:itemID="{45D8FF92-1FD1-47D1-8C71-C347ACD30F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7DD281-44A5-4FFE-8F47-A4EA598C6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6e78d1-8cc2-46cf-ad48-1cf6bc4b484c"/>
    <ds:schemaRef ds:uri="183fe09d-e77d-452b-b93e-7586a07da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b312f08-4471-4def-8412-0afd2913b0a1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34959</TotalTime>
  <Words>392</Words>
  <Application>Microsoft Office PowerPoint</Application>
  <PresentationFormat>Anpassad</PresentationFormat>
  <Paragraphs>66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DM Sans</vt:lpstr>
      <vt:lpstr>DMSans-Regular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Susanna Olivin</dc:creator>
  <cp:keywords/>
  <dc:description/>
  <cp:lastModifiedBy>Susanna Olivin</cp:lastModifiedBy>
  <cp:revision>186</cp:revision>
  <dcterms:created xsi:type="dcterms:W3CDTF">2020-08-28T12:08:01Z</dcterms:created>
  <dcterms:modified xsi:type="dcterms:W3CDTF">2025-08-11T13:34:22Z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312f08-4471-4def-8412-0afd2913b0a1_Enabled">
    <vt:lpwstr>true</vt:lpwstr>
  </property>
  <property fmtid="{D5CDD505-2E9C-101B-9397-08002B2CF9AE}" pid="3" name="MSIP_Label_ab312f08-4471-4def-8412-0afd2913b0a1_SetDate">
    <vt:lpwstr>2020-08-28T12:29:38Z</vt:lpwstr>
  </property>
  <property fmtid="{D5CDD505-2E9C-101B-9397-08002B2CF9AE}" pid="4" name="MSIP_Label_ab312f08-4471-4def-8412-0afd2913b0a1_Method">
    <vt:lpwstr>Standard</vt:lpwstr>
  </property>
  <property fmtid="{D5CDD505-2E9C-101B-9397-08002B2CF9AE}" pid="5" name="MSIP_Label_ab312f08-4471-4def-8412-0afd2913b0a1_Name">
    <vt:lpwstr>Public</vt:lpwstr>
  </property>
  <property fmtid="{D5CDD505-2E9C-101B-9397-08002B2CF9AE}" pid="6" name="MSIP_Label_ab312f08-4471-4def-8412-0afd2913b0a1_SiteId">
    <vt:lpwstr>3619ea90-fa6e-40bf-aa11-2d4a18ad7689</vt:lpwstr>
  </property>
  <property fmtid="{D5CDD505-2E9C-101B-9397-08002B2CF9AE}" pid="7" name="MSIP_Label_ab312f08-4471-4def-8412-0afd2913b0a1_ActionId">
    <vt:lpwstr>55576a20-5c5f-4435-b169-000003848dc3</vt:lpwstr>
  </property>
  <property fmtid="{D5CDD505-2E9C-101B-9397-08002B2CF9AE}" pid="8" name="MSIP_Label_ab312f08-4471-4def-8412-0afd2913b0a1_ContentBits">
    <vt:lpwstr>0</vt:lpwstr>
  </property>
  <property fmtid="{D5CDD505-2E9C-101B-9397-08002B2CF9AE}" pid="9" name="ContentTypeId">
    <vt:lpwstr>0x010100752C2B5E2FBD3C44AF70A4ADB8AF69B0</vt:lpwstr>
  </property>
</Properties>
</file>