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ppt/tags/tag43.xml" ContentType="application/vnd.openxmlformats-officedocument.presentationml.tags+xml"/>
  <Override PartName="/ppt/notesSlides/notesSlide38.xml" ContentType="application/vnd.openxmlformats-officedocument.presentationml.notesSlide+xml"/>
  <Override PartName="/ppt/tags/tag44.xml" ContentType="application/vnd.openxmlformats-officedocument.presentationml.tags+xml"/>
  <Override PartName="/ppt/notesSlides/notesSlide39.xml" ContentType="application/vnd.openxmlformats-officedocument.presentationml.notesSlide+xml"/>
  <Override PartName="/ppt/tags/tag45.xml" ContentType="application/vnd.openxmlformats-officedocument.presentationml.tags+xml"/>
  <Override PartName="/ppt/notesSlides/notesSlide40.xml" ContentType="application/vnd.openxmlformats-officedocument.presentationml.notesSlide+xml"/>
  <Override PartName="/ppt/tags/tag46.xml" ContentType="application/vnd.openxmlformats-officedocument.presentationml.tags+xml"/>
  <Override PartName="/ppt/notesSlides/notesSlide41.xml" ContentType="application/vnd.openxmlformats-officedocument.presentationml.notesSlide+xml"/>
  <Override PartName="/ppt/tags/tag47.xml" ContentType="application/vnd.openxmlformats-officedocument.presentationml.tags+xml"/>
  <Override PartName="/ppt/notesSlides/notesSlide42.xml" ContentType="application/vnd.openxmlformats-officedocument.presentationml.notesSlide+xml"/>
  <Override PartName="/ppt/tags/tag48.xml" ContentType="application/vnd.openxmlformats-officedocument.presentationml.tags+xml"/>
  <Override PartName="/ppt/notesSlides/notesSlide43.xml" ContentType="application/vnd.openxmlformats-officedocument.presentationml.notesSlide+xml"/>
  <Override PartName="/ppt/tags/tag49.xml" ContentType="application/vnd.openxmlformats-officedocument.presentationml.tags+xml"/>
  <Override PartName="/ppt/notesSlides/notesSlide44.xml" ContentType="application/vnd.openxmlformats-officedocument.presentationml.notesSlide+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notesSlides/notesSlide46.xml" ContentType="application/vnd.openxmlformats-officedocument.presentationml.notesSlide+xml"/>
  <Override PartName="/ppt/tags/tag52.xml" ContentType="application/vnd.openxmlformats-officedocument.presentationml.tags+xml"/>
  <Override PartName="/ppt/notesSlides/notesSlide47.xml" ContentType="application/vnd.openxmlformats-officedocument.presentationml.notesSlide+xml"/>
  <Override PartName="/ppt/tags/tag53.xml" ContentType="application/vnd.openxmlformats-officedocument.presentationml.tags+xml"/>
  <Override PartName="/ppt/notesSlides/notesSlide48.xml" ContentType="application/vnd.openxmlformats-officedocument.presentationml.notesSlide+xml"/>
  <Override PartName="/ppt/tags/tag54.xml" ContentType="application/vnd.openxmlformats-officedocument.presentationml.tags+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ppt/tags/tag63.xml" ContentType="application/vnd.openxmlformats-officedocument.presentationml.tags+xml"/>
  <Override PartName="/ppt/notesSlides/notesSlide57.xml" ContentType="application/vnd.openxmlformats-officedocument.presentationml.notesSlide+xml"/>
  <Override PartName="/ppt/tags/tag64.xml" ContentType="application/vnd.openxmlformats-officedocument.presentationml.tags+xml"/>
  <Override PartName="/ppt/notesSlides/notesSlide58.xml" ContentType="application/vnd.openxmlformats-officedocument.presentationml.notesSlide+xml"/>
  <Override PartName="/ppt/tags/tag65.xml" ContentType="application/vnd.openxmlformats-officedocument.presentationml.tags+xml"/>
  <Override PartName="/ppt/notesSlides/notesSlide59.xml" ContentType="application/vnd.openxmlformats-officedocument.presentationml.notesSlide+xml"/>
  <Override PartName="/ppt/tags/tag66.xml" ContentType="application/vnd.openxmlformats-officedocument.presentationml.tags+xml"/>
  <Override PartName="/ppt/notesSlides/notesSlide60.xml" ContentType="application/vnd.openxmlformats-officedocument.presentationml.notesSlide+xml"/>
  <Override PartName="/ppt/tags/tag67.xml" ContentType="application/vnd.openxmlformats-officedocument.presentationml.tags+xml"/>
  <Override PartName="/ppt/notesSlides/notesSlide61.xml" ContentType="application/vnd.openxmlformats-officedocument.presentationml.notesSlide+xml"/>
  <Override PartName="/ppt/tags/tag68.xml" ContentType="application/vnd.openxmlformats-officedocument.presentationml.tags+xml"/>
  <Override PartName="/ppt/notesSlides/notesSlide6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65.xml" ContentType="application/vnd.openxmlformats-officedocument.presentationml.notesSlide+xml"/>
  <Override PartName="/ppt/tags/tag74.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6" r:id="rId5"/>
    <p:sldId id="428" r:id="rId6"/>
    <p:sldId id="259" r:id="rId7"/>
    <p:sldId id="359" r:id="rId8"/>
    <p:sldId id="361" r:id="rId9"/>
    <p:sldId id="260" r:id="rId10"/>
    <p:sldId id="258" r:id="rId11"/>
    <p:sldId id="262" r:id="rId12"/>
    <p:sldId id="362" r:id="rId13"/>
    <p:sldId id="263" r:id="rId14"/>
    <p:sldId id="310" r:id="rId15"/>
    <p:sldId id="311" r:id="rId16"/>
    <p:sldId id="402" r:id="rId17"/>
    <p:sldId id="309" r:id="rId18"/>
    <p:sldId id="264" r:id="rId19"/>
    <p:sldId id="312" r:id="rId20"/>
    <p:sldId id="313" r:id="rId21"/>
    <p:sldId id="315" r:id="rId22"/>
    <p:sldId id="318" r:id="rId23"/>
    <p:sldId id="403" r:id="rId24"/>
    <p:sldId id="404" r:id="rId25"/>
    <p:sldId id="433" r:id="rId26"/>
    <p:sldId id="370" r:id="rId27"/>
    <p:sldId id="408" r:id="rId28"/>
    <p:sldId id="270" r:id="rId29"/>
    <p:sldId id="273" r:id="rId30"/>
    <p:sldId id="409" r:id="rId31"/>
    <p:sldId id="275" r:id="rId32"/>
    <p:sldId id="410" r:id="rId33"/>
    <p:sldId id="271" r:id="rId34"/>
    <p:sldId id="272" r:id="rId35"/>
    <p:sldId id="280" r:id="rId36"/>
    <p:sldId id="277" r:id="rId37"/>
    <p:sldId id="278" r:id="rId38"/>
    <p:sldId id="279" r:id="rId39"/>
    <p:sldId id="413" r:id="rId40"/>
    <p:sldId id="414" r:id="rId41"/>
    <p:sldId id="415" r:id="rId42"/>
    <p:sldId id="417" r:id="rId43"/>
    <p:sldId id="316" r:id="rId44"/>
    <p:sldId id="319" r:id="rId45"/>
    <p:sldId id="419" r:id="rId46"/>
    <p:sldId id="421" r:id="rId47"/>
    <p:sldId id="422" r:id="rId48"/>
    <p:sldId id="423" r:id="rId49"/>
    <p:sldId id="424" r:id="rId50"/>
    <p:sldId id="406" r:id="rId51"/>
    <p:sldId id="407" r:id="rId52"/>
    <p:sldId id="283" r:id="rId53"/>
    <p:sldId id="284" r:id="rId54"/>
    <p:sldId id="286" r:id="rId55"/>
    <p:sldId id="294" r:id="rId56"/>
    <p:sldId id="295" r:id="rId57"/>
    <p:sldId id="296" r:id="rId58"/>
    <p:sldId id="425" r:id="rId59"/>
    <p:sldId id="426" r:id="rId60"/>
    <p:sldId id="291" r:id="rId61"/>
    <p:sldId id="292" r:id="rId62"/>
    <p:sldId id="297" r:id="rId63"/>
    <p:sldId id="298" r:id="rId64"/>
    <p:sldId id="299" r:id="rId65"/>
    <p:sldId id="317" r:id="rId66"/>
    <p:sldId id="308" r:id="rId67"/>
    <p:sldId id="391" r:id="rId68"/>
    <p:sldId id="392" r:id="rId69"/>
    <p:sldId id="432" r:id="rId70"/>
    <p:sldId id="393" r:id="rId71"/>
    <p:sldId id="427" r:id="rId72"/>
    <p:sldId id="399" r:id="rId73"/>
    <p:sldId id="400" r:id="rId74"/>
    <p:sldId id="435" r:id="rId75"/>
    <p:sldId id="434" r:id="rId76"/>
  </p:sldIdLst>
  <p:sldSz cx="12192000" cy="6858000"/>
  <p:notesSz cx="6858000" cy="9144000"/>
  <p:custDataLst>
    <p:tags r:id="rId78"/>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680"/>
    <a:srgbClr val="FFFFFF"/>
    <a:srgbClr val="412B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1" y="9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Blad1!$B$1</c:f>
              <c:strCache>
                <c:ptCount val="1"/>
                <c:pt idx="0">
                  <c:v>Serie 1</c:v>
                </c:pt>
              </c:strCache>
            </c:strRef>
          </c:tx>
          <c:spPr>
            <a:solidFill>
              <a:srgbClr val="A71680"/>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Blad1!$B$2:$B$7</c:f>
              <c:numCache>
                <c:formatCode>0.00%</c:formatCode>
                <c:ptCount val="6"/>
                <c:pt idx="0">
                  <c:v>0.18390000000000001</c:v>
                </c:pt>
                <c:pt idx="1">
                  <c:v>0.19800000000000001</c:v>
                </c:pt>
                <c:pt idx="2">
                  <c:v>0.128</c:v>
                </c:pt>
                <c:pt idx="3">
                  <c:v>0.11899999999999999</c:v>
                </c:pt>
                <c:pt idx="4">
                  <c:v>0.12</c:v>
                </c:pt>
                <c:pt idx="5">
                  <c:v>0.14199999999999999</c:v>
                </c:pt>
              </c:numCache>
            </c:numRef>
          </c:val>
          <c:extLst>
            <c:ext xmlns:c16="http://schemas.microsoft.com/office/drawing/2014/chart" uri="{C3380CC4-5D6E-409C-BE32-E72D297353CC}">
              <c16:uniqueId val="{00000000-F6E8-4F68-80C4-815D78705455}"/>
            </c:ext>
          </c:extLst>
        </c:ser>
        <c:ser>
          <c:idx val="1"/>
          <c:order val="1"/>
          <c:tx>
            <c:strRef>
              <c:f>Blad1!$C$1</c:f>
              <c:strCache>
                <c:ptCount val="1"/>
                <c:pt idx="0">
                  <c:v>Serie 2</c:v>
                </c:pt>
              </c:strCache>
            </c:strRef>
          </c:tx>
          <c:spPr>
            <a:solidFill>
              <a:schemeClr val="accent4">
                <a:alpha val="70000"/>
              </a:schemeClr>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Blad1!$C$2:$C$7</c:f>
              <c:numCache>
                <c:formatCode>General</c:formatCode>
                <c:ptCount val="6"/>
              </c:numCache>
            </c:numRef>
          </c:val>
          <c:extLst>
            <c:ext xmlns:c16="http://schemas.microsoft.com/office/drawing/2014/chart" uri="{C3380CC4-5D6E-409C-BE32-E72D297353CC}">
              <c16:uniqueId val="{00000001-F6E8-4F68-80C4-815D78705455}"/>
            </c:ext>
          </c:extLst>
        </c:ser>
        <c:ser>
          <c:idx val="2"/>
          <c:order val="2"/>
          <c:tx>
            <c:strRef>
              <c:f>Blad1!$D$1</c:f>
              <c:strCache>
                <c:ptCount val="1"/>
                <c:pt idx="0">
                  <c:v>Serie 3</c:v>
                </c:pt>
              </c:strCache>
            </c:strRef>
          </c:tx>
          <c:spPr>
            <a:solidFill>
              <a:schemeClr val="accent6">
                <a:alpha val="70000"/>
              </a:schemeClr>
            </a:solidFill>
            <a:ln>
              <a:noFill/>
            </a:ln>
            <a:effectLst/>
          </c:spPr>
          <c:invertIfNegative val="0"/>
          <c:cat>
            <c:numRef>
              <c:f>Blad1!$A$2:$A$7</c:f>
              <c:numCache>
                <c:formatCode>General</c:formatCode>
                <c:ptCount val="6"/>
                <c:pt idx="0">
                  <c:v>2021</c:v>
                </c:pt>
                <c:pt idx="1">
                  <c:v>2017</c:v>
                </c:pt>
                <c:pt idx="2">
                  <c:v>2013</c:v>
                </c:pt>
                <c:pt idx="3">
                  <c:v>2009</c:v>
                </c:pt>
                <c:pt idx="4">
                  <c:v>2005</c:v>
                </c:pt>
                <c:pt idx="5">
                  <c:v>2001</c:v>
                </c:pt>
              </c:numCache>
            </c:numRef>
          </c:cat>
          <c:val>
            <c:numRef>
              <c:f>Blad1!$D$2:$D$7</c:f>
              <c:numCache>
                <c:formatCode>General</c:formatCode>
                <c:ptCount val="6"/>
              </c:numCache>
            </c:numRef>
          </c:val>
          <c:extLst>
            <c:ext xmlns:c16="http://schemas.microsoft.com/office/drawing/2014/chart" uri="{C3380CC4-5D6E-409C-BE32-E72D297353CC}">
              <c16:uniqueId val="{00000002-F6E8-4F68-80C4-815D78705455}"/>
            </c:ext>
          </c:extLst>
        </c:ser>
        <c:dLbls>
          <c:showLegendKey val="0"/>
          <c:showVal val="0"/>
          <c:showCatName val="0"/>
          <c:showSerName val="0"/>
          <c:showPercent val="0"/>
          <c:showBubbleSize val="0"/>
        </c:dLbls>
        <c:gapWidth val="50"/>
        <c:overlap val="100"/>
        <c:axId val="944626800"/>
        <c:axId val="944627160"/>
      </c:barChart>
      <c:catAx>
        <c:axId val="94462680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44627160"/>
        <c:crosses val="autoZero"/>
        <c:auto val="1"/>
        <c:lblAlgn val="ctr"/>
        <c:lblOffset val="100"/>
        <c:noMultiLvlLbl val="0"/>
      </c:catAx>
      <c:valAx>
        <c:axId val="944627160"/>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4462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3DD4E-16F6-4513-ACEB-83F29AEB984E}"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sv-SE"/>
        </a:p>
      </dgm:t>
    </dgm:pt>
    <dgm:pt modelId="{5A905F43-D7A2-4882-AA65-1C57FA377E72}">
      <dgm:prSet phldrT="[Text]" custT="1"/>
      <dgm:spPr>
        <a:solidFill>
          <a:srgbClr val="A71680"/>
        </a:solidFill>
      </dgm:spPr>
      <dgm:t>
        <a:bodyPr/>
        <a:lstStyle/>
        <a:p>
          <a:r>
            <a:rPr lang="sv-SE" sz="1800" b="1"/>
            <a:t>Direkta</a:t>
          </a:r>
          <a:r>
            <a:rPr lang="sv-SE" sz="1800"/>
            <a:t> </a:t>
          </a:r>
          <a:r>
            <a:rPr lang="sv-SE" sz="1800" b="1"/>
            <a:t>val</a:t>
          </a:r>
          <a:r>
            <a:rPr lang="sv-SE" sz="1800"/>
            <a:t> (vart 4:e år)</a:t>
          </a:r>
        </a:p>
      </dgm:t>
    </dgm:pt>
    <dgm:pt modelId="{45E00CDD-3BC1-4CB2-B5BE-6CCA282ADB3E}" type="parTrans" cxnId="{214D26E4-4C4D-4486-AE19-849380CFBF49}">
      <dgm:prSet/>
      <dgm:spPr/>
      <dgm:t>
        <a:bodyPr/>
        <a:lstStyle/>
        <a:p>
          <a:endParaRPr lang="sv-SE"/>
        </a:p>
      </dgm:t>
    </dgm:pt>
    <dgm:pt modelId="{E5FA80DC-90F1-4C09-8889-07395F4CC8BB}" type="sibTrans" cxnId="{214D26E4-4C4D-4486-AE19-849380CFBF49}">
      <dgm:prSet/>
      <dgm:spPr/>
      <dgm:t>
        <a:bodyPr/>
        <a:lstStyle/>
        <a:p>
          <a:endParaRPr lang="sv-SE"/>
        </a:p>
      </dgm:t>
    </dgm:pt>
    <dgm:pt modelId="{BFA6230A-C028-4405-A1E7-64451A7287E9}">
      <dgm:prSet phldrT="[Text]" custT="1"/>
      <dgm:spPr>
        <a:solidFill>
          <a:srgbClr val="A71680"/>
        </a:solidFill>
      </dgm:spPr>
      <dgm:t>
        <a:bodyPr/>
        <a:lstStyle/>
        <a:p>
          <a:r>
            <a:rPr lang="sv-SE" sz="2800"/>
            <a:t>Kyrkomötet</a:t>
          </a:r>
        </a:p>
      </dgm:t>
    </dgm:pt>
    <dgm:pt modelId="{A6CC2686-B133-4E9E-8E2B-297CE4F58614}" type="parTrans" cxnId="{09E0EC24-8D6E-4A20-A089-C8F2644D218D}">
      <dgm:prSet/>
      <dgm:spPr/>
      <dgm:t>
        <a:bodyPr/>
        <a:lstStyle/>
        <a:p>
          <a:endParaRPr lang="sv-SE"/>
        </a:p>
      </dgm:t>
    </dgm:pt>
    <dgm:pt modelId="{EA235F02-E896-433B-BBB0-87C4F100F689}" type="sibTrans" cxnId="{09E0EC24-8D6E-4A20-A089-C8F2644D218D}">
      <dgm:prSet/>
      <dgm:spPr/>
      <dgm:t>
        <a:bodyPr/>
        <a:lstStyle/>
        <a:p>
          <a:endParaRPr lang="sv-SE"/>
        </a:p>
      </dgm:t>
    </dgm:pt>
    <dgm:pt modelId="{2CE3E3E6-7EBA-46FD-A1EE-CFB88D8DB3CA}">
      <dgm:prSet phldrT="[Text]" custT="1"/>
      <dgm:spPr>
        <a:solidFill>
          <a:schemeClr val="tx2"/>
        </a:solidFill>
      </dgm:spPr>
      <dgm:t>
        <a:bodyPr/>
        <a:lstStyle/>
        <a:p>
          <a:r>
            <a:rPr lang="sv-SE" sz="2800"/>
            <a:t>Stiftsfullmäktige</a:t>
          </a:r>
        </a:p>
      </dgm:t>
    </dgm:pt>
    <dgm:pt modelId="{DF49FBA7-6DE5-4276-B21F-FCCC47F480AF}" type="parTrans" cxnId="{B3F6D99F-94FB-4857-8F80-228E7D932DF4}">
      <dgm:prSet/>
      <dgm:spPr/>
      <dgm:t>
        <a:bodyPr/>
        <a:lstStyle/>
        <a:p>
          <a:endParaRPr lang="sv-SE"/>
        </a:p>
      </dgm:t>
    </dgm:pt>
    <dgm:pt modelId="{C85FCA8C-8767-40CA-9AEA-B332A7CD581D}" type="sibTrans" cxnId="{B3F6D99F-94FB-4857-8F80-228E7D932DF4}">
      <dgm:prSet/>
      <dgm:spPr/>
      <dgm:t>
        <a:bodyPr/>
        <a:lstStyle/>
        <a:p>
          <a:endParaRPr lang="sv-SE"/>
        </a:p>
      </dgm:t>
    </dgm:pt>
    <dgm:pt modelId="{A5F4F64D-BFE0-4AF6-B523-C7AE4C1F0A27}">
      <dgm:prSet phldrT="[Text]" custT="1"/>
      <dgm:spPr>
        <a:solidFill>
          <a:schemeClr val="tx2"/>
        </a:solidFill>
      </dgm:spPr>
      <dgm:t>
        <a:bodyPr/>
        <a:lstStyle/>
        <a:p>
          <a:r>
            <a:rPr lang="sv-SE" sz="2800"/>
            <a:t>Kyrkofullmäktige</a:t>
          </a:r>
        </a:p>
      </dgm:t>
    </dgm:pt>
    <dgm:pt modelId="{BE15D33E-7F8E-4173-A4DD-BD98C3E4A7EB}" type="parTrans" cxnId="{2251DA4C-2C54-4DCB-8A8E-4EE4ADB6340D}">
      <dgm:prSet/>
      <dgm:spPr/>
      <dgm:t>
        <a:bodyPr/>
        <a:lstStyle/>
        <a:p>
          <a:endParaRPr lang="sv-SE"/>
        </a:p>
      </dgm:t>
    </dgm:pt>
    <dgm:pt modelId="{E7E5511F-C1A5-4A0D-987A-91E0A35C2AE7}" type="sibTrans" cxnId="{2251DA4C-2C54-4DCB-8A8E-4EE4ADB6340D}">
      <dgm:prSet/>
      <dgm:spPr/>
      <dgm:t>
        <a:bodyPr/>
        <a:lstStyle/>
        <a:p>
          <a:endParaRPr lang="sv-SE"/>
        </a:p>
      </dgm:t>
    </dgm:pt>
    <dgm:pt modelId="{078463B5-0207-478D-A355-A47E4761C801}" type="pres">
      <dgm:prSet presAssocID="{CA03DD4E-16F6-4513-ACEB-83F29AEB984E}" presName="Name0" presStyleCnt="0">
        <dgm:presLayoutVars>
          <dgm:chPref val="1"/>
          <dgm:dir/>
          <dgm:animOne val="branch"/>
          <dgm:animLvl val="lvl"/>
          <dgm:resizeHandles val="exact"/>
        </dgm:presLayoutVars>
      </dgm:prSet>
      <dgm:spPr/>
    </dgm:pt>
    <dgm:pt modelId="{7E4D747E-2682-4785-8D12-46B99D79A839}" type="pres">
      <dgm:prSet presAssocID="{5A905F43-D7A2-4882-AA65-1C57FA377E72}" presName="root1" presStyleCnt="0"/>
      <dgm:spPr/>
    </dgm:pt>
    <dgm:pt modelId="{005D1E7C-7AFE-4DB4-BC69-C96FE05FBC2F}" type="pres">
      <dgm:prSet presAssocID="{5A905F43-D7A2-4882-AA65-1C57FA377E72}" presName="LevelOneTextNode" presStyleLbl="node0" presStyleIdx="0" presStyleCnt="1" custScaleX="58449" custScaleY="76955" custLinFactNeighborX="3552">
        <dgm:presLayoutVars>
          <dgm:chPref val="3"/>
        </dgm:presLayoutVars>
      </dgm:prSet>
      <dgm:spPr/>
    </dgm:pt>
    <dgm:pt modelId="{01148F87-33D0-4F1D-A44B-FF53706E4823}" type="pres">
      <dgm:prSet presAssocID="{5A905F43-D7A2-4882-AA65-1C57FA377E72}" presName="level2hierChild" presStyleCnt="0"/>
      <dgm:spPr/>
    </dgm:pt>
    <dgm:pt modelId="{F09EB558-2BAE-41AD-900C-7C5B4EE3BCA7}" type="pres">
      <dgm:prSet presAssocID="{A6CC2686-B133-4E9E-8E2B-297CE4F58614}" presName="conn2-1" presStyleLbl="parChTrans1D2" presStyleIdx="0" presStyleCnt="3"/>
      <dgm:spPr/>
    </dgm:pt>
    <dgm:pt modelId="{78892B2D-D3D4-43A6-8C0A-A0A1B1088611}" type="pres">
      <dgm:prSet presAssocID="{A6CC2686-B133-4E9E-8E2B-297CE4F58614}" presName="connTx" presStyleLbl="parChTrans1D2" presStyleIdx="0" presStyleCnt="3"/>
      <dgm:spPr/>
    </dgm:pt>
    <dgm:pt modelId="{E6113310-DBD0-42A7-9150-094F29BE8DDF}" type="pres">
      <dgm:prSet presAssocID="{BFA6230A-C028-4405-A1E7-64451A7287E9}" presName="root2" presStyleCnt="0"/>
      <dgm:spPr/>
    </dgm:pt>
    <dgm:pt modelId="{330D6634-E376-4D41-9FF7-3EDEDEA62DCD}" type="pres">
      <dgm:prSet presAssocID="{BFA6230A-C028-4405-A1E7-64451A7287E9}" presName="LevelTwoTextNode" presStyleLbl="node2" presStyleIdx="0" presStyleCnt="3" custScaleY="117560">
        <dgm:presLayoutVars>
          <dgm:chPref val="3"/>
        </dgm:presLayoutVars>
      </dgm:prSet>
      <dgm:spPr/>
    </dgm:pt>
    <dgm:pt modelId="{BC1BF0F6-834A-4FAF-AB40-4DFAB3D17E64}" type="pres">
      <dgm:prSet presAssocID="{BFA6230A-C028-4405-A1E7-64451A7287E9}" presName="level3hierChild" presStyleCnt="0"/>
      <dgm:spPr/>
    </dgm:pt>
    <dgm:pt modelId="{F8A87CB0-D37E-4CEC-AB3E-5E7CAE21CC10}" type="pres">
      <dgm:prSet presAssocID="{DF49FBA7-6DE5-4276-B21F-FCCC47F480AF}" presName="conn2-1" presStyleLbl="parChTrans1D2" presStyleIdx="1" presStyleCnt="3"/>
      <dgm:spPr/>
    </dgm:pt>
    <dgm:pt modelId="{F545840A-ECF3-47AC-B121-A21CADB59641}" type="pres">
      <dgm:prSet presAssocID="{DF49FBA7-6DE5-4276-B21F-FCCC47F480AF}" presName="connTx" presStyleLbl="parChTrans1D2" presStyleIdx="1" presStyleCnt="3"/>
      <dgm:spPr/>
    </dgm:pt>
    <dgm:pt modelId="{7BAFFBBD-DD4C-4437-9F3C-421E747E5092}" type="pres">
      <dgm:prSet presAssocID="{2CE3E3E6-7EBA-46FD-A1EE-CFB88D8DB3CA}" presName="root2" presStyleCnt="0"/>
      <dgm:spPr/>
    </dgm:pt>
    <dgm:pt modelId="{314F1599-5D9B-4CCB-9E27-315B530F2DBB}" type="pres">
      <dgm:prSet presAssocID="{2CE3E3E6-7EBA-46FD-A1EE-CFB88D8DB3CA}" presName="LevelTwoTextNode" presStyleLbl="node2" presStyleIdx="1" presStyleCnt="3" custScaleY="117560">
        <dgm:presLayoutVars>
          <dgm:chPref val="3"/>
        </dgm:presLayoutVars>
      </dgm:prSet>
      <dgm:spPr/>
    </dgm:pt>
    <dgm:pt modelId="{52C86808-3B92-4928-A610-6C3A74100542}" type="pres">
      <dgm:prSet presAssocID="{2CE3E3E6-7EBA-46FD-A1EE-CFB88D8DB3CA}" presName="level3hierChild" presStyleCnt="0"/>
      <dgm:spPr/>
    </dgm:pt>
    <dgm:pt modelId="{B14A5672-FD04-43EA-A657-19FC96C7DDE4}" type="pres">
      <dgm:prSet presAssocID="{BE15D33E-7F8E-4173-A4DD-BD98C3E4A7EB}" presName="conn2-1" presStyleLbl="parChTrans1D2" presStyleIdx="2" presStyleCnt="3"/>
      <dgm:spPr/>
    </dgm:pt>
    <dgm:pt modelId="{FE29C09C-7355-4F75-B87D-C6E05236EB0A}" type="pres">
      <dgm:prSet presAssocID="{BE15D33E-7F8E-4173-A4DD-BD98C3E4A7EB}" presName="connTx" presStyleLbl="parChTrans1D2" presStyleIdx="2" presStyleCnt="3"/>
      <dgm:spPr/>
    </dgm:pt>
    <dgm:pt modelId="{AA5567C4-ED18-4B49-8FBC-9FE927FFCAF1}" type="pres">
      <dgm:prSet presAssocID="{A5F4F64D-BFE0-4AF6-B523-C7AE4C1F0A27}" presName="root2" presStyleCnt="0"/>
      <dgm:spPr/>
    </dgm:pt>
    <dgm:pt modelId="{99608B76-0EF2-459F-A713-BD54A708D562}" type="pres">
      <dgm:prSet presAssocID="{A5F4F64D-BFE0-4AF6-B523-C7AE4C1F0A27}" presName="LevelTwoTextNode" presStyleLbl="node2" presStyleIdx="2" presStyleCnt="3" custScaleY="117560">
        <dgm:presLayoutVars>
          <dgm:chPref val="3"/>
        </dgm:presLayoutVars>
      </dgm:prSet>
      <dgm:spPr/>
    </dgm:pt>
    <dgm:pt modelId="{A06C76ED-C3DD-4A61-881F-F0489AB66A0D}" type="pres">
      <dgm:prSet presAssocID="{A5F4F64D-BFE0-4AF6-B523-C7AE4C1F0A27}" presName="level3hierChild" presStyleCnt="0"/>
      <dgm:spPr/>
    </dgm:pt>
  </dgm:ptLst>
  <dgm:cxnLst>
    <dgm:cxn modelId="{F878DD02-0937-4BED-999F-55DA2BF1EDEB}" type="presOf" srcId="{A6CC2686-B133-4E9E-8E2B-297CE4F58614}" destId="{F09EB558-2BAE-41AD-900C-7C5B4EE3BCA7}" srcOrd="0" destOrd="0" presId="urn:microsoft.com/office/officeart/2008/layout/HorizontalMultiLevelHierarchy"/>
    <dgm:cxn modelId="{A3981417-A0D1-4333-B5BF-125E449FC313}" type="presOf" srcId="{CA03DD4E-16F6-4513-ACEB-83F29AEB984E}" destId="{078463B5-0207-478D-A355-A47E4761C801}" srcOrd="0" destOrd="0" presId="urn:microsoft.com/office/officeart/2008/layout/HorizontalMultiLevelHierarchy"/>
    <dgm:cxn modelId="{09E0EC24-8D6E-4A20-A089-C8F2644D218D}" srcId="{5A905F43-D7A2-4882-AA65-1C57FA377E72}" destId="{BFA6230A-C028-4405-A1E7-64451A7287E9}" srcOrd="0" destOrd="0" parTransId="{A6CC2686-B133-4E9E-8E2B-297CE4F58614}" sibTransId="{EA235F02-E896-433B-BBB0-87C4F100F689}"/>
    <dgm:cxn modelId="{BB824840-91D0-4064-BA88-22172B265C4A}" type="presOf" srcId="{DF49FBA7-6DE5-4276-B21F-FCCC47F480AF}" destId="{F8A87CB0-D37E-4CEC-AB3E-5E7CAE21CC10}" srcOrd="0" destOrd="0" presId="urn:microsoft.com/office/officeart/2008/layout/HorizontalMultiLevelHierarchy"/>
    <dgm:cxn modelId="{2251DA4C-2C54-4DCB-8A8E-4EE4ADB6340D}" srcId="{5A905F43-D7A2-4882-AA65-1C57FA377E72}" destId="{A5F4F64D-BFE0-4AF6-B523-C7AE4C1F0A27}" srcOrd="2" destOrd="0" parTransId="{BE15D33E-7F8E-4173-A4DD-BD98C3E4A7EB}" sibTransId="{E7E5511F-C1A5-4A0D-987A-91E0A35C2AE7}"/>
    <dgm:cxn modelId="{E3AB7872-D75F-449A-B557-90364B228A70}" type="presOf" srcId="{BE15D33E-7F8E-4173-A4DD-BD98C3E4A7EB}" destId="{FE29C09C-7355-4F75-B87D-C6E05236EB0A}" srcOrd="1" destOrd="0" presId="urn:microsoft.com/office/officeart/2008/layout/HorizontalMultiLevelHierarchy"/>
    <dgm:cxn modelId="{FB5FDA76-EA92-4A20-9DC3-22E3147D6D7B}" type="presOf" srcId="{A5F4F64D-BFE0-4AF6-B523-C7AE4C1F0A27}" destId="{99608B76-0EF2-459F-A713-BD54A708D562}" srcOrd="0" destOrd="0" presId="urn:microsoft.com/office/officeart/2008/layout/HorizontalMultiLevelHierarchy"/>
    <dgm:cxn modelId="{3461C57A-86AD-4EBE-82A6-D8774461B81E}" type="presOf" srcId="{A6CC2686-B133-4E9E-8E2B-297CE4F58614}" destId="{78892B2D-D3D4-43A6-8C0A-A0A1B1088611}" srcOrd="1" destOrd="0" presId="urn:microsoft.com/office/officeart/2008/layout/HorizontalMultiLevelHierarchy"/>
    <dgm:cxn modelId="{B3F6D99F-94FB-4857-8F80-228E7D932DF4}" srcId="{5A905F43-D7A2-4882-AA65-1C57FA377E72}" destId="{2CE3E3E6-7EBA-46FD-A1EE-CFB88D8DB3CA}" srcOrd="1" destOrd="0" parTransId="{DF49FBA7-6DE5-4276-B21F-FCCC47F480AF}" sibTransId="{C85FCA8C-8767-40CA-9AEA-B332A7CD581D}"/>
    <dgm:cxn modelId="{4993ACA1-0932-46C5-820F-F21705606939}" type="presOf" srcId="{5A905F43-D7A2-4882-AA65-1C57FA377E72}" destId="{005D1E7C-7AFE-4DB4-BC69-C96FE05FBC2F}" srcOrd="0" destOrd="0" presId="urn:microsoft.com/office/officeart/2008/layout/HorizontalMultiLevelHierarchy"/>
    <dgm:cxn modelId="{7183E1CC-AD1D-4162-98A1-6A338B1904BD}" type="presOf" srcId="{BE15D33E-7F8E-4173-A4DD-BD98C3E4A7EB}" destId="{B14A5672-FD04-43EA-A657-19FC96C7DDE4}" srcOrd="0" destOrd="0" presId="urn:microsoft.com/office/officeart/2008/layout/HorizontalMultiLevelHierarchy"/>
    <dgm:cxn modelId="{4B6002DE-43AF-4430-ABD5-B090E75D863D}" type="presOf" srcId="{2CE3E3E6-7EBA-46FD-A1EE-CFB88D8DB3CA}" destId="{314F1599-5D9B-4CCB-9E27-315B530F2DBB}" srcOrd="0" destOrd="0" presId="urn:microsoft.com/office/officeart/2008/layout/HorizontalMultiLevelHierarchy"/>
    <dgm:cxn modelId="{214D26E4-4C4D-4486-AE19-849380CFBF49}" srcId="{CA03DD4E-16F6-4513-ACEB-83F29AEB984E}" destId="{5A905F43-D7A2-4882-AA65-1C57FA377E72}" srcOrd="0" destOrd="0" parTransId="{45E00CDD-3BC1-4CB2-B5BE-6CCA282ADB3E}" sibTransId="{E5FA80DC-90F1-4C09-8889-07395F4CC8BB}"/>
    <dgm:cxn modelId="{5387C5E4-6D6C-407E-AC97-44C5018CD4C2}" type="presOf" srcId="{DF49FBA7-6DE5-4276-B21F-FCCC47F480AF}" destId="{F545840A-ECF3-47AC-B121-A21CADB59641}" srcOrd="1" destOrd="0" presId="urn:microsoft.com/office/officeart/2008/layout/HorizontalMultiLevelHierarchy"/>
    <dgm:cxn modelId="{BDFB65FD-C8E9-4155-9F33-D65C90ABE45F}" type="presOf" srcId="{BFA6230A-C028-4405-A1E7-64451A7287E9}" destId="{330D6634-E376-4D41-9FF7-3EDEDEA62DCD}" srcOrd="0" destOrd="0" presId="urn:microsoft.com/office/officeart/2008/layout/HorizontalMultiLevelHierarchy"/>
    <dgm:cxn modelId="{99601766-CA4F-4793-88D2-97F1B298BBAE}" type="presParOf" srcId="{078463B5-0207-478D-A355-A47E4761C801}" destId="{7E4D747E-2682-4785-8D12-46B99D79A839}" srcOrd="0" destOrd="0" presId="urn:microsoft.com/office/officeart/2008/layout/HorizontalMultiLevelHierarchy"/>
    <dgm:cxn modelId="{3D4D3E03-A923-4D60-BC41-93045C975F30}" type="presParOf" srcId="{7E4D747E-2682-4785-8D12-46B99D79A839}" destId="{005D1E7C-7AFE-4DB4-BC69-C96FE05FBC2F}" srcOrd="0" destOrd="0" presId="urn:microsoft.com/office/officeart/2008/layout/HorizontalMultiLevelHierarchy"/>
    <dgm:cxn modelId="{CCD81744-5470-411D-AB30-45B4E025440B}" type="presParOf" srcId="{7E4D747E-2682-4785-8D12-46B99D79A839}" destId="{01148F87-33D0-4F1D-A44B-FF53706E4823}" srcOrd="1" destOrd="0" presId="urn:microsoft.com/office/officeart/2008/layout/HorizontalMultiLevelHierarchy"/>
    <dgm:cxn modelId="{37AD7ABC-1326-4EFE-89C3-E8F88C30EBCD}" type="presParOf" srcId="{01148F87-33D0-4F1D-A44B-FF53706E4823}" destId="{F09EB558-2BAE-41AD-900C-7C5B4EE3BCA7}" srcOrd="0" destOrd="0" presId="urn:microsoft.com/office/officeart/2008/layout/HorizontalMultiLevelHierarchy"/>
    <dgm:cxn modelId="{3E04A134-2DEC-449D-ACFD-B2B11EF006F9}" type="presParOf" srcId="{F09EB558-2BAE-41AD-900C-7C5B4EE3BCA7}" destId="{78892B2D-D3D4-43A6-8C0A-A0A1B1088611}" srcOrd="0" destOrd="0" presId="urn:microsoft.com/office/officeart/2008/layout/HorizontalMultiLevelHierarchy"/>
    <dgm:cxn modelId="{2013F077-5A9D-410B-9A0F-E9BCAF986EE1}" type="presParOf" srcId="{01148F87-33D0-4F1D-A44B-FF53706E4823}" destId="{E6113310-DBD0-42A7-9150-094F29BE8DDF}" srcOrd="1" destOrd="0" presId="urn:microsoft.com/office/officeart/2008/layout/HorizontalMultiLevelHierarchy"/>
    <dgm:cxn modelId="{2CDEE536-501D-4D02-8349-D885D749D22C}" type="presParOf" srcId="{E6113310-DBD0-42A7-9150-094F29BE8DDF}" destId="{330D6634-E376-4D41-9FF7-3EDEDEA62DCD}" srcOrd="0" destOrd="0" presId="urn:microsoft.com/office/officeart/2008/layout/HorizontalMultiLevelHierarchy"/>
    <dgm:cxn modelId="{0F1C06CB-DC6B-4A27-921B-0C22140FF390}" type="presParOf" srcId="{E6113310-DBD0-42A7-9150-094F29BE8DDF}" destId="{BC1BF0F6-834A-4FAF-AB40-4DFAB3D17E64}" srcOrd="1" destOrd="0" presId="urn:microsoft.com/office/officeart/2008/layout/HorizontalMultiLevelHierarchy"/>
    <dgm:cxn modelId="{FC953D55-3906-489F-B096-8E8B9AB67530}" type="presParOf" srcId="{01148F87-33D0-4F1D-A44B-FF53706E4823}" destId="{F8A87CB0-D37E-4CEC-AB3E-5E7CAE21CC10}" srcOrd="2" destOrd="0" presId="urn:microsoft.com/office/officeart/2008/layout/HorizontalMultiLevelHierarchy"/>
    <dgm:cxn modelId="{DCE206B1-74F9-48A8-B155-595E3427A999}" type="presParOf" srcId="{F8A87CB0-D37E-4CEC-AB3E-5E7CAE21CC10}" destId="{F545840A-ECF3-47AC-B121-A21CADB59641}" srcOrd="0" destOrd="0" presId="urn:microsoft.com/office/officeart/2008/layout/HorizontalMultiLevelHierarchy"/>
    <dgm:cxn modelId="{8D7BD00F-0E1A-4753-829F-C939E67119D4}" type="presParOf" srcId="{01148F87-33D0-4F1D-A44B-FF53706E4823}" destId="{7BAFFBBD-DD4C-4437-9F3C-421E747E5092}" srcOrd="3" destOrd="0" presId="urn:microsoft.com/office/officeart/2008/layout/HorizontalMultiLevelHierarchy"/>
    <dgm:cxn modelId="{4219FDDF-7E46-45E7-9A61-A55EE6895F7D}" type="presParOf" srcId="{7BAFFBBD-DD4C-4437-9F3C-421E747E5092}" destId="{314F1599-5D9B-4CCB-9E27-315B530F2DBB}" srcOrd="0" destOrd="0" presId="urn:microsoft.com/office/officeart/2008/layout/HorizontalMultiLevelHierarchy"/>
    <dgm:cxn modelId="{BDA9F3D9-70EE-4982-A4D7-E5C7BC22DAEF}" type="presParOf" srcId="{7BAFFBBD-DD4C-4437-9F3C-421E747E5092}" destId="{52C86808-3B92-4928-A610-6C3A74100542}" srcOrd="1" destOrd="0" presId="urn:microsoft.com/office/officeart/2008/layout/HorizontalMultiLevelHierarchy"/>
    <dgm:cxn modelId="{5E4BCE71-6BDC-46EF-9DAA-B97F0718F526}" type="presParOf" srcId="{01148F87-33D0-4F1D-A44B-FF53706E4823}" destId="{B14A5672-FD04-43EA-A657-19FC96C7DDE4}" srcOrd="4" destOrd="0" presId="urn:microsoft.com/office/officeart/2008/layout/HorizontalMultiLevelHierarchy"/>
    <dgm:cxn modelId="{101B36B6-D34D-47F6-A43C-87179DC2B8EC}" type="presParOf" srcId="{B14A5672-FD04-43EA-A657-19FC96C7DDE4}" destId="{FE29C09C-7355-4F75-B87D-C6E05236EB0A}" srcOrd="0" destOrd="0" presId="urn:microsoft.com/office/officeart/2008/layout/HorizontalMultiLevelHierarchy"/>
    <dgm:cxn modelId="{6ABD1358-8B87-4D88-8AC6-BD61E6CD82FA}" type="presParOf" srcId="{01148F87-33D0-4F1D-A44B-FF53706E4823}" destId="{AA5567C4-ED18-4B49-8FBC-9FE927FFCAF1}" srcOrd="5" destOrd="0" presId="urn:microsoft.com/office/officeart/2008/layout/HorizontalMultiLevelHierarchy"/>
    <dgm:cxn modelId="{72331805-A4F6-4B75-8C43-F22779F46891}" type="presParOf" srcId="{AA5567C4-ED18-4B49-8FBC-9FE927FFCAF1}" destId="{99608B76-0EF2-459F-A713-BD54A708D562}" srcOrd="0" destOrd="0" presId="urn:microsoft.com/office/officeart/2008/layout/HorizontalMultiLevelHierarchy"/>
    <dgm:cxn modelId="{6B6CF5CA-B15C-4E19-A244-3775DA8073F4}" type="presParOf" srcId="{AA5567C4-ED18-4B49-8FBC-9FE927FFCAF1}" destId="{A06C76ED-C3DD-4A61-881F-F0489AB66A0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A5672-FD04-43EA-A657-19FC96C7DDE4}">
      <dsp:nvSpPr>
        <dsp:cNvPr id="0" name=""/>
        <dsp:cNvSpPr/>
      </dsp:nvSpPr>
      <dsp:spPr>
        <a:xfrm>
          <a:off x="2618594" y="2586435"/>
          <a:ext cx="609835" cy="1401144"/>
        </a:xfrm>
        <a:custGeom>
          <a:avLst/>
          <a:gdLst/>
          <a:ahLst/>
          <a:cxnLst/>
          <a:rect l="0" t="0" r="0" b="0"/>
          <a:pathLst>
            <a:path>
              <a:moveTo>
                <a:pt x="0" y="0"/>
              </a:moveTo>
              <a:lnTo>
                <a:pt x="304917" y="0"/>
              </a:lnTo>
              <a:lnTo>
                <a:pt x="304917" y="1401144"/>
              </a:lnTo>
              <a:lnTo>
                <a:pt x="609835" y="140114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885309" y="3248804"/>
        <a:ext cx="76405" cy="76405"/>
      </dsp:txXfrm>
    </dsp:sp>
    <dsp:sp modelId="{F8A87CB0-D37E-4CEC-AB3E-5E7CAE21CC10}">
      <dsp:nvSpPr>
        <dsp:cNvPr id="0" name=""/>
        <dsp:cNvSpPr/>
      </dsp:nvSpPr>
      <dsp:spPr>
        <a:xfrm>
          <a:off x="2618594" y="2540715"/>
          <a:ext cx="609835" cy="91440"/>
        </a:xfrm>
        <a:custGeom>
          <a:avLst/>
          <a:gdLst/>
          <a:ahLst/>
          <a:cxnLst/>
          <a:rect l="0" t="0" r="0" b="0"/>
          <a:pathLst>
            <a:path>
              <a:moveTo>
                <a:pt x="0" y="45720"/>
              </a:moveTo>
              <a:lnTo>
                <a:pt x="609835" y="4572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908266" y="2571189"/>
        <a:ext cx="30491" cy="30491"/>
      </dsp:txXfrm>
    </dsp:sp>
    <dsp:sp modelId="{F09EB558-2BAE-41AD-900C-7C5B4EE3BCA7}">
      <dsp:nvSpPr>
        <dsp:cNvPr id="0" name=""/>
        <dsp:cNvSpPr/>
      </dsp:nvSpPr>
      <dsp:spPr>
        <a:xfrm>
          <a:off x="2618594" y="1185290"/>
          <a:ext cx="609835" cy="1401144"/>
        </a:xfrm>
        <a:custGeom>
          <a:avLst/>
          <a:gdLst/>
          <a:ahLst/>
          <a:cxnLst/>
          <a:rect l="0" t="0" r="0" b="0"/>
          <a:pathLst>
            <a:path>
              <a:moveTo>
                <a:pt x="0" y="1401144"/>
              </a:moveTo>
              <a:lnTo>
                <a:pt x="304917" y="1401144"/>
              </a:lnTo>
              <a:lnTo>
                <a:pt x="304917" y="0"/>
              </a:lnTo>
              <a:lnTo>
                <a:pt x="609835"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2885309" y="1847660"/>
        <a:ext cx="76405" cy="76405"/>
      </dsp:txXfrm>
    </dsp:sp>
    <dsp:sp modelId="{005D1E7C-7AFE-4DB4-BC69-C96FE05FBC2F}">
      <dsp:nvSpPr>
        <dsp:cNvPr id="0" name=""/>
        <dsp:cNvSpPr/>
      </dsp:nvSpPr>
      <dsp:spPr>
        <a:xfrm rot="16200000">
          <a:off x="340971" y="2299203"/>
          <a:ext cx="3980782" cy="574463"/>
        </a:xfrm>
        <a:prstGeom prst="rect">
          <a:avLst/>
        </a:prstGeom>
        <a:solidFill>
          <a:srgbClr val="A716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b="1" kern="1200"/>
            <a:t>Direkta</a:t>
          </a:r>
          <a:r>
            <a:rPr lang="sv-SE" sz="1800" kern="1200"/>
            <a:t> </a:t>
          </a:r>
          <a:r>
            <a:rPr lang="sv-SE" sz="1800" b="1" kern="1200"/>
            <a:t>val</a:t>
          </a:r>
          <a:r>
            <a:rPr lang="sv-SE" sz="1800" kern="1200"/>
            <a:t> (vart 4:e år)</a:t>
          </a:r>
        </a:p>
      </dsp:txBody>
      <dsp:txXfrm>
        <a:off x="340971" y="2299203"/>
        <a:ext cx="3980782" cy="574463"/>
      </dsp:txXfrm>
    </dsp:sp>
    <dsp:sp modelId="{330D6634-E376-4D41-9FF7-3EDEDEA62DCD}">
      <dsp:nvSpPr>
        <dsp:cNvPr id="0" name=""/>
        <dsp:cNvSpPr/>
      </dsp:nvSpPr>
      <dsp:spPr>
        <a:xfrm>
          <a:off x="3228430" y="607574"/>
          <a:ext cx="3223732" cy="1155432"/>
        </a:xfrm>
        <a:prstGeom prst="rect">
          <a:avLst/>
        </a:prstGeom>
        <a:solidFill>
          <a:srgbClr val="A716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Kyrkomötet</a:t>
          </a:r>
        </a:p>
      </dsp:txBody>
      <dsp:txXfrm>
        <a:off x="3228430" y="607574"/>
        <a:ext cx="3223732" cy="1155432"/>
      </dsp:txXfrm>
    </dsp:sp>
    <dsp:sp modelId="{314F1599-5D9B-4CCB-9E27-315B530F2DBB}">
      <dsp:nvSpPr>
        <dsp:cNvPr id="0" name=""/>
        <dsp:cNvSpPr/>
      </dsp:nvSpPr>
      <dsp:spPr>
        <a:xfrm>
          <a:off x="3228430" y="2008718"/>
          <a:ext cx="3223732" cy="1155432"/>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Stiftsfullmäktige</a:t>
          </a:r>
        </a:p>
      </dsp:txBody>
      <dsp:txXfrm>
        <a:off x="3228430" y="2008718"/>
        <a:ext cx="3223732" cy="1155432"/>
      </dsp:txXfrm>
    </dsp:sp>
    <dsp:sp modelId="{99608B76-0EF2-459F-A713-BD54A708D562}">
      <dsp:nvSpPr>
        <dsp:cNvPr id="0" name=""/>
        <dsp:cNvSpPr/>
      </dsp:nvSpPr>
      <dsp:spPr>
        <a:xfrm>
          <a:off x="3228430" y="3409862"/>
          <a:ext cx="3223732" cy="1155432"/>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a:t>Kyrkofullmäktige</a:t>
          </a:r>
        </a:p>
      </dsp:txBody>
      <dsp:txXfrm>
        <a:off x="3228430" y="3409862"/>
        <a:ext cx="3223732" cy="11554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ACEFD-DA3F-4E26-BBF4-98537CBDD488}" type="datetimeFigureOut">
              <a:rPr lang="sv-SE" smtClean="0"/>
              <a:t>2025-03-13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5BEF5-EFFE-4438-8BF4-6CC123F886A2}" type="slidenum">
              <a:rPr lang="sv-SE" smtClean="0"/>
              <a:t>‹#›</a:t>
            </a:fld>
            <a:endParaRPr lang="sv-SE"/>
          </a:p>
        </p:txBody>
      </p:sp>
    </p:spTree>
    <p:extLst>
      <p:ext uri="{BB962C8B-B14F-4D97-AF65-F5344CB8AC3E}">
        <p14:creationId xmlns:p14="http://schemas.microsoft.com/office/powerpoint/2010/main" val="279865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venskakyrkan.se/kyrkoval/kommunika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Kyrkovalet i siffror</a:t>
            </a:r>
          </a:p>
        </p:txBody>
      </p:sp>
      <p:sp>
        <p:nvSpPr>
          <p:cNvPr id="4" name="Platshållare för bildnummer 3"/>
          <p:cNvSpPr>
            <a:spLocks noGrp="1"/>
          </p:cNvSpPr>
          <p:nvPr>
            <p:ph type="sldNum" sz="quarter" idx="5"/>
          </p:nvPr>
        </p:nvSpPr>
        <p:spPr/>
        <p:txBody>
          <a:bodyPr/>
          <a:lstStyle/>
          <a:p>
            <a:fld id="{D225BEF5-EFFE-4438-8BF4-6CC123F886A2}" type="slidenum">
              <a:rPr lang="sv-SE" smtClean="0"/>
              <a:t>2</a:t>
            </a:fld>
            <a:endParaRPr lang="sv-SE"/>
          </a:p>
        </p:txBody>
      </p:sp>
    </p:spTree>
    <p:extLst>
      <p:ext uri="{BB962C8B-B14F-4D97-AF65-F5344CB8AC3E}">
        <p14:creationId xmlns:p14="http://schemas.microsoft.com/office/powerpoint/2010/main" val="82242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11</a:t>
            </a:fld>
            <a:endParaRPr lang="sv-SE"/>
          </a:p>
        </p:txBody>
      </p:sp>
    </p:spTree>
    <p:extLst>
      <p:ext uri="{BB962C8B-B14F-4D97-AF65-F5344CB8AC3E}">
        <p14:creationId xmlns:p14="http://schemas.microsoft.com/office/powerpoint/2010/main" val="402542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12</a:t>
            </a:fld>
            <a:endParaRPr lang="sv-SE"/>
          </a:p>
        </p:txBody>
      </p:sp>
    </p:spTree>
    <p:extLst>
      <p:ext uri="{BB962C8B-B14F-4D97-AF65-F5344CB8AC3E}">
        <p14:creationId xmlns:p14="http://schemas.microsoft.com/office/powerpoint/2010/main" val="67334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a:t>Kapitel 3 i Valhandbok valnämnd, Valnämnden och dess uppgifter</a:t>
            </a:r>
          </a:p>
          <a:p>
            <a:pPr marL="0" indent="0">
              <a:buFont typeface="Arial" panose="020B0604020202020204" pitchFamily="34" charset="0"/>
              <a:buNone/>
            </a:pPr>
            <a:r>
              <a:rPr lang="sv-SE"/>
              <a:t>Checklista för valnämndens uppgifter	</a:t>
            </a:r>
          </a:p>
          <a:p>
            <a:endParaRPr lang="sv-SE"/>
          </a:p>
          <a:p>
            <a:r>
              <a:rPr lang="sv-SE"/>
              <a:t>Viktigt med ett gott samarbete på alla nivåer. Och att valnämnderna får de resurser som de behöver.</a:t>
            </a:r>
          </a:p>
          <a:p>
            <a:r>
              <a:rPr lang="sv-SE"/>
              <a:t>Stiftsstyrelsen ansvarar för att utbilda valnämnderna</a:t>
            </a:r>
          </a:p>
          <a:p>
            <a:endParaRPr lang="sv-SE"/>
          </a:p>
          <a:p>
            <a:r>
              <a:rPr lang="sv-SE"/>
              <a:t>Valnämndens ansvarsområde – om en ändrad indelning innebär att en ny församling eller pastorat bildas, ska de </a:t>
            </a:r>
            <a:r>
              <a:rPr lang="sv-SE" err="1"/>
              <a:t>interimsdelegerade</a:t>
            </a:r>
            <a:r>
              <a:rPr lang="sv-SE"/>
              <a:t> utse en valnämnd för den nya församlingen eller det nya pastoratet. Denna valnämnd ansvarar då för valets genomförande.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13</a:t>
            </a:fld>
            <a:endParaRPr lang="sv-SE"/>
          </a:p>
        </p:txBody>
      </p:sp>
    </p:spTree>
    <p:extLst>
      <p:ext uri="{BB962C8B-B14F-4D97-AF65-F5344CB8AC3E}">
        <p14:creationId xmlns:p14="http://schemas.microsoft.com/office/powerpoint/2010/main" val="29497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14</a:t>
            </a:fld>
            <a:endParaRPr lang="sv-SE"/>
          </a:p>
        </p:txBody>
      </p:sp>
    </p:spTree>
    <p:extLst>
      <p:ext uri="{BB962C8B-B14F-4D97-AF65-F5344CB8AC3E}">
        <p14:creationId xmlns:p14="http://schemas.microsoft.com/office/powerpoint/2010/main" val="82242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Föreslå valdistriktsindelning till stiftsstyrelsen om det är aktuellt.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15</a:t>
            </a:fld>
            <a:endParaRPr lang="sv-SE"/>
          </a:p>
        </p:txBody>
      </p:sp>
    </p:spTree>
    <p:extLst>
      <p:ext uri="{BB962C8B-B14F-4D97-AF65-F5344CB8AC3E}">
        <p14:creationId xmlns:p14="http://schemas.microsoft.com/office/powerpoint/2010/main" val="3809483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16</a:t>
            </a:fld>
            <a:endParaRPr lang="sv-SE"/>
          </a:p>
        </p:txBody>
      </p:sp>
    </p:spTree>
    <p:extLst>
      <p:ext uri="{BB962C8B-B14F-4D97-AF65-F5344CB8AC3E}">
        <p14:creationId xmlns:p14="http://schemas.microsoft.com/office/powerpoint/2010/main" val="339490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17</a:t>
            </a:fld>
            <a:endParaRPr lang="sv-SE"/>
          </a:p>
        </p:txBody>
      </p:sp>
    </p:spTree>
    <p:extLst>
      <p:ext uri="{BB962C8B-B14F-4D97-AF65-F5344CB8AC3E}">
        <p14:creationId xmlns:p14="http://schemas.microsoft.com/office/powerpoint/2010/main" val="124683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b="0"/>
          </a:p>
        </p:txBody>
      </p:sp>
      <p:sp>
        <p:nvSpPr>
          <p:cNvPr id="4" name="Platshållare för bildnummer 3"/>
          <p:cNvSpPr>
            <a:spLocks noGrp="1"/>
          </p:cNvSpPr>
          <p:nvPr>
            <p:ph type="sldNum" sz="quarter" idx="5"/>
          </p:nvPr>
        </p:nvSpPr>
        <p:spPr/>
        <p:txBody>
          <a:bodyPr/>
          <a:lstStyle/>
          <a:p>
            <a:fld id="{D225BEF5-EFFE-4438-8BF4-6CC123F886A2}" type="slidenum">
              <a:rPr lang="sv-SE" smtClean="0"/>
              <a:t>18</a:t>
            </a:fld>
            <a:endParaRPr lang="sv-SE"/>
          </a:p>
        </p:txBody>
      </p:sp>
    </p:spTree>
    <p:extLst>
      <p:ext uri="{BB962C8B-B14F-4D97-AF65-F5344CB8AC3E}">
        <p14:creationId xmlns:p14="http://schemas.microsoft.com/office/powerpoint/2010/main" val="321074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19</a:t>
            </a:fld>
            <a:endParaRPr lang="sv-SE"/>
          </a:p>
        </p:txBody>
      </p:sp>
    </p:spTree>
    <p:extLst>
      <p:ext uri="{BB962C8B-B14F-4D97-AF65-F5344CB8AC3E}">
        <p14:creationId xmlns:p14="http://schemas.microsoft.com/office/powerpoint/2010/main" val="169441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Följande bilder går igenom de olika punkterna på checklistan</a:t>
            </a:r>
          </a:p>
        </p:txBody>
      </p:sp>
      <p:sp>
        <p:nvSpPr>
          <p:cNvPr id="4" name="Platshållare för bildnummer 3"/>
          <p:cNvSpPr>
            <a:spLocks noGrp="1"/>
          </p:cNvSpPr>
          <p:nvPr>
            <p:ph type="sldNum" sz="quarter" idx="5"/>
          </p:nvPr>
        </p:nvSpPr>
        <p:spPr/>
        <p:txBody>
          <a:bodyPr/>
          <a:lstStyle/>
          <a:p>
            <a:fld id="{D225BEF5-EFFE-4438-8BF4-6CC123F886A2}" type="slidenum">
              <a:rPr lang="sv-SE" smtClean="0"/>
              <a:t>20</a:t>
            </a:fld>
            <a:endParaRPr lang="sv-SE"/>
          </a:p>
        </p:txBody>
      </p:sp>
    </p:spTree>
    <p:extLst>
      <p:ext uri="{BB962C8B-B14F-4D97-AF65-F5344CB8AC3E}">
        <p14:creationId xmlns:p14="http://schemas.microsoft.com/office/powerpoint/2010/main" val="6415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Valdeltagande  2001-2021</a:t>
            </a:r>
            <a:endParaRPr lang="en-US"/>
          </a:p>
          <a:p>
            <a:endParaRPr lang="sv-SE">
              <a:cs typeface="Calibri"/>
            </a:endParaRPr>
          </a:p>
        </p:txBody>
      </p:sp>
      <p:sp>
        <p:nvSpPr>
          <p:cNvPr id="4" name="Platshållare för bildnummer 3"/>
          <p:cNvSpPr>
            <a:spLocks noGrp="1"/>
          </p:cNvSpPr>
          <p:nvPr>
            <p:ph type="sldNum" sz="quarter" idx="5"/>
          </p:nvPr>
        </p:nvSpPr>
        <p:spPr/>
        <p:txBody>
          <a:bodyPr/>
          <a:lstStyle/>
          <a:p>
            <a:fld id="{D225BEF5-EFFE-4438-8BF4-6CC123F886A2}" type="slidenum">
              <a:rPr lang="sv-SE" smtClean="0"/>
              <a:t>3</a:t>
            </a:fld>
            <a:endParaRPr lang="sv-SE"/>
          </a:p>
        </p:txBody>
      </p:sp>
    </p:spTree>
    <p:extLst>
      <p:ext uri="{BB962C8B-B14F-4D97-AF65-F5344CB8AC3E}">
        <p14:creationId xmlns:p14="http://schemas.microsoft.com/office/powerpoint/2010/main" val="84715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Lägg ner tid på att uppdatera! Förenklar arbetet för er, säkerställer att nyhetsbrev kommer fram osv</a:t>
            </a:r>
          </a:p>
          <a:p>
            <a:pPr marL="0" indent="0">
              <a:buFont typeface="Arial" panose="020B0604020202020204" pitchFamily="34" charset="0"/>
              <a:buNone/>
            </a:pPr>
            <a:endParaRPr lang="sv-SE"/>
          </a:p>
          <a:p>
            <a:pPr marL="0" indent="0">
              <a:buFont typeface="Arial" panose="020B0604020202020204" pitchFamily="34" charset="0"/>
              <a:buNone/>
            </a:pPr>
            <a:r>
              <a:rPr lang="sv-SE"/>
              <a:t>Bra om det finns en anställd i församlingen eller pastoratet som kontaktperson. </a:t>
            </a:r>
          </a:p>
          <a:p>
            <a:pPr marL="0" indent="0">
              <a:buFont typeface="Arial" panose="020B0604020202020204" pitchFamily="34" charset="0"/>
              <a:buNone/>
            </a:pPr>
            <a:r>
              <a:rPr lang="sv-SE"/>
              <a:t>Även informationsmottagare kan vara bra.</a:t>
            </a:r>
          </a:p>
        </p:txBody>
      </p:sp>
      <p:sp>
        <p:nvSpPr>
          <p:cNvPr id="4" name="Platshållare för bildnummer 3"/>
          <p:cNvSpPr>
            <a:spLocks noGrp="1"/>
          </p:cNvSpPr>
          <p:nvPr>
            <p:ph type="sldNum" sz="quarter" idx="5"/>
          </p:nvPr>
        </p:nvSpPr>
        <p:spPr/>
        <p:txBody>
          <a:bodyPr/>
          <a:lstStyle/>
          <a:p>
            <a:fld id="{D225BEF5-EFFE-4438-8BF4-6CC123F886A2}" type="slidenum">
              <a:rPr lang="sv-SE" smtClean="0"/>
              <a:t>21</a:t>
            </a:fld>
            <a:endParaRPr lang="sv-SE"/>
          </a:p>
        </p:txBody>
      </p:sp>
    </p:spTree>
    <p:extLst>
      <p:ext uri="{BB962C8B-B14F-4D97-AF65-F5344CB8AC3E}">
        <p14:creationId xmlns:p14="http://schemas.microsoft.com/office/powerpoint/2010/main" val="205439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Beslut om vallokaler som är öppna på valdagen ska fattas först, eftersom dessa adresser ska finnas med på röstkortet. </a:t>
            </a:r>
          </a:p>
          <a:p>
            <a:r>
              <a:rPr lang="sv-SE"/>
              <a:t>Senast den 1 april ska valnämnden ha beslutat och registrerat uppgifter om dessa lokaler i vallokalssystemet. </a:t>
            </a:r>
          </a:p>
          <a:p>
            <a:r>
              <a:rPr lang="sv-SE"/>
              <a:t>De lokaler för förtidsröstning som har öppet innan och på valdagen ska registreras i vallokalssystemet senast den 22 augusti.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23</a:t>
            </a:fld>
            <a:endParaRPr lang="sv-SE"/>
          </a:p>
        </p:txBody>
      </p:sp>
    </p:spTree>
    <p:extLst>
      <p:ext uri="{BB962C8B-B14F-4D97-AF65-F5344CB8AC3E}">
        <p14:creationId xmlns:p14="http://schemas.microsoft.com/office/powerpoint/2010/main" val="270749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24</a:t>
            </a:fld>
            <a:endParaRPr lang="sv-SE"/>
          </a:p>
        </p:txBody>
      </p:sp>
    </p:spTree>
    <p:extLst>
      <p:ext uri="{BB962C8B-B14F-4D97-AF65-F5344CB8AC3E}">
        <p14:creationId xmlns:p14="http://schemas.microsoft.com/office/powerpoint/2010/main" val="3569138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r>
              <a:rPr lang="sv-SE"/>
              <a:t>Det ska finnas en vallokal i varje valdistrikt och minst en lokal för förtidsröstning  inom valnämndens ansvarsområde (dvs inom varje pastorat eller församling som inte ingår i pastorat)</a:t>
            </a:r>
          </a:p>
          <a:p>
            <a:endParaRPr lang="sv-SE"/>
          </a:p>
          <a:p>
            <a:r>
              <a:rPr lang="sv-SE"/>
              <a:t>Valnämnden beslutar om vilka lokaler som ska vara vallokaler och lokaler för förtidsröstning , men samråd ska ske med kyrkoherden innan beslut fattas</a:t>
            </a:r>
          </a:p>
          <a:p>
            <a:endParaRPr lang="sv-SE"/>
          </a:p>
          <a:p>
            <a:r>
              <a:rPr lang="sv-SE"/>
              <a:t>I kyrkoordningen anges vilka minimikrav som finns för öppettiderna, utöver dessa krav beslutar valnämnden om hur lokalerna ska hålla öppet.</a:t>
            </a:r>
          </a:p>
          <a:p>
            <a:endParaRPr lang="sv-SE"/>
          </a:p>
          <a:p>
            <a:r>
              <a:rPr lang="sv-SE"/>
              <a:t>I regelverket nämns vallokal och lokaler för förtidsröstning med samlingsnamnet röstmottagningsställen.</a:t>
            </a:r>
          </a:p>
          <a:p>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25</a:t>
            </a:fld>
            <a:endParaRPr lang="sv-SE"/>
          </a:p>
        </p:txBody>
      </p:sp>
    </p:spTree>
    <p:extLst>
      <p:ext uri="{BB962C8B-B14F-4D97-AF65-F5344CB8AC3E}">
        <p14:creationId xmlns:p14="http://schemas.microsoft.com/office/powerpoint/2010/main" val="334587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Vallokalen är öppen för röstning på valdagen, </a:t>
            </a:r>
          </a:p>
          <a:p>
            <a:pPr marL="0" marR="0" indent="0" algn="l" defTabSz="914400" rtl="0" eaLnBrk="1" fontAlgn="auto" latinLnBrk="0" hangingPunct="1">
              <a:lnSpc>
                <a:spcPct val="100000"/>
              </a:lnSpc>
              <a:spcBef>
                <a:spcPts val="0"/>
              </a:spcBef>
              <a:spcAft>
                <a:spcPts val="0"/>
              </a:spcAft>
              <a:buClrTx/>
              <a:buSzTx/>
              <a:buFontTx/>
              <a:buNone/>
              <a:tabLst/>
              <a:defRPr/>
            </a:pPr>
            <a:r>
              <a:rPr lang="sv-SE"/>
              <a:t>Endast de som är kyrkobokförda i valdistriktet får rösta, de </a:t>
            </a:r>
            <a:r>
              <a:rPr lang="sv-SE" sz="1200">
                <a:solidFill>
                  <a:schemeClr val="tx1"/>
                </a:solidFill>
              </a:rPr>
              <a:t>prickas av i röstlängden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Om väljaren inte är känd för valförrättaren ska hen identifiera sig med giltig id-handling. </a:t>
            </a:r>
            <a:endParaRPr lang="sv-SE"/>
          </a:p>
          <a:p>
            <a:pPr>
              <a:defRPr/>
            </a:pPr>
            <a:endParaRPr lang="sv-SE"/>
          </a:p>
          <a:p>
            <a:pPr>
              <a:defRPr/>
            </a:pPr>
            <a:r>
              <a:rPr lang="sv-SE"/>
              <a:t>I en vallokal ska det finnas tre grupp- och kandidatförteckningar, en för varje typ av val som genomförs i församlingen eller pastoratet.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De som tjänstgör i vallokalen kallas valförrättare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Efter att röstmottagningen avslutats genomförs preliminär rösträkning</a:t>
            </a:r>
            <a:br>
              <a:rPr lang="sv-SE" sz="1200">
                <a:solidFill>
                  <a:schemeClr val="tx1"/>
                </a:solidFill>
              </a:rPr>
            </a:br>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26</a:t>
            </a:fld>
            <a:endParaRPr lang="sv-SE"/>
          </a:p>
        </p:txBody>
      </p:sp>
    </p:spTree>
    <p:extLst>
      <p:ext uri="{BB962C8B-B14F-4D97-AF65-F5344CB8AC3E}">
        <p14:creationId xmlns:p14="http://schemas.microsoft.com/office/powerpoint/2010/main" val="3074942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Senast den 1 april ska valnämnden registrera vilka lokaler som ska vara vallokaler och dess öppettider</a:t>
            </a:r>
          </a:p>
          <a:p>
            <a:r>
              <a:rPr lang="sv-SE"/>
              <a:t>Regelstyrt kring öppettiderna. Om det är fler än 5000 röstberättigade kan det vara klokt att överväga längre öppettider än minimitiden.</a:t>
            </a:r>
          </a:p>
          <a:p>
            <a:endParaRPr lang="sv-SE"/>
          </a:p>
          <a:p>
            <a:r>
              <a:rPr lang="sv-SE"/>
              <a:t>Nytt är att vi inte trycker några lokaler för förtidsröstning på baksidan av röstkortet.</a:t>
            </a:r>
          </a:p>
          <a:p>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27</a:t>
            </a:fld>
            <a:endParaRPr lang="sv-SE"/>
          </a:p>
        </p:txBody>
      </p:sp>
    </p:spTree>
    <p:extLst>
      <p:ext uri="{BB962C8B-B14F-4D97-AF65-F5344CB8AC3E}">
        <p14:creationId xmlns:p14="http://schemas.microsoft.com/office/powerpoint/2010/main" val="3851473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Lokaler för förtidsröstning får vara öppna för förtidsröstning från den 6 till den 19 september (och minst en lokal för förtidsröstning inom valnämndens ansvarsområde ska vara öppen varje vardag, även lördag samt valdagen under perioden). </a:t>
            </a:r>
          </a:p>
          <a:p>
            <a:r>
              <a:rPr lang="sv-SE"/>
              <a:t>Samtliga röstberättigade får rösta i vilken lokal för förtidsröstning som helst över hela landet</a:t>
            </a:r>
          </a:p>
          <a:p>
            <a:endParaRPr lang="sv-SE"/>
          </a:p>
          <a:p>
            <a:r>
              <a:rPr lang="sv-SE"/>
              <a:t>Identifikation med giltig id-handling!</a:t>
            </a:r>
          </a:p>
          <a:p>
            <a:endParaRPr lang="sv-SE"/>
          </a:p>
          <a:p>
            <a:r>
              <a:rPr lang="sv-SE"/>
              <a:t>Röstkort måste bifogas</a:t>
            </a:r>
          </a:p>
          <a:p>
            <a:endParaRPr lang="sv-SE"/>
          </a:p>
          <a:p>
            <a:r>
              <a:rPr lang="sv-SE"/>
              <a:t>De som tjänstgör i röstningslokalen kallas röstmottagare</a:t>
            </a:r>
          </a:p>
          <a:p>
            <a:endParaRPr lang="sv-SE"/>
          </a:p>
          <a:p>
            <a:r>
              <a:rPr lang="sv-SE"/>
              <a:t>De avlämnade förtidsrösterna lämnas vidare till vallokal inom valnämndens ansvarsområde eller skickas till stiftsstyrelser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28</a:t>
            </a:fld>
            <a:endParaRPr lang="sv-SE"/>
          </a:p>
        </p:txBody>
      </p:sp>
    </p:spTree>
    <p:extLst>
      <p:ext uri="{BB962C8B-B14F-4D97-AF65-F5344CB8AC3E}">
        <p14:creationId xmlns:p14="http://schemas.microsoft.com/office/powerpoint/2010/main" val="355654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Senast den 22 augusti ska valnämnden registrera lokaler för förtidsröstning</a:t>
            </a:r>
          </a:p>
          <a:p>
            <a:r>
              <a:rPr lang="sv-SE"/>
              <a:t>En lokal för förtidsröstning inom varje valnämnds område som håller öppet varje vardag, inklusive lördag. </a:t>
            </a:r>
          </a:p>
          <a:p>
            <a:endParaRPr lang="sv-SE"/>
          </a:p>
          <a:p>
            <a:r>
              <a:rPr lang="sv-SE"/>
              <a:t>Här blev det fel datum i valhandböckerna. Vi har gått ut med rättelse och om man går in i den digitala valhandbok valnämnd så är det rättat + om man beställer eller har beställt en efter augusti 2024 så är uppgifterna riktiga</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29</a:t>
            </a:fld>
            <a:endParaRPr lang="sv-SE"/>
          </a:p>
        </p:txBody>
      </p:sp>
    </p:spTree>
    <p:extLst>
      <p:ext uri="{BB962C8B-B14F-4D97-AF65-F5344CB8AC3E}">
        <p14:creationId xmlns:p14="http://schemas.microsoft.com/office/powerpoint/2010/main" val="2213677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Alla vallokaler och lokaler för förtidsröstning ska registreras i vallokalssystemet. </a:t>
            </a:r>
          </a:p>
          <a:p>
            <a:r>
              <a:rPr lang="sv-SE"/>
              <a:t>Precis som för registrering av valdistrikt krävs tillgång till </a:t>
            </a:r>
            <a:r>
              <a:rPr lang="sv-SE" err="1"/>
              <a:t>Kyrknätet</a:t>
            </a:r>
            <a:r>
              <a:rPr lang="sv-SE"/>
              <a:t> och särskild behörighet till systemet, ta hjälp av personal på lokal nivå. </a:t>
            </a:r>
          </a:p>
          <a:p>
            <a:endParaRPr lang="sv-SE" i="1"/>
          </a:p>
          <a:p>
            <a:r>
              <a:rPr lang="sv-SE"/>
              <a:t>Under period två registreras vallokaler : sista vecka i feb – 1 april 2025</a:t>
            </a:r>
          </a:p>
          <a:p>
            <a:r>
              <a:rPr lang="sv-SE"/>
              <a:t>Om beslut fattats om vilka lokaler för förtidsröstning man ska ha kan även de registreras i period 2.</a:t>
            </a:r>
            <a:br>
              <a:rPr lang="sv-SE"/>
            </a:br>
            <a:endParaRPr lang="sv-SE"/>
          </a:p>
          <a:p>
            <a:r>
              <a:rPr lang="sv-SE"/>
              <a:t>Lokaler för förtidsröstning registreras under period 3, mitten av april - 22 augusti.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30</a:t>
            </a:fld>
            <a:endParaRPr lang="sv-SE"/>
          </a:p>
        </p:txBody>
      </p:sp>
    </p:spTree>
    <p:extLst>
      <p:ext uri="{BB962C8B-B14F-4D97-AF65-F5344CB8AC3E}">
        <p14:creationId xmlns:p14="http://schemas.microsoft.com/office/powerpoint/2010/main" val="274641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400">
                <a:solidFill>
                  <a:schemeClr val="tx1"/>
                </a:solidFill>
              </a:rPr>
              <a:t>Val av vallokaler och lokaler för förtidsröstning</a:t>
            </a:r>
          </a:p>
          <a:p>
            <a:pPr marL="342900" indent="-342900" algn="l">
              <a:buFont typeface="Arial" pitchFamily="34" charset="0"/>
              <a:buChar char="•"/>
            </a:pPr>
            <a:r>
              <a:rPr lang="sv-SE" sz="1200" b="1">
                <a:solidFill>
                  <a:schemeClr val="tx1"/>
                </a:solidFill>
              </a:rPr>
              <a:t>Placering</a:t>
            </a:r>
            <a:r>
              <a:rPr lang="sv-SE" sz="1200">
                <a:solidFill>
                  <a:schemeClr val="tx1"/>
                </a:solidFill>
              </a:rPr>
              <a:t> – nära väljarna, lätt att hitta</a:t>
            </a:r>
            <a:br>
              <a:rPr lang="sv-SE" sz="1200">
                <a:solidFill>
                  <a:schemeClr val="tx1"/>
                </a:solidFill>
              </a:rPr>
            </a:br>
            <a:endParaRPr lang="sv-SE" sz="1200">
              <a:solidFill>
                <a:schemeClr val="tx1"/>
              </a:solidFill>
            </a:endParaRPr>
          </a:p>
          <a:p>
            <a:pPr marL="342900" indent="-342900">
              <a:buFont typeface="Arial" pitchFamily="34" charset="0"/>
              <a:buChar char="•"/>
            </a:pPr>
            <a:r>
              <a:rPr lang="sv-SE" b="1"/>
              <a:t>Tillgänglighet</a:t>
            </a:r>
            <a:r>
              <a:rPr lang="sv-SE"/>
              <a:t>, lokalen ska vara lätt att ta sig till och tillgänglig för alla (även för t.ex. rullstolar).</a:t>
            </a:r>
            <a:br>
              <a:rPr lang="sv-SE" sz="1200">
                <a:solidFill>
                  <a:schemeClr val="tx1"/>
                </a:solidFill>
              </a:rPr>
            </a:br>
            <a:endParaRPr lang="sv-SE" sz="1200">
              <a:solidFill>
                <a:schemeClr val="tx1"/>
              </a:solidFill>
            </a:endParaRPr>
          </a:p>
          <a:p>
            <a:pPr marL="342900" lvl="0" indent="-342900">
              <a:buFont typeface="Arial" pitchFamily="34" charset="0"/>
              <a:buChar char="•"/>
            </a:pPr>
            <a:r>
              <a:rPr lang="sv-SE" b="1"/>
              <a:t>Storlek och utformning</a:t>
            </a:r>
            <a:r>
              <a:rPr lang="sv-SE"/>
              <a:t>, lokalens storlek bör vara tillräcklig med tanke på antal röstberättigade i valdistriktet/församlingen och utformningen av lokalen ska passa för röstmottagningen. </a:t>
            </a:r>
            <a:br>
              <a:rPr lang="sv-SE" sz="1200">
                <a:solidFill>
                  <a:schemeClr val="tx1"/>
                </a:solidFill>
              </a:rPr>
            </a:br>
            <a:endParaRPr lang="sv-SE" sz="1200">
              <a:solidFill>
                <a:schemeClr val="tx1"/>
              </a:solidFill>
            </a:endParaRPr>
          </a:p>
          <a:p>
            <a:pPr marL="342900" lvl="0" indent="-342900">
              <a:buFont typeface="Arial" pitchFamily="34" charset="0"/>
              <a:buChar char="•"/>
            </a:pPr>
            <a:r>
              <a:rPr lang="sv-SE" b="1"/>
              <a:t>Avskärmad plats</a:t>
            </a:r>
            <a:r>
              <a:rPr lang="sv-SE"/>
              <a:t>, valsedlar ska placeras avskärmat utanför, eller om det inte är möjligt i, vallokalen</a:t>
            </a:r>
            <a:br>
              <a:rPr lang="sv-SE" sz="1200">
                <a:solidFill>
                  <a:schemeClr val="tx1"/>
                </a:solidFill>
              </a:rPr>
            </a:br>
            <a:endParaRPr lang="sv-SE" sz="1200">
              <a:solidFill>
                <a:schemeClr val="tx1"/>
              </a:solidFill>
            </a:endParaRPr>
          </a:p>
          <a:p>
            <a:pPr marL="342900" indent="-342900" algn="l">
              <a:buFont typeface="Arial" pitchFamily="34" charset="0"/>
              <a:buChar char="•"/>
            </a:pPr>
            <a:r>
              <a:rPr lang="sv-SE" sz="1200" b="1">
                <a:solidFill>
                  <a:schemeClr val="tx1"/>
                </a:solidFill>
              </a:rPr>
              <a:t>Egna lokaler</a:t>
            </a:r>
            <a:r>
              <a:rPr lang="sv-SE" sz="1200">
                <a:solidFill>
                  <a:schemeClr val="tx1"/>
                </a:solidFill>
              </a:rPr>
              <a:t> – i första hand församlingens lokaler</a:t>
            </a:r>
            <a:br>
              <a:rPr lang="sv-SE" sz="1200">
                <a:solidFill>
                  <a:schemeClr val="tx1"/>
                </a:solidFill>
              </a:rPr>
            </a:br>
            <a:endParaRPr lang="sv-SE" sz="1200">
              <a:solidFill>
                <a:schemeClr val="tx1"/>
              </a:solidFill>
            </a:endParaRPr>
          </a:p>
          <a:p>
            <a:pPr marL="342900" indent="-342900" algn="l">
              <a:buFont typeface="Arial" pitchFamily="34" charset="0"/>
              <a:buChar char="•"/>
            </a:pPr>
            <a:r>
              <a:rPr lang="sv-SE" sz="1200" b="1">
                <a:solidFill>
                  <a:schemeClr val="tx1"/>
                </a:solidFill>
              </a:rPr>
              <a:t>Känd lokal</a:t>
            </a:r>
            <a:r>
              <a:rPr lang="sv-SE" sz="1200">
                <a:solidFill>
                  <a:schemeClr val="tx1"/>
                </a:solidFill>
              </a:rPr>
              <a:t> – lokal tidigare använd i val underlättar för väljare och i förlängningen för valnämndens informationsarbete</a:t>
            </a:r>
          </a:p>
          <a:p>
            <a:pPr marL="342900" indent="-342900" algn="l">
              <a:buFont typeface="Arial" pitchFamily="34" charset="0"/>
              <a:buChar char="•"/>
            </a:pPr>
            <a:endParaRPr lang="sv-SE" sz="1200">
              <a:solidFill>
                <a:schemeClr val="tx1"/>
              </a:solidFill>
            </a:endParaRPr>
          </a:p>
          <a:p>
            <a:pPr marL="342900" indent="-342900" algn="l">
              <a:buFont typeface="Arial" pitchFamily="34" charset="0"/>
              <a:buChar char="•"/>
            </a:pPr>
            <a:r>
              <a:rPr lang="sv-SE" sz="1200" b="1">
                <a:solidFill>
                  <a:schemeClr val="tx1"/>
                </a:solidFill>
              </a:rPr>
              <a:t>Separat in och utgång om möjligt </a:t>
            </a:r>
            <a:r>
              <a:rPr lang="sv-SE" sz="1200" b="0">
                <a:solidFill>
                  <a:schemeClr val="tx1"/>
                </a:solidFill>
              </a:rPr>
              <a:t>– för att underlätta flödet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31</a:t>
            </a:fld>
            <a:endParaRPr lang="sv-SE"/>
          </a:p>
        </p:txBody>
      </p:sp>
    </p:spTree>
    <p:extLst>
      <p:ext uri="{BB962C8B-B14F-4D97-AF65-F5344CB8AC3E}">
        <p14:creationId xmlns:p14="http://schemas.microsoft.com/office/powerpoint/2010/main" val="5638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Kyrkovalet 2025 är ett gemensamt arbete för hela Svenska kyrkan.</a:t>
            </a:r>
          </a:p>
          <a:p>
            <a:r>
              <a:rPr lang="sv-SE"/>
              <a:t>På lokal nivå, inom församlingarna och pastoraten, är det Valnämnden som har ansvaret. </a:t>
            </a:r>
          </a:p>
          <a:p>
            <a:r>
              <a:rPr lang="sv-SE"/>
              <a:t>På stifts nivå är det Stiftsstyrelsen som, genom valhandläggare på stiften, ansvarar för valet.</a:t>
            </a:r>
          </a:p>
          <a:p>
            <a:r>
              <a:rPr lang="sv-SE"/>
              <a:t>På nationell nivå är det Kyrkostyrelsen som, genom valkansliet, ansvarar för att valet ska kunna genomföras. </a:t>
            </a:r>
          </a:p>
          <a:p>
            <a:r>
              <a:rPr lang="sv-SE"/>
              <a:t>Till Valprövningsnämnden kan man vända sig om man anser att valet inte följt regelverket.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a:t>
            </a:fld>
            <a:endParaRPr lang="sv-SE"/>
          </a:p>
        </p:txBody>
      </p:sp>
    </p:spTree>
    <p:extLst>
      <p:ext uri="{BB962C8B-B14F-4D97-AF65-F5344CB8AC3E}">
        <p14:creationId xmlns:p14="http://schemas.microsoft.com/office/powerpoint/2010/main" val="3850682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t>Valnämnden ansvarar för att de röstberättigade</a:t>
            </a:r>
            <a:r>
              <a:rPr lang="sv-SE" baseline="0"/>
              <a:t> får information </a:t>
            </a:r>
            <a:r>
              <a:rPr lang="sv-SE" sz="1200">
                <a:solidFill>
                  <a:schemeClr val="tx1"/>
                </a:solidFill>
              </a:rPr>
              <a:t>om, att, när, var och hur röstning sker.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r>
              <a:rPr lang="sv-SE" sz="1200">
                <a:solidFill>
                  <a:schemeClr val="tx1"/>
                </a:solidFill>
              </a:rPr>
              <a:t>Valnämnden bör i god tid innan valet kontakta kommunikationsansvarig i församlingen eller pastoratet, för att gemensamt ta fram en kommunikationsplan.</a:t>
            </a:r>
          </a:p>
          <a:p>
            <a:r>
              <a:rPr lang="sv-SE"/>
              <a:t>Ta hjälp av tips på </a:t>
            </a:r>
            <a:r>
              <a:rPr lang="sv-SE">
                <a:hlinkClick r:id="rId3"/>
              </a:rPr>
              <a:t>https://www.svenskakyrkan.se/kyrkoval/kommunikation</a:t>
            </a:r>
            <a:r>
              <a:rPr lang="sv-SE"/>
              <a:t> och använd församlingens/pastoratets ordinarie kanaler för information såsom webb, församlingstidning och liknande.</a:t>
            </a:r>
            <a:endParaRPr lang="sv-SE" sz="1200">
              <a:solidFill>
                <a:schemeClr val="tx1"/>
              </a:solidFill>
            </a:endParaRPr>
          </a:p>
          <a:p>
            <a:pPr algn="l"/>
            <a:r>
              <a:rPr lang="sv-SE" sz="1200">
                <a:solidFill>
                  <a:schemeClr val="tx1"/>
                </a:solidFill>
              </a:rPr>
              <a:t> </a:t>
            </a:r>
          </a:p>
          <a:p>
            <a:r>
              <a:rPr lang="sv-SE" sz="1200">
                <a:solidFill>
                  <a:schemeClr val="tx1"/>
                </a:solidFill>
              </a:rPr>
              <a:t>Markera röstmottagningsställen med skyltar och dyl. så att väljarna hittar dit. </a:t>
            </a:r>
          </a:p>
          <a:p>
            <a:r>
              <a:rPr lang="sv-SE" sz="1200">
                <a:solidFill>
                  <a:schemeClr val="tx1"/>
                </a:solidFill>
              </a:rPr>
              <a:t>Behövs särskild information/kontakt med</a:t>
            </a:r>
            <a:r>
              <a:rPr lang="sv-SE"/>
              <a:t> vårdinstitut och eventuella fängelser</a:t>
            </a:r>
          </a:p>
          <a:p>
            <a:pPr algn="l"/>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Nomineringsgrupperna ansvarar för att informera de röstberättigade om gruppens ställningstaganden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Församlingen/valnämnden kan anordna utfrågningar eller dylikt, då är det viktigt att alla nomineringsgrupper tillfrågas och behandlas lika.</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32</a:t>
            </a:fld>
            <a:endParaRPr lang="sv-SE"/>
          </a:p>
        </p:txBody>
      </p:sp>
    </p:spTree>
    <p:extLst>
      <p:ext uri="{BB962C8B-B14F-4D97-AF65-F5344CB8AC3E}">
        <p14:creationId xmlns:p14="http://schemas.microsoft.com/office/powerpoint/2010/main" val="1545506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Ordna all personal som krävs för att genomföra valet, efter samråd med kyrkoherden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valnämnden som utser de personer som ska tjänstgöra som valförrättare i vallokaler och röstmottagare i lokaler för förtidsröstning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finns inga valbarhetsvillkor för att kunna tjänstgöra som valförrättare eller röstmottagare,</a:t>
            </a:r>
          </a:p>
          <a:p>
            <a:pPr marL="0" marR="0" indent="0" algn="l" defTabSz="914400" rtl="0" eaLnBrk="1" fontAlgn="auto" latinLnBrk="0" hangingPunct="1">
              <a:lnSpc>
                <a:spcPct val="100000"/>
              </a:lnSpc>
              <a:spcBef>
                <a:spcPts val="0"/>
              </a:spcBef>
              <a:spcAft>
                <a:spcPts val="0"/>
              </a:spcAft>
              <a:buClrTx/>
              <a:buSzTx/>
              <a:buFontTx/>
              <a:buNone/>
              <a:tabLst/>
              <a:defRPr/>
            </a:pPr>
            <a:r>
              <a:rPr lang="sv-SE"/>
              <a:t>Om de som ska tjänstgöra är anställda i församlingen bör valnämnden samråda med kyrkoherden eller annan person med chefs- och arbetsledaransvar innan dessa personer utses</a:t>
            </a:r>
            <a:endParaRPr lang="sv-SE" sz="1200">
              <a:solidFill>
                <a:schemeClr val="tx1"/>
              </a:solidFill>
            </a:endParaRPr>
          </a:p>
          <a:p>
            <a:endParaRPr lang="sv-SE"/>
          </a:p>
          <a:p>
            <a:pPr>
              <a:defRPr/>
            </a:pPr>
            <a:endParaRPr lang="sv-SE" sz="1200">
              <a:solidFill>
                <a:schemeClr val="tx1"/>
              </a:solidFill>
            </a:endParaRPr>
          </a:p>
          <a:p>
            <a:r>
              <a:rPr lang="sv-SE" b="1"/>
              <a:t>Minst tre valförrättare ska tjänstgöra samtidigt i vallokalen när den är öppen. </a:t>
            </a:r>
          </a:p>
          <a:p>
            <a:r>
              <a:rPr lang="sv-SE"/>
              <a:t>Valnämnden bör därför utse minst fyra valförrättare, ifall någon av dem som utsetts får förhinder eller endast ska tjänstgöra under en del av valdagen.</a:t>
            </a:r>
          </a:p>
          <a:p>
            <a:r>
              <a:rPr lang="sv-SE"/>
              <a:t>Ordföranden eller vice ordförande måste alltid vara närvarande i vallokalen när den är öppen.</a:t>
            </a:r>
          </a:p>
          <a:p>
            <a:r>
              <a:rPr lang="sv-SE"/>
              <a:t>Säkerställa att personalen kan vara kvar efter stängning för räkning av röster och preliminärt resultat ska rapporteras in.</a:t>
            </a:r>
          </a:p>
          <a:p>
            <a:endParaRPr lang="sv-SE"/>
          </a:p>
          <a:p>
            <a:r>
              <a:rPr lang="sv-SE"/>
              <a:t>Tänk på att det kan behövas personer som ser till att avskärmningen för valsedlarna fungerar, en som delar ut valkuvert, och två som tar emot rösterna. </a:t>
            </a:r>
          </a:p>
          <a:p>
            <a:r>
              <a:rPr lang="sv-SE"/>
              <a:t>Personer som kan transportera valsedlar från lokalen för förtidsröstning till vallokalen</a:t>
            </a:r>
          </a:p>
          <a:p>
            <a:endParaRPr lang="sv-SE"/>
          </a:p>
          <a:p>
            <a:endParaRPr lang="sv-SE"/>
          </a:p>
          <a:p>
            <a:r>
              <a:rPr lang="sv-SE" b="1"/>
              <a:t>Minst två röstmottagare ska tjänstgöra samtidigt när lokalen för förtidsröstning är öppen. </a:t>
            </a:r>
            <a:endParaRPr lang="sv-SE"/>
          </a:p>
          <a:p>
            <a:r>
              <a:rPr lang="sv-SE"/>
              <a:t>Tänk på att det kan behövas personer som ser till att avskärmningen för valsedlarna fungerar.</a:t>
            </a:r>
          </a:p>
          <a:p>
            <a:r>
              <a:rPr lang="sv-SE"/>
              <a:t>Personer som kan transportera valsedlar från lokalen för förtidsröstning till vallokalen</a:t>
            </a:r>
          </a:p>
          <a:p>
            <a:endParaRPr lang="sv-SE"/>
          </a:p>
          <a:p>
            <a:r>
              <a:rPr lang="sv-SE" b="1"/>
              <a:t>Arvode</a:t>
            </a:r>
          </a:p>
          <a:p>
            <a:r>
              <a:rPr lang="sv-SE" b="0"/>
              <a:t>Det finns inga bestämmelser om ersättning till valförrättare och röstmottagare i kyrkoordningen. Varje församling eller pastorat får ta ställning till om och i så fall vilken ekonomisk ersättning som de ska få. I många fall är arvoden en del av kyrkofullmäktiges beslut om budget.</a:t>
            </a:r>
          </a:p>
          <a:p>
            <a:pPr>
              <a:defRPr/>
            </a:pPr>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33</a:t>
            </a:fld>
            <a:endParaRPr lang="sv-SE"/>
          </a:p>
        </p:txBody>
      </p:sp>
    </p:spTree>
    <p:extLst>
      <p:ext uri="{BB962C8B-B14F-4D97-AF65-F5344CB8AC3E}">
        <p14:creationId xmlns:p14="http://schemas.microsoft.com/office/powerpoint/2010/main" val="1793333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ska alltid vara minst tre valförrättare närvarande då vallokalen är öppen, en av dem ska vara</a:t>
            </a:r>
            <a:r>
              <a:rPr lang="sv-SE"/>
              <a:t> o</a:t>
            </a:r>
            <a:r>
              <a:rPr lang="sv-SE" sz="1200">
                <a:solidFill>
                  <a:schemeClr val="tx1"/>
                </a:solidFill>
              </a:rPr>
              <a:t>rdförande eller vice ordförande för valförrättarna.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Utse minst fyra valförrättare, fler om de tjänstgör del av dag</a:t>
            </a:r>
          </a:p>
          <a:p>
            <a:pPr marL="0" marR="0" indent="0" algn="l" defTabSz="914400" rtl="0" eaLnBrk="1" fontAlgn="auto" latinLnBrk="0" hangingPunct="1">
              <a:lnSpc>
                <a:spcPct val="100000"/>
              </a:lnSpc>
              <a:spcBef>
                <a:spcPts val="0"/>
              </a:spcBef>
              <a:spcAft>
                <a:spcPts val="0"/>
              </a:spcAft>
              <a:buClrTx/>
              <a:buSzTx/>
              <a:buFontTx/>
              <a:buNone/>
              <a:tabLst/>
              <a:defRPr/>
            </a:pPr>
            <a:r>
              <a:rPr lang="sv-SE"/>
              <a:t>Det kan vara bra att någon eller några i valnämnden är beredda att hoppa in som valförrättare om de som ska tjänstgöra får förhinder (blir sjuka etc.)</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t>Det är kyrkofullmäktige som fattar beslut om eventuella arvoden. </a:t>
            </a: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Valförrättare ansvarar för ordning i vallokalen, fyller på valsedlar vid behov, ser till att ingen propaganda förekommer</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inte tillåtet </a:t>
            </a:r>
            <a:r>
              <a:rPr lang="sv-SE"/>
              <a:t>att</a:t>
            </a:r>
            <a:r>
              <a:rPr lang="sv-SE" sz="1200">
                <a:solidFill>
                  <a:schemeClr val="tx1"/>
                </a:solidFill>
              </a:rPr>
              <a:t> på något sätt försöka </a:t>
            </a:r>
            <a:r>
              <a:rPr lang="sv-SE"/>
              <a:t>påverka de röstande eller hindra dem från </a:t>
            </a:r>
            <a:r>
              <a:rPr lang="sv-SE" sz="1200">
                <a:solidFill>
                  <a:schemeClr val="tx1"/>
                </a:solidFill>
              </a:rPr>
              <a:t>att utöva sin rösträtt)</a:t>
            </a:r>
            <a:r>
              <a:rPr lang="sv-SE" sz="1200">
                <a:solidFill>
                  <a:srgbClr val="FF0000"/>
                </a:solidFill>
              </a:rPr>
              <a:t> varken inne i eller i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rgbClr val="FF0000"/>
                </a:solidFill>
              </a:rPr>
              <a:t>anslutning till vallokalen! Inte ok att en nomineringsgrupp tex bjuder väljare på fika! Däremot kan församlingen göra det.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34</a:t>
            </a:fld>
            <a:endParaRPr lang="sv-SE"/>
          </a:p>
        </p:txBody>
      </p:sp>
    </p:spTree>
    <p:extLst>
      <p:ext uri="{BB962C8B-B14F-4D97-AF65-F5344CB8AC3E}">
        <p14:creationId xmlns:p14="http://schemas.microsoft.com/office/powerpoint/2010/main" val="2933657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ska vara minst två röstmottagare närvarande vid röstmottagning.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Röstmottagare ansvarar för ordning i </a:t>
            </a:r>
            <a:r>
              <a:rPr lang="sv-SE"/>
              <a:t>lokaler för förtidsröstning</a:t>
            </a:r>
            <a:r>
              <a:rPr lang="sv-SE" sz="1200">
                <a:solidFill>
                  <a:schemeClr val="tx1"/>
                </a:solidFill>
              </a:rPr>
              <a:t>, </a:t>
            </a:r>
            <a:br>
              <a:rPr lang="sv-SE" sz="1200">
                <a:solidFill>
                  <a:schemeClr val="tx1"/>
                </a:solidFill>
              </a:rPr>
            </a:br>
            <a:r>
              <a:rPr lang="sv-SE" sz="1200">
                <a:solidFill>
                  <a:schemeClr val="tx1"/>
                </a:solidFill>
              </a:rPr>
              <a:t>fyller på valsedlar vid behov, ser till att ingen propaganda förekommer.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35</a:t>
            </a:fld>
            <a:endParaRPr lang="sv-SE"/>
          </a:p>
        </p:txBody>
      </p:sp>
    </p:spTree>
    <p:extLst>
      <p:ext uri="{BB962C8B-B14F-4D97-AF65-F5344CB8AC3E}">
        <p14:creationId xmlns:p14="http://schemas.microsoft.com/office/powerpoint/2010/main" val="165044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Det är valnämnden som ansvarar för att utbilda och rusta valförrättare och röstmottagare för deras uppgift. </a:t>
            </a:r>
          </a:p>
          <a:p>
            <a:pPr>
              <a:defRPr/>
            </a:pPr>
            <a:r>
              <a:rPr lang="sv-SE" sz="1200">
                <a:solidFill>
                  <a:schemeClr val="tx1"/>
                </a:solidFill>
              </a:rPr>
              <a:t>Tag hjälp av informationshäftena för valförrättare och röstmottagare, valhandboken, e-utbildningarna samt kyrkovalets </a:t>
            </a:r>
            <a:r>
              <a:rPr lang="sv-SE"/>
              <a:t>webbplatser. </a:t>
            </a:r>
          </a:p>
          <a:p>
            <a:endParaRPr lang="sv-SE"/>
          </a:p>
          <a:p>
            <a:r>
              <a:rPr lang="sv-SE"/>
              <a:t>Alla valförrättare och röstmottagare ska ha genomgått utbildning för att formellt kunna utses till sina uppdrag och få tjänstgöra under valet. </a:t>
            </a:r>
          </a:p>
          <a:p>
            <a:endParaRPr lang="sv-SE"/>
          </a:p>
          <a:p>
            <a:r>
              <a:rPr lang="sv-SE"/>
              <a:t>Nyheter</a:t>
            </a:r>
          </a:p>
          <a:p>
            <a:pPr marL="171450" indent="-171450">
              <a:buFont typeface="Arial" panose="020B0604020202020204" pitchFamily="34" charset="0"/>
              <a:buChar char="•"/>
            </a:pPr>
            <a:r>
              <a:rPr lang="sv-SE"/>
              <a:t>Separat häfte för ordföranden i vallokalen</a:t>
            </a:r>
          </a:p>
          <a:p>
            <a:pPr marL="171450" indent="-171450">
              <a:buFont typeface="Arial" panose="020B0604020202020204" pitchFamily="34" charset="0"/>
              <a:buChar char="•"/>
            </a:pPr>
            <a:r>
              <a:rPr lang="sv-SE"/>
              <a:t>Korta filmer som beskriver arbetet i vallokal och lokal för förtidsröstning.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36</a:t>
            </a:fld>
            <a:endParaRPr lang="sv-SE"/>
          </a:p>
        </p:txBody>
      </p:sp>
    </p:spTree>
    <p:extLst>
      <p:ext uri="{BB962C8B-B14F-4D97-AF65-F5344CB8AC3E}">
        <p14:creationId xmlns:p14="http://schemas.microsoft.com/office/powerpoint/2010/main" val="1160804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Tas fram till alla som finns i en röstlängd. En väljare som har förlorat sitt röstkort har rätt att få ett dubblettröstkort.</a:t>
            </a:r>
          </a:p>
          <a:p>
            <a:endParaRPr lang="sv-SE"/>
          </a:p>
          <a:p>
            <a:r>
              <a:rPr lang="sv-SE"/>
              <a:t>Erbjud gärna väljarna möjligheten att få ut ett dubblettröstkort i lokaler för förtidsröstning </a:t>
            </a:r>
          </a:p>
          <a:p>
            <a:endParaRPr lang="sv-SE"/>
          </a:p>
          <a:p>
            <a:r>
              <a:rPr lang="sv-SE"/>
              <a:t>Väljaren kan själv </a:t>
            </a:r>
            <a:r>
              <a:rPr lang="sv-SE" b="1"/>
              <a:t>beställa sitt dubblettröstkort via svenskakyrkan.se/kyrkoval </a:t>
            </a:r>
            <a:r>
              <a:rPr lang="sv-SE"/>
              <a:t>eller direkt hos valnämnderna, församlingarna </a:t>
            </a:r>
          </a:p>
          <a:p>
            <a:r>
              <a:rPr lang="sv-SE" b="0" i="0">
                <a:solidFill>
                  <a:srgbClr val="4D4D4D"/>
                </a:solidFill>
                <a:effectLst/>
                <a:latin typeface="Foundry Sterling W01"/>
              </a:rPr>
              <a:t>Församlings- och pastorsexpeditioner bör kunna hjälpa väljare vid förfrågan om dubblettröstkort.</a:t>
            </a:r>
          </a:p>
          <a:p>
            <a:endParaRPr lang="sv-SE"/>
          </a:p>
          <a:p>
            <a:pPr algn="l" latinLnBrk="0"/>
            <a:r>
              <a:rPr lang="sv-SE" b="0" i="0">
                <a:solidFill>
                  <a:srgbClr val="4D4D4D"/>
                </a:solidFill>
                <a:effectLst/>
                <a:latin typeface="Foundry Sterling W01"/>
              </a:rPr>
              <a:t>Dubblettröstkort skrivs ut via en rapportfunktion. Närmare beskrivning av hur dubblettröstkort kan skrivas ut kommer i god tid före valet via bland annat nyhetsbrev och den inomkyrkliga valwebben.  </a:t>
            </a:r>
          </a:p>
          <a:p>
            <a:pPr algn="l" latinLnBrk="0"/>
            <a:endParaRPr lang="sv-SE" b="0" i="0">
              <a:solidFill>
                <a:srgbClr val="4D4D4D"/>
              </a:solidFill>
              <a:effectLst/>
              <a:latin typeface="Foundry Sterling W01"/>
            </a:endParaRPr>
          </a:p>
          <a:p>
            <a:pPr algn="l" latinLnBrk="0"/>
            <a:r>
              <a:rPr lang="sv-SE" b="1" i="0">
                <a:solidFill>
                  <a:srgbClr val="4D4D4D"/>
                </a:solidFill>
                <a:effectLst/>
                <a:latin typeface="Foundry Sterling W01"/>
              </a:rPr>
              <a:t>Den som vill ha ett dubblettröstkort behöver uppge namn och personnummer</a:t>
            </a:r>
            <a:r>
              <a:rPr lang="sv-SE" b="0" i="0">
                <a:solidFill>
                  <a:srgbClr val="4D4D4D"/>
                </a:solidFill>
                <a:effectLst/>
                <a:latin typeface="Foundry Sterling W01"/>
              </a:rPr>
              <a:t>. Vid utlämning av dubblettröstkort måste väljaren kunna styrka sin identitet. Om röstkortet skickas per post skickas det till väljarens folkbokföringsadress.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37</a:t>
            </a:fld>
            <a:endParaRPr lang="sv-SE"/>
          </a:p>
        </p:txBody>
      </p:sp>
    </p:spTree>
    <p:extLst>
      <p:ext uri="{BB962C8B-B14F-4D97-AF65-F5344CB8AC3E}">
        <p14:creationId xmlns:p14="http://schemas.microsoft.com/office/powerpoint/2010/main" val="3340761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Vad finns sedan tidigare? Vad behöver vi komplettera med? </a:t>
            </a:r>
          </a:p>
          <a:p>
            <a:r>
              <a:rPr lang="sv-SE" sz="1200"/>
              <a:t>Kontakta kommunens valnämnd för eventuellt lån av valurnor och valskärmar</a:t>
            </a:r>
          </a:p>
          <a:p>
            <a:endParaRPr lang="sv-SE" sz="1200"/>
          </a:p>
          <a:p>
            <a:endParaRPr lang="sv-SE" sz="1200"/>
          </a:p>
        </p:txBody>
      </p:sp>
      <p:sp>
        <p:nvSpPr>
          <p:cNvPr id="4" name="Platshållare för bildnummer 3"/>
          <p:cNvSpPr>
            <a:spLocks noGrp="1"/>
          </p:cNvSpPr>
          <p:nvPr>
            <p:ph type="sldNum" sz="quarter" idx="5"/>
          </p:nvPr>
        </p:nvSpPr>
        <p:spPr/>
        <p:txBody>
          <a:bodyPr/>
          <a:lstStyle/>
          <a:p>
            <a:fld id="{D225BEF5-EFFE-4438-8BF4-6CC123F886A2}" type="slidenum">
              <a:rPr lang="sv-SE" smtClean="0"/>
              <a:t>38</a:t>
            </a:fld>
            <a:endParaRPr lang="sv-SE"/>
          </a:p>
        </p:txBody>
      </p:sp>
    </p:spTree>
    <p:extLst>
      <p:ext uri="{BB962C8B-B14F-4D97-AF65-F5344CB8AC3E}">
        <p14:creationId xmlns:p14="http://schemas.microsoft.com/office/powerpoint/2010/main" val="2496892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Hur och när får man nycklar.</a:t>
            </a:r>
          </a:p>
          <a:p>
            <a:r>
              <a:rPr lang="sv-SE"/>
              <a:t>Hur avaktiverar man larm. </a:t>
            </a:r>
          </a:p>
          <a:p>
            <a:r>
              <a:rPr lang="sv-SE"/>
              <a:t>Hur slår man av/sätter på larmet vid dagens slut.</a:t>
            </a:r>
          </a:p>
          <a:p>
            <a:r>
              <a:rPr lang="sv-SE"/>
              <a:t>Fungerar belysning och ventilation. </a:t>
            </a:r>
          </a:p>
          <a:p>
            <a:endParaRPr lang="sv-SE"/>
          </a:p>
          <a:p>
            <a:r>
              <a:rPr lang="sv-SE"/>
              <a:t>Är det ngt som brukar krångla eller ngt som man bör tänka på vid bokning av lokaler?</a:t>
            </a:r>
          </a:p>
          <a:p>
            <a:r>
              <a:rPr lang="sv-SE"/>
              <a:t>Svårare att boka?</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39</a:t>
            </a:fld>
            <a:endParaRPr lang="sv-SE"/>
          </a:p>
        </p:txBody>
      </p:sp>
    </p:spTree>
    <p:extLst>
      <p:ext uri="{BB962C8B-B14F-4D97-AF65-F5344CB8AC3E}">
        <p14:creationId xmlns:p14="http://schemas.microsoft.com/office/powerpoint/2010/main" val="3324470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40</a:t>
            </a:fld>
            <a:endParaRPr lang="sv-SE"/>
          </a:p>
        </p:txBody>
      </p:sp>
    </p:spTree>
    <p:extLst>
      <p:ext uri="{BB962C8B-B14F-4D97-AF65-F5344CB8AC3E}">
        <p14:creationId xmlns:p14="http://schemas.microsoft.com/office/powerpoint/2010/main" val="292245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41</a:t>
            </a:fld>
            <a:endParaRPr lang="sv-SE"/>
          </a:p>
        </p:txBody>
      </p:sp>
    </p:spTree>
    <p:extLst>
      <p:ext uri="{BB962C8B-B14F-4D97-AF65-F5344CB8AC3E}">
        <p14:creationId xmlns:p14="http://schemas.microsoft.com/office/powerpoint/2010/main" val="245440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latin typeface="+mn-lt"/>
                <a:ea typeface="+mn-ea"/>
                <a:cs typeface="+mn-cs"/>
              </a:rPr>
              <a:t>Valnämnden ansvarar för valets genomförande lokalt i församlingar och pastorat. Valnämnderna ansvarar för att allt praktiskt som behöver göras inför och under valdagen faktiskt genomförs.</a:t>
            </a:r>
          </a:p>
          <a:p>
            <a:r>
              <a:rPr lang="sv-SE" sz="1200" kern="1200">
                <a:solidFill>
                  <a:schemeClr val="tx1"/>
                </a:solidFill>
                <a:latin typeface="+mn-lt"/>
                <a:ea typeface="+mn-ea"/>
                <a:cs typeface="+mn-cs"/>
              </a:rPr>
              <a:t>Valnämnderna beslutar om lokaler för röstning, utser och utbildar de personer som ska tjänstgöra som valförrättare i vallokaler och röstmottagare i röstningslokaler. </a:t>
            </a:r>
          </a:p>
          <a:p>
            <a:r>
              <a:rPr lang="sv-SE" sz="1200" kern="1200">
                <a:solidFill>
                  <a:schemeClr val="tx1"/>
                </a:solidFill>
                <a:latin typeface="+mn-lt"/>
                <a:ea typeface="+mn-ea"/>
                <a:cs typeface="+mn-cs"/>
              </a:rPr>
              <a:t>Valnämnden beställer det valnämndsmaterial som behövs inom det egna ansvarsområdet samt ser till att materialet tas emot och fördelas till samtliga vallokaler och röstningslokaler.</a:t>
            </a:r>
          </a:p>
          <a:p>
            <a:r>
              <a:rPr lang="sv-SE" sz="1200" kern="1200">
                <a:solidFill>
                  <a:schemeClr val="tx1"/>
                </a:solidFill>
                <a:latin typeface="+mn-lt"/>
                <a:ea typeface="+mn-ea"/>
                <a:cs typeface="+mn-cs"/>
              </a:rPr>
              <a:t>Valnämnden genomför den preliminära sammanräkningen, med hjälp av valförrättarna, av valet och lämnar sedan över allt material vidare till stiftsstyrelsen.</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a:t>
            </a:fld>
            <a:endParaRPr lang="sv-SE"/>
          </a:p>
        </p:txBody>
      </p:sp>
    </p:spTree>
    <p:extLst>
      <p:ext uri="{BB962C8B-B14F-4D97-AF65-F5344CB8AC3E}">
        <p14:creationId xmlns:p14="http://schemas.microsoft.com/office/powerpoint/2010/main" val="2578969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Ny ordning av distributionen av valsedlar.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Distribution av alla via kyrkostyrelsen tryckta valsedlar ska ske direkt från tryckeriet till valnämnd vid kyrkovalet 2025. INVÄNTAR BESLUT KYRKOMÖTET NOVEMBER 2024.</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Tänk i god tid ut hur de distribueras ut till vallokaler och lokaler för förtidsröstning.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4D4D4D"/>
                </a:solidFill>
                <a:effectLst/>
                <a:latin typeface="Foundry Sterling W01"/>
              </a:rPr>
              <a:t>Fundera på om man ska dela ut allt eller behålla lite utifall det blir brist i någon lokal och det måste fyllas på.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4D4D4D"/>
              </a:solidFill>
              <a:effectLst/>
              <a:latin typeface="Foundry Sterling W01"/>
            </a:endParaRP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42</a:t>
            </a:fld>
            <a:endParaRPr lang="sv-SE"/>
          </a:p>
        </p:txBody>
      </p:sp>
    </p:spTree>
    <p:extLst>
      <p:ext uri="{BB962C8B-B14F-4D97-AF65-F5344CB8AC3E}">
        <p14:creationId xmlns:p14="http://schemas.microsoft.com/office/powerpoint/2010/main" val="3561978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Efter tryckning skickas röstlängderna direkt till valnämnderna som ansvarar för att de finns i vallokalerna på valdagen.</a:t>
            </a:r>
          </a:p>
          <a:p>
            <a:endParaRPr lang="sv-SE"/>
          </a:p>
          <a:p>
            <a:r>
              <a:rPr lang="sv-SE"/>
              <a:t>Bekräfta till valkansliet att de har mottagits, särskilt formulär skickas ut.</a:t>
            </a:r>
          </a:p>
        </p:txBody>
      </p:sp>
      <p:sp>
        <p:nvSpPr>
          <p:cNvPr id="4" name="Platshållare för bildnummer 3"/>
          <p:cNvSpPr>
            <a:spLocks noGrp="1"/>
          </p:cNvSpPr>
          <p:nvPr>
            <p:ph type="sldNum" sz="quarter" idx="5"/>
          </p:nvPr>
        </p:nvSpPr>
        <p:spPr/>
        <p:txBody>
          <a:bodyPr/>
          <a:lstStyle/>
          <a:p>
            <a:fld id="{D225BEF5-EFFE-4438-8BF4-6CC123F886A2}" type="slidenum">
              <a:rPr lang="sv-SE" smtClean="0"/>
              <a:t>43</a:t>
            </a:fld>
            <a:endParaRPr lang="sv-SE"/>
          </a:p>
        </p:txBody>
      </p:sp>
    </p:spTree>
    <p:extLst>
      <p:ext uri="{BB962C8B-B14F-4D97-AF65-F5344CB8AC3E}">
        <p14:creationId xmlns:p14="http://schemas.microsoft.com/office/powerpoint/2010/main" val="2411499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I varje vallokal </a:t>
            </a:r>
            <a:r>
              <a:rPr lang="sv-SE" b="0"/>
              <a:t>ska det finnas en upptryckt grupp- och kandidatförteckning för den valkrets som valdistriktet tillhör. </a:t>
            </a:r>
            <a:endParaRPr lang="sv-SE" b="1"/>
          </a:p>
          <a:p>
            <a:endParaRPr lang="sv-SE" b="1"/>
          </a:p>
          <a:p>
            <a:r>
              <a:rPr lang="sv-SE" b="1"/>
              <a:t>I varje lokal för förtidsröstning </a:t>
            </a:r>
            <a:r>
              <a:rPr lang="sv-SE" b="0"/>
              <a:t>ska det finnas en upptryckt grupp- och kandidatförteckning för de tre val som hålls i församlingen eller i pastoratet.</a:t>
            </a:r>
            <a:endParaRPr lang="sv-SE" b="1"/>
          </a:p>
          <a:p>
            <a:r>
              <a:rPr lang="sv-SE"/>
              <a:t>Det ska även vara möjligt att ta del av grupp och kandidatförteckningar för samtliga valkretsar i hela landet. Finns tillgängliga på svenskakyrkan.se/kyrkoval.</a:t>
            </a:r>
          </a:p>
          <a:p>
            <a:r>
              <a:rPr lang="sv-SE"/>
              <a:t>Om det inte finns internetuppkoppling kan man ladda ner förteckningar innan.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44</a:t>
            </a:fld>
            <a:endParaRPr lang="sv-SE"/>
          </a:p>
        </p:txBody>
      </p:sp>
    </p:spTree>
    <p:extLst>
      <p:ext uri="{BB962C8B-B14F-4D97-AF65-F5344CB8AC3E}">
        <p14:creationId xmlns:p14="http://schemas.microsoft.com/office/powerpoint/2010/main" val="3203368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Olika hantering före och på valdagen. De förtidsröster som lämnats innan valdagen lämnas med fördel direkt på morgonen till vallokalen så kan de börja behandla dem dem under lugna stunder. </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45</a:t>
            </a:fld>
            <a:endParaRPr lang="sv-SE"/>
          </a:p>
        </p:txBody>
      </p:sp>
    </p:spTree>
    <p:extLst>
      <p:ext uri="{BB962C8B-B14F-4D97-AF65-F5344CB8AC3E}">
        <p14:creationId xmlns:p14="http://schemas.microsoft.com/office/powerpoint/2010/main" val="5860921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Kommer det in röster efter stängning, dvs efter 20.00, ska de inte öppnas och hanteras. De ska överlämnas till valnämnden efter att den preliminära rösträkningen i vallokalen avslutats. Antecknas i protokollet.</a:t>
            </a:r>
          </a:p>
        </p:txBody>
      </p:sp>
      <p:sp>
        <p:nvSpPr>
          <p:cNvPr id="4" name="Platshållare för bildnummer 3"/>
          <p:cNvSpPr>
            <a:spLocks noGrp="1"/>
          </p:cNvSpPr>
          <p:nvPr>
            <p:ph type="sldNum" sz="quarter" idx="5"/>
          </p:nvPr>
        </p:nvSpPr>
        <p:spPr/>
        <p:txBody>
          <a:bodyPr/>
          <a:lstStyle/>
          <a:p>
            <a:fld id="{D225BEF5-EFFE-4438-8BF4-6CC123F886A2}" type="slidenum">
              <a:rPr lang="sv-SE" smtClean="0"/>
              <a:t>46</a:t>
            </a:fld>
            <a:endParaRPr lang="sv-SE"/>
          </a:p>
        </p:txBody>
      </p:sp>
    </p:spTree>
    <p:extLst>
      <p:ext uri="{BB962C8B-B14F-4D97-AF65-F5344CB8AC3E}">
        <p14:creationId xmlns:p14="http://schemas.microsoft.com/office/powerpoint/2010/main" val="6248806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a:t>Viktigt att kolla att leveransadress och telefonnummer är rätt i beställningen!!</a:t>
            </a:r>
          </a:p>
          <a:p>
            <a:r>
              <a:rPr lang="sv-SE" b="0"/>
              <a:t>Levereras till enhetens leveransadress, hämtas från Kyrksam</a:t>
            </a:r>
          </a:p>
        </p:txBody>
      </p:sp>
      <p:sp>
        <p:nvSpPr>
          <p:cNvPr id="4" name="Platshållare för bildnummer 3"/>
          <p:cNvSpPr>
            <a:spLocks noGrp="1"/>
          </p:cNvSpPr>
          <p:nvPr>
            <p:ph type="sldNum" sz="quarter" idx="5"/>
          </p:nvPr>
        </p:nvSpPr>
        <p:spPr/>
        <p:txBody>
          <a:bodyPr/>
          <a:lstStyle/>
          <a:p>
            <a:fld id="{D225BEF5-EFFE-4438-8BF4-6CC123F886A2}" type="slidenum">
              <a:rPr lang="sv-SE" smtClean="0"/>
              <a:t>47</a:t>
            </a:fld>
            <a:endParaRPr lang="sv-SE"/>
          </a:p>
        </p:txBody>
      </p:sp>
    </p:spTree>
    <p:extLst>
      <p:ext uri="{BB962C8B-B14F-4D97-AF65-F5344CB8AC3E}">
        <p14:creationId xmlns:p14="http://schemas.microsoft.com/office/powerpoint/2010/main" val="1677259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Materialet skickas till enheten. Får ej vara en box adress!!</a:t>
            </a:r>
          </a:p>
          <a:p>
            <a:endParaRPr lang="sv-SE"/>
          </a:p>
          <a:p>
            <a:r>
              <a:rPr lang="sv-SE"/>
              <a:t>Aviseringen ca en vecka innan materialet kommer. </a:t>
            </a:r>
          </a:p>
        </p:txBody>
      </p:sp>
      <p:sp>
        <p:nvSpPr>
          <p:cNvPr id="4" name="Platshållare för bildnummer 3"/>
          <p:cNvSpPr>
            <a:spLocks noGrp="1"/>
          </p:cNvSpPr>
          <p:nvPr>
            <p:ph type="sldNum" sz="quarter" idx="5"/>
          </p:nvPr>
        </p:nvSpPr>
        <p:spPr/>
        <p:txBody>
          <a:bodyPr/>
          <a:lstStyle/>
          <a:p>
            <a:fld id="{D225BEF5-EFFE-4438-8BF4-6CC123F886A2}" type="slidenum">
              <a:rPr lang="sv-SE" smtClean="0"/>
              <a:t>48</a:t>
            </a:fld>
            <a:endParaRPr lang="sv-SE"/>
          </a:p>
        </p:txBody>
      </p:sp>
    </p:spTree>
    <p:extLst>
      <p:ext uri="{BB962C8B-B14F-4D97-AF65-F5344CB8AC3E}">
        <p14:creationId xmlns:p14="http://schemas.microsoft.com/office/powerpoint/2010/main" val="3089799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a:solidFill>
                  <a:schemeClr val="tx1"/>
                </a:solidFill>
              </a:rPr>
              <a:t>Blanka valsedlar </a:t>
            </a:r>
            <a:r>
              <a:rPr lang="sv-SE" sz="1200">
                <a:solidFill>
                  <a:schemeClr val="tx1"/>
                </a:solidFill>
              </a:rPr>
              <a:t>– vita för val till kyrkofullmäktige, rosa för val till stiftsfullmäktige, gula för val till kyrkomötet</a:t>
            </a:r>
          </a:p>
          <a:p>
            <a:pPr algn="l"/>
            <a:endParaRPr lang="sv-SE"/>
          </a:p>
          <a:p>
            <a:pPr algn="l"/>
            <a:r>
              <a:rPr lang="sv-SE" sz="1200" b="1">
                <a:solidFill>
                  <a:schemeClr val="tx1"/>
                </a:solidFill>
              </a:rPr>
              <a:t>Namnvalsedlar </a:t>
            </a:r>
            <a:r>
              <a:rPr lang="sv-SE" sz="1200">
                <a:solidFill>
                  <a:schemeClr val="tx1"/>
                </a:solidFill>
              </a:rPr>
              <a:t> - </a:t>
            </a:r>
            <a:r>
              <a:rPr lang="sv-SE" sz="1200" b="0" i="0" u="none" strike="noStrike" kern="1200" baseline="0">
                <a:solidFill>
                  <a:schemeClr val="tx1"/>
                </a:solidFill>
                <a:latin typeface="+mn-lt"/>
                <a:ea typeface="+mn-ea"/>
                <a:cs typeface="+mn-cs"/>
              </a:rPr>
              <a:t>valnämnden ansvarar för utläggningen av dessa valsedlar. En förutsättning för att valnämnden ska kunna lägga ut nomineringsgruppernas valsedlar är att de har försetts med valsedlarna senast 18 dagar före valdagen, </a:t>
            </a:r>
            <a:r>
              <a:rPr lang="sv-SE">
                <a:highlight>
                  <a:srgbClr val="FFFF00"/>
                </a:highlight>
              </a:rPr>
              <a:t>dvs senast den 1 september 2021</a:t>
            </a:r>
            <a:r>
              <a:rPr lang="sv-SE" sz="1200" b="0" i="0" u="none" strike="noStrike" kern="1200" baseline="0">
                <a:solidFill>
                  <a:schemeClr val="tx1"/>
                </a:solidFill>
                <a:latin typeface="+mn-lt"/>
                <a:ea typeface="+mn-ea"/>
                <a:cs typeface="+mn-cs"/>
              </a:rPr>
              <a:t>. Valnämnden kan besluta om att valsedlar som fås vid en senare tidpunkt också ska läggas ut. Det ska bara vara valsedlar för den eller de valkretsar som är aktuella i vallokalen/lokaler för förtidsröstning. </a:t>
            </a:r>
            <a:br>
              <a:rPr lang="sv-SE" sz="1200">
                <a:solidFill>
                  <a:schemeClr val="tx1"/>
                </a:solidFill>
              </a:rPr>
            </a:br>
            <a:endParaRPr lang="sv-SE" sz="1200">
              <a:solidFill>
                <a:schemeClr val="tx1"/>
              </a:solidFill>
            </a:endParaRPr>
          </a:p>
          <a:p>
            <a:pPr algn="l"/>
            <a:r>
              <a:rPr lang="sv-SE" sz="1200" b="1">
                <a:solidFill>
                  <a:schemeClr val="tx1"/>
                </a:solidFill>
              </a:rPr>
              <a:t>Valkuvert, K1</a:t>
            </a:r>
            <a:r>
              <a:rPr lang="sv-SE" sz="1200">
                <a:solidFill>
                  <a:schemeClr val="tx1"/>
                </a:solidFill>
              </a:rPr>
              <a:t> – att lägga valsedlar i, en valsedel per kuvert. </a:t>
            </a:r>
            <a:br>
              <a:rPr lang="sv-SE" sz="1200">
                <a:solidFill>
                  <a:schemeClr val="tx1"/>
                </a:solidFill>
              </a:rPr>
            </a:br>
            <a:endParaRPr lang="sv-SE" sz="1200">
              <a:solidFill>
                <a:schemeClr val="tx1"/>
              </a:solidFill>
            </a:endParaRPr>
          </a:p>
          <a:p>
            <a:pPr algn="l"/>
            <a:r>
              <a:rPr lang="sv-SE" sz="1200" b="1">
                <a:solidFill>
                  <a:schemeClr val="tx1"/>
                </a:solidFill>
              </a:rPr>
              <a:t>Fönsterkuvert för förtidsröstning, K2 </a:t>
            </a:r>
            <a:r>
              <a:rPr lang="sv-SE" sz="1200">
                <a:solidFill>
                  <a:schemeClr val="tx1"/>
                </a:solidFill>
              </a:rPr>
              <a:t>– Används i lokaler för förtidsröstning för att lägga ner väljarens valkuvert/kuvert för brev- och budröstning samt röstkort. Läggs sen i omslag K3 eller K6.</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49</a:t>
            </a:fld>
            <a:endParaRPr lang="sv-SE"/>
          </a:p>
        </p:txBody>
      </p:sp>
    </p:spTree>
    <p:extLst>
      <p:ext uri="{BB962C8B-B14F-4D97-AF65-F5344CB8AC3E}">
        <p14:creationId xmlns:p14="http://schemas.microsoft.com/office/powerpoint/2010/main" val="33839538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Omslag för att skicka förtidsröster till stiftsstyrelsen, K3</a:t>
            </a:r>
            <a:r>
              <a:rPr lang="sv-SE"/>
              <a:t> – För avlagda röster i en lokal för förtidsröstning då väljaren hör till annan valnämnds ansvarsområde. Då postas rösterna till det stift inom vilket väljaren är kyrkobokförd, för att räknas först vid den slutliga sammanräkningen. </a:t>
            </a:r>
          </a:p>
          <a:p>
            <a:endParaRPr lang="sv-SE" b="1"/>
          </a:p>
          <a:p>
            <a:r>
              <a:rPr lang="sv-SE" b="1"/>
              <a:t>Omslag för att överlämna förtidsröster som har avgivits inom valnämndens ansvarsområde, K6</a:t>
            </a:r>
            <a:r>
              <a:rPr lang="sv-SE"/>
              <a:t> – Används i lokal för förtidsröstning för att överlämna röster från de väljare som tillhör valnämndens ansvarsområde till rätt vallokal för att ingå i den preliminära rösträkningen. För att förtidsrösterna ska kunna ingå i den preliminära sammanräkningen måste de ha inkommit till vallokalen innan vallokalen stänger </a:t>
            </a:r>
            <a:r>
              <a:rPr lang="sv-SE" err="1"/>
              <a:t>kl</a:t>
            </a:r>
            <a:r>
              <a:rPr lang="sv-SE"/>
              <a:t> 20 på valdagen. De förtidsröster som inte inkommer innan vallokalen stängs skickas vidare till stiftsstyrelsen för att istället ingå i den slutliga sammanräkningen.</a:t>
            </a:r>
          </a:p>
          <a:p>
            <a:endParaRPr lang="sv-SE"/>
          </a:p>
          <a:p>
            <a:pPr algn="l"/>
            <a:r>
              <a:rPr lang="sv-SE" sz="1200" b="1">
                <a:solidFill>
                  <a:schemeClr val="tx1"/>
                </a:solidFill>
              </a:rPr>
              <a:t>Omslag för räknade valsedlar vid preliminär rösträkning, K7</a:t>
            </a:r>
            <a:r>
              <a:rPr lang="sv-SE" sz="1200">
                <a:solidFill>
                  <a:schemeClr val="tx1"/>
                </a:solidFill>
              </a:rPr>
              <a:t> – Används i vallokal för att lägga räknade (godkända) röster i. Ett kuvert per nomineringsgrupp (per val). Kuvertet är av plast med grön märkning. </a:t>
            </a:r>
          </a:p>
          <a:p>
            <a:pPr algn="l"/>
            <a:endParaRPr lang="sv-SE" sz="1200">
              <a:solidFill>
                <a:schemeClr val="tx1"/>
              </a:solidFill>
            </a:endParaRPr>
          </a:p>
          <a:p>
            <a:pPr algn="l"/>
            <a:r>
              <a:rPr lang="sv-SE" sz="1200" b="1">
                <a:solidFill>
                  <a:schemeClr val="tx1"/>
                </a:solidFill>
              </a:rPr>
              <a:t>Omslag för kuvert som ska bevaras efter granskning i vallokal, K8</a:t>
            </a:r>
            <a:r>
              <a:rPr lang="sv-SE" sz="1200">
                <a:solidFill>
                  <a:schemeClr val="tx1"/>
                </a:solidFill>
              </a:rPr>
              <a:t> – Används i vallokal för att samla kuvert som inte godkänts vid granskning (K1, K2 och K4) samt tomma, godkända brev- och budröstningskuvert (K4). Här samlas kuvert från samtliga tre val. </a:t>
            </a:r>
          </a:p>
          <a:p>
            <a:pPr algn="l"/>
            <a:endParaRPr lang="sv-SE" sz="1200" b="1">
              <a:solidFill>
                <a:schemeClr val="tx1"/>
              </a:solidFill>
            </a:endParaRPr>
          </a:p>
          <a:p>
            <a:r>
              <a:rPr lang="sv-SE" sz="1200" b="1">
                <a:solidFill>
                  <a:schemeClr val="tx1"/>
                </a:solidFill>
              </a:rPr>
              <a:t>Omslag för valsedlar som inte godkänts vid granskning i vallokal, K9</a:t>
            </a:r>
            <a:r>
              <a:rPr lang="sv-SE" sz="1200">
                <a:solidFill>
                  <a:schemeClr val="tx1"/>
                </a:solidFill>
              </a:rPr>
              <a:t> – Används i vallokal för valsedlar som inte godkänts vid granskning (och därför inte räknas). Ett kuvert per val</a:t>
            </a:r>
            <a:r>
              <a:rPr lang="sv-SE"/>
              <a:t>. Kuvertet är av plast och har röd märkning. </a:t>
            </a:r>
            <a:endParaRPr lang="sv-SE" sz="1200">
              <a:solidFill>
                <a:schemeClr val="tx1"/>
              </a:solidFill>
            </a:endParaRPr>
          </a:p>
          <a:p>
            <a:endParaRPr lang="sv-SE"/>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a:solidFill>
                <a:schemeClr val="tx1"/>
              </a:solidFill>
            </a:endParaRPr>
          </a:p>
          <a:p>
            <a:pPr algn="l"/>
            <a:endParaRPr lang="sv-SE" sz="1200">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50</a:t>
            </a:fld>
            <a:endParaRPr lang="sv-SE"/>
          </a:p>
        </p:txBody>
      </p:sp>
    </p:spTree>
    <p:extLst>
      <p:ext uri="{BB962C8B-B14F-4D97-AF65-F5344CB8AC3E}">
        <p14:creationId xmlns:p14="http://schemas.microsoft.com/office/powerpoint/2010/main" val="19517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err="1">
                <a:solidFill>
                  <a:schemeClr val="tx1"/>
                </a:solidFill>
              </a:rPr>
              <a:t>Valkassar</a:t>
            </a:r>
            <a:r>
              <a:rPr lang="sv-SE" sz="1200" b="1">
                <a:solidFill>
                  <a:schemeClr val="tx1"/>
                </a:solidFill>
              </a:rPr>
              <a:t>/omslag i vitt, rosa respektive gult, K10</a:t>
            </a:r>
            <a:r>
              <a:rPr lang="sv-SE" sz="1200">
                <a:solidFill>
                  <a:schemeClr val="tx1"/>
                </a:solidFill>
              </a:rPr>
              <a:t> – Olika kassar för de olika valen, för att transportera material från vallokal till stiftsstyrelse. </a:t>
            </a:r>
          </a:p>
          <a:p>
            <a:r>
              <a:rPr lang="sv-SE"/>
              <a:t>I varje kasse läggs respektive</a:t>
            </a:r>
            <a:r>
              <a:rPr lang="sv-SE" sz="1200">
                <a:solidFill>
                  <a:schemeClr val="tx1"/>
                </a:solidFill>
              </a:rPr>
              <a:t> resultatbilaga samt kuvert med godkända och </a:t>
            </a:r>
            <a:r>
              <a:rPr lang="sv-SE"/>
              <a:t>inte godkända valsedlar. </a:t>
            </a:r>
          </a:p>
          <a:p>
            <a:r>
              <a:rPr lang="sv-SE"/>
              <a:t>I den gula kassen läggs </a:t>
            </a:r>
            <a:r>
              <a:rPr lang="sv-SE" sz="1200">
                <a:solidFill>
                  <a:schemeClr val="tx1"/>
                </a:solidFill>
              </a:rPr>
              <a:t>även omslag K8 (med kuvert som ska bevaras efter granskning), protokollet från vallokalen och följesedeln.</a:t>
            </a:r>
          </a:p>
          <a:p>
            <a:r>
              <a:rPr lang="sv-SE" sz="1200">
                <a:solidFill>
                  <a:schemeClr val="tx1"/>
                </a:solidFill>
              </a:rPr>
              <a:t>  </a:t>
            </a:r>
          </a:p>
          <a:p>
            <a:r>
              <a:rPr lang="sv-SE" b="1"/>
              <a:t>B</a:t>
            </a:r>
            <a:r>
              <a:rPr lang="sv-SE" sz="1200" b="1">
                <a:solidFill>
                  <a:schemeClr val="tx1"/>
                </a:solidFill>
              </a:rPr>
              <a:t>revröstningspaket, K11</a:t>
            </a:r>
            <a:r>
              <a:rPr lang="sv-SE" sz="1200">
                <a:solidFill>
                  <a:schemeClr val="tx1"/>
                </a:solidFill>
              </a:rPr>
              <a:t> – </a:t>
            </a:r>
            <a:r>
              <a:rPr lang="sv-SE"/>
              <a:t>Innehåller allt som behövs för att brevrösta (förutom väljarens röstkort) dvs:</a:t>
            </a:r>
          </a:p>
          <a:p>
            <a:r>
              <a:rPr lang="sv-SE" sz="1200">
                <a:solidFill>
                  <a:schemeClr val="tx1"/>
                </a:solidFill>
              </a:rPr>
              <a:t>tre blanka valsedlar, tre valkuvert K1, ytterkuvert för brev- och budröst K4, omslag K5 (för att </a:t>
            </a:r>
            <a:r>
              <a:rPr lang="sv-SE"/>
              <a:t>skicka rösterna till stiftsstyrelsen, de ska vara stiftsstyrelsen tillhanda senast fredagen den 17 september) </a:t>
            </a:r>
            <a:r>
              <a:rPr lang="sv-SE" sz="1200">
                <a:solidFill>
                  <a:schemeClr val="tx1"/>
                </a:solidFill>
              </a:rPr>
              <a:t>samt informationsfolder. </a:t>
            </a:r>
            <a:br>
              <a:rPr lang="sv-SE" sz="1200">
                <a:solidFill>
                  <a:schemeClr val="tx1"/>
                </a:solidFill>
              </a:rPr>
            </a:br>
            <a:r>
              <a:rPr lang="sv-SE" sz="1200">
                <a:solidFill>
                  <a:schemeClr val="tx1"/>
                </a:solidFill>
              </a:rPr>
              <a:t>Vid röstning från utlandet används samma brevröstningspaket, men rösten postas i ett vanligt kuvert och skickas till kyrkostyrelsen (hos </a:t>
            </a:r>
            <a:r>
              <a:rPr lang="sv-SE" sz="1200" err="1">
                <a:solidFill>
                  <a:schemeClr val="tx1"/>
                </a:solidFill>
              </a:rPr>
              <a:t>ks</a:t>
            </a:r>
            <a:r>
              <a:rPr lang="sv-SE" sz="1200">
                <a:solidFill>
                  <a:schemeClr val="tx1"/>
                </a:solidFill>
              </a:rPr>
              <a:t> senast onsdagen den 15 september). </a:t>
            </a:r>
            <a:r>
              <a:rPr lang="sv-SE" sz="1200">
                <a:solidFill>
                  <a:srgbClr val="FF0000"/>
                </a:solidFill>
              </a:rPr>
              <a:t>Observera att det inte finns någon bestämmelse som säger att brevröstningspaketen ska finnas i varken vallokaler eller röstningslokaler, men det kan vara en god idé att se till att de finns iallafall i mindre upplaga, och att valnämnden har ett större förråd och kan fylla på vid behov. </a:t>
            </a:r>
            <a:endParaRPr lang="sv-SE" sz="1200">
              <a:solidFill>
                <a:schemeClr val="tx1"/>
              </a:solidFill>
            </a:endParaRPr>
          </a:p>
          <a:p>
            <a:r>
              <a:rPr lang="sv-SE" sz="1200">
                <a:solidFill>
                  <a:schemeClr val="tx1"/>
                </a:solidFill>
              </a:rPr>
              <a:t> </a:t>
            </a:r>
          </a:p>
          <a:p>
            <a:pPr algn="l"/>
            <a:r>
              <a:rPr lang="sv-SE" sz="1200" b="1">
                <a:solidFill>
                  <a:schemeClr val="tx1"/>
                </a:solidFill>
              </a:rPr>
              <a:t>Grupp- och kandidatförteckning</a:t>
            </a:r>
            <a:r>
              <a:rPr lang="sv-SE" sz="1200">
                <a:solidFill>
                  <a:schemeClr val="tx1"/>
                </a:solidFill>
              </a:rPr>
              <a:t> – Visar samtliga kandidater som ställer upp för respektive nomineringsgrupp i ett visst val (i en viss valkrets)</a:t>
            </a:r>
          </a:p>
          <a:p>
            <a:pPr algn="l"/>
            <a:r>
              <a:rPr lang="sv-SE" sz="1200">
                <a:solidFill>
                  <a:schemeClr val="tx1"/>
                </a:solidFill>
              </a:rPr>
              <a:t>I varje vallokal och röstningslokal ska det finnas tre grupp- och kandidatförteckningar upptryckta. I varje röstningslokal ska det dessutom vara möjligt för väljare att ta del av samtliga grupp- och kandidatförteckningar för hela landet. G&amp;K är inte en del av </a:t>
            </a:r>
            <a:r>
              <a:rPr lang="sv-SE" sz="1200" err="1">
                <a:solidFill>
                  <a:schemeClr val="tx1"/>
                </a:solidFill>
              </a:rPr>
              <a:t>valnämndsmaterial</a:t>
            </a:r>
            <a:r>
              <a:rPr lang="sv-SE" sz="1200">
                <a:solidFill>
                  <a:schemeClr val="tx1"/>
                </a:solidFill>
              </a:rPr>
              <a:t> utskicket utan skickas ut separat tillsammans med resultatbilagan 25-27 augusti.</a:t>
            </a:r>
          </a:p>
          <a:p>
            <a:pPr algn="l"/>
            <a:endParaRPr lang="sv-SE" sz="1200" b="1">
              <a:solidFill>
                <a:schemeClr val="tx1"/>
              </a:solidFill>
            </a:endParaRPr>
          </a:p>
          <a:p>
            <a:pPr algn="l"/>
            <a:r>
              <a:rPr lang="sv-SE" sz="1200" b="1">
                <a:solidFill>
                  <a:schemeClr val="tx1"/>
                </a:solidFill>
              </a:rPr>
              <a:t>Blankett för anteckningar från en röstningslokal, B1</a:t>
            </a:r>
            <a:r>
              <a:rPr lang="sv-SE" sz="1200">
                <a:solidFill>
                  <a:schemeClr val="tx1"/>
                </a:solidFill>
              </a:rPr>
              <a:t> – Används för att kontinuerligt anteckna väljares namn och övrigt att notera från röstningslokalen.</a:t>
            </a:r>
          </a:p>
          <a:p>
            <a:pPr algn="l"/>
            <a:endParaRPr lang="sv-SE" sz="1200">
              <a:solidFill>
                <a:schemeClr val="tx1"/>
              </a:solidFill>
            </a:endParaRPr>
          </a:p>
          <a:p>
            <a:pPr algn="l"/>
            <a:r>
              <a:rPr lang="sv-SE" sz="1200" b="1">
                <a:solidFill>
                  <a:schemeClr val="tx1"/>
                </a:solidFill>
              </a:rPr>
              <a:t>Protokoll  från röstning i vallokal, B2</a:t>
            </a:r>
            <a:r>
              <a:rPr lang="sv-SE" sz="1200">
                <a:solidFill>
                  <a:schemeClr val="tx1"/>
                </a:solidFill>
              </a:rPr>
              <a:t> – Används för att dokumentera röstmottagning och preliminär rösträkning i en vallokal</a:t>
            </a:r>
          </a:p>
          <a:p>
            <a:pPr algn="l"/>
            <a:endParaRPr lang="sv-SE" sz="1200">
              <a:solidFill>
                <a:schemeClr val="tx1"/>
              </a:solidFill>
            </a:endParaRPr>
          </a:p>
          <a:p>
            <a:r>
              <a:rPr lang="sv-SE" sz="1200" b="1">
                <a:solidFill>
                  <a:schemeClr val="tx1"/>
                </a:solidFill>
              </a:rPr>
              <a:t>Resultatbilaga, B3 – </a:t>
            </a:r>
            <a:r>
              <a:rPr lang="sv-SE"/>
              <a:t>Används vid preliminär rösträkning i vallokal för att notera det preliminära valresultatet. Det ska finnas två resultatbilagor för varje val, dvs. sex stycken. En resultatbilaga per val läggs tillsammans med valsedlarna i respektive </a:t>
            </a:r>
            <a:r>
              <a:rPr lang="sv-SE" err="1"/>
              <a:t>valkasse</a:t>
            </a:r>
            <a:r>
              <a:rPr lang="sv-SE"/>
              <a:t>. De andra används som hjälp vid inrapportering av resultatet. </a:t>
            </a:r>
          </a:p>
          <a:p>
            <a:endParaRPr lang="sv-SE" sz="1200">
              <a:solidFill>
                <a:schemeClr val="tx1"/>
              </a:solidFill>
            </a:endParaRPr>
          </a:p>
          <a:p>
            <a:pPr algn="l"/>
            <a:r>
              <a:rPr lang="sv-SE" sz="1200" b="1">
                <a:solidFill>
                  <a:schemeClr val="tx1"/>
                </a:solidFill>
              </a:rPr>
              <a:t>Följesedel för inlämning av valhandlingar, B4</a:t>
            </a:r>
            <a:r>
              <a:rPr lang="sv-SE" sz="1200">
                <a:solidFill>
                  <a:schemeClr val="tx1"/>
                </a:solidFill>
              </a:rPr>
              <a:t> – Används vid överlämnandet av handlingar från vallokal via valnämnd till stiftsstyrelse. Följesedeln fungerar som hjälp vid packning av materialet, av följesedeln framgår tydligt vad som ska läggas i vilken kasse. </a:t>
            </a:r>
          </a:p>
          <a:p>
            <a:pPr algn="l"/>
            <a:endParaRPr lang="sv-SE" sz="1200" b="1">
              <a:solidFill>
                <a:schemeClr val="tx1"/>
              </a:solidFill>
            </a:endParaRPr>
          </a:p>
          <a:p>
            <a:pPr algn="l"/>
            <a:endParaRPr lang="sv-SE" sz="1200" b="1">
              <a:solidFill>
                <a:schemeClr val="tx1"/>
              </a:solidFill>
            </a:endParaRPr>
          </a:p>
          <a:p>
            <a:pPr algn="l"/>
            <a:endParaRPr lang="sv-SE" sz="1200" b="1">
              <a:solidFill>
                <a:schemeClr val="tx1"/>
              </a:solidFill>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51</a:t>
            </a:fld>
            <a:endParaRPr lang="sv-SE"/>
          </a:p>
        </p:txBody>
      </p:sp>
    </p:spTree>
    <p:extLst>
      <p:ext uri="{BB962C8B-B14F-4D97-AF65-F5344CB8AC3E}">
        <p14:creationId xmlns:p14="http://schemas.microsoft.com/office/powerpoint/2010/main" val="63421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STIFTSSTYRELSEN (13 </a:t>
            </a:r>
            <a:r>
              <a:rPr lang="sv-SE" b="1" err="1"/>
              <a:t>st</a:t>
            </a:r>
            <a:r>
              <a:rPr lang="sv-SE" b="1"/>
              <a:t>)</a:t>
            </a:r>
          </a:p>
          <a:p>
            <a:r>
              <a:rPr lang="sv-SE"/>
              <a:t>Övergripande ansvar inom stiftet. Beslutar om indelningen – </a:t>
            </a:r>
            <a:r>
              <a:rPr lang="sv-SE" err="1"/>
              <a:t>Svk:s</a:t>
            </a:r>
            <a:r>
              <a:rPr lang="sv-SE"/>
              <a:t> indelning i församlingar och pastorat som gäller från 2026 (beslut senast 31/12 2024)</a:t>
            </a:r>
          </a:p>
          <a:p>
            <a:pPr marL="171450" lvl="0" indent="-171450">
              <a:buFont typeface="Arial" panose="020B0604020202020204" pitchFamily="34" charset="0"/>
              <a:buChar char="•"/>
            </a:pPr>
            <a:r>
              <a:rPr lang="sv-SE"/>
              <a:t>Beslutar om valdistrikt (senast 1/12 2024 eller, vid indelningsändringar, 1/2 2025) efter förslag från valnämnden. Beslutar om fasta valkretsmandat för val till stiftsfullmäktige. Valkretsmandaten ska beslutas senast den 31 mars 2025. Registrerar gruppbeteckningar för nomineringsgrupper som ställer upp i val lokalt och till stift. Tar via Grupp- och kandidatsystemet emot anmälan från kandidater till samtliga val. </a:t>
            </a:r>
          </a:p>
          <a:p>
            <a:pPr marL="171450" indent="-171450">
              <a:buFont typeface="Arial" panose="020B0604020202020204" pitchFamily="34" charset="0"/>
              <a:buChar char="•"/>
            </a:pPr>
            <a:r>
              <a:rPr lang="sv-SE"/>
              <a:t>Fastställer grupp- och kandidatförteckningar (senast den 1 juni 2025 alt 1 juli 2025 vid förlängd handläggningstid).</a:t>
            </a:r>
          </a:p>
          <a:p>
            <a:pPr marL="171450" indent="-171450">
              <a:buFont typeface="Arial" panose="020B0604020202020204" pitchFamily="34" charset="0"/>
              <a:buChar char="•"/>
            </a:pPr>
            <a:r>
              <a:rPr lang="sv-SE"/>
              <a:t>Ansvarar för slutlig sammanräkning och rapportering av slutligt valresultat.</a:t>
            </a:r>
          </a:p>
          <a:p>
            <a:pPr marL="171450" indent="-171450">
              <a:buFont typeface="Arial" panose="020B0604020202020204" pitchFamily="34" charset="0"/>
              <a:buChar char="•"/>
            </a:pPr>
            <a:endParaRPr lang="sv-SE"/>
          </a:p>
          <a:p>
            <a:pPr marL="0" indent="0">
              <a:buFont typeface="Arial" panose="020B0604020202020204" pitchFamily="34" charset="0"/>
              <a:buNone/>
            </a:pPr>
            <a:r>
              <a:rPr lang="sv-SE" b="1"/>
              <a:t>NOMINERINGSGRUPPEN </a:t>
            </a:r>
            <a:r>
              <a:rPr lang="sv-SE" b="1">
                <a:solidFill>
                  <a:schemeClr val="tx1"/>
                </a:solidFill>
                <a:highlight>
                  <a:srgbClr val="FFFF00"/>
                </a:highlight>
              </a:rPr>
              <a:t>(602 </a:t>
            </a:r>
            <a:r>
              <a:rPr lang="sv-SE" b="1" err="1">
                <a:solidFill>
                  <a:schemeClr val="tx1"/>
                </a:solidFill>
                <a:highlight>
                  <a:srgbClr val="FFFF00"/>
                </a:highlight>
              </a:rPr>
              <a:t>st</a:t>
            </a:r>
            <a:r>
              <a:rPr lang="sv-SE" b="1">
                <a:solidFill>
                  <a:schemeClr val="tx1"/>
                </a:solidFill>
                <a:highlight>
                  <a:srgbClr val="FFFF00"/>
                </a:highlight>
              </a:rPr>
              <a:t> 2021)</a:t>
            </a:r>
          </a:p>
          <a:p>
            <a:pPr marL="171450" lvl="0" indent="-171450">
              <a:buFont typeface="Arial" panose="020B0604020202020204" pitchFamily="34" charset="0"/>
              <a:buChar char="•"/>
            </a:pPr>
            <a:r>
              <a:rPr lang="sv-SE"/>
              <a:t>Befintliga grupper registrerar ombud/företrädare/kontaktpersoner och uppdaterar sina kontaktuppgifter i Grupp- och kandidatsystemet (slutet aug 2024 – 15 apr 2025).</a:t>
            </a:r>
          </a:p>
          <a:p>
            <a:pPr marL="171450" indent="-171450">
              <a:buFont typeface="Arial" panose="020B0604020202020204" pitchFamily="34" charset="0"/>
              <a:buChar char="•"/>
            </a:pPr>
            <a:r>
              <a:rPr lang="sv-SE"/>
              <a:t>Nya grupper ansöker om att få registrera gruppbeteckning till kyrkostyrelsen för val till kyrkomötet (senast 15 mars 2025) eller till stiftsstyrelsen för övriga val senast 15 april 2025). </a:t>
            </a:r>
          </a:p>
          <a:p>
            <a:pPr marL="171450" indent="-171450">
              <a:buFont typeface="Arial" panose="020B0604020202020204" pitchFamily="34" charset="0"/>
              <a:buChar char="•"/>
            </a:pPr>
            <a:r>
              <a:rPr lang="sv-SE"/>
              <a:t>7 mars – 15 april 2025 kan grupperna anmäla kandidater och bekräfta beställning av namnvalsedlar i Grupp- och kandidatsystemet. </a:t>
            </a:r>
          </a:p>
          <a:p>
            <a:pPr marL="171450" indent="-171450">
              <a:buFont typeface="Arial" panose="020B0604020202020204" pitchFamily="34" charset="0"/>
              <a:buChar char="•"/>
            </a:pPr>
            <a:r>
              <a:rPr lang="sv-SE"/>
              <a:t>Levererar egentryckta namnvalsedlar för val till kyrkofullmäktige, stiftsfullmäktige och kyrkomötet till valnämnden senast 3 sep 2025 för hjälp med utläggning i vallokaler och röstningslokaler. </a:t>
            </a:r>
          </a:p>
          <a:p>
            <a:endParaRPr lang="sv-SE"/>
          </a:p>
          <a:p>
            <a:r>
              <a:rPr lang="sv-SE" b="1"/>
              <a:t>VALNÄMNDEN (593 </a:t>
            </a:r>
            <a:r>
              <a:rPr lang="sv-SE" b="1" err="1"/>
              <a:t>st</a:t>
            </a:r>
            <a:r>
              <a:rPr lang="sv-SE" b="1"/>
              <a:t>)</a:t>
            </a:r>
          </a:p>
          <a:p>
            <a:pPr marL="171450" indent="-171450">
              <a:buFont typeface="Arial" panose="020B0604020202020204" pitchFamily="34" charset="0"/>
              <a:buChar char="•"/>
            </a:pPr>
            <a:r>
              <a:rPr lang="sv-SE"/>
              <a:t>Lokala ansvaret för valet. Beställer </a:t>
            </a:r>
            <a:r>
              <a:rPr lang="sv-SE" err="1"/>
              <a:t>valnämndsmaterial</a:t>
            </a:r>
            <a:r>
              <a:rPr lang="sv-SE"/>
              <a:t>, utser och utbildar valförrättare och röstmottagare, beslutar om vallokaler och röstningslokaler, har ett särskilt informationsansvar gentemot de röstberättigade, tar emot och fördelar valnämndsmaterialet, utrustar lokaler och rapporterar in preliminärt valresultat. </a:t>
            </a:r>
          </a:p>
          <a:p>
            <a:pPr marL="171450" indent="-171450">
              <a:buFont typeface="Arial" panose="020B0604020202020204" pitchFamily="34" charset="0"/>
              <a:buChar char="•"/>
            </a:pPr>
            <a:r>
              <a:rPr lang="sv-SE"/>
              <a:t>Nytt från 2025 är namnvalsedlar via kyrkostyrelsen levereras direkt från tryckeriet till valnämnderna via församlingarnas/pastoratens leveransadresser.</a:t>
            </a:r>
          </a:p>
          <a:p>
            <a:pPr marL="0" indent="0">
              <a:buFont typeface="Arial" panose="020B0604020202020204" pitchFamily="34" charset="0"/>
              <a:buNone/>
            </a:pPr>
            <a:endParaRPr lang="sv-SE"/>
          </a:p>
          <a:p>
            <a:pPr marL="0" indent="0">
              <a:buFont typeface="Arial" panose="020B0604020202020204" pitchFamily="34" charset="0"/>
              <a:buNone/>
            </a:pPr>
            <a:r>
              <a:rPr lang="sv-SE" b="1"/>
              <a:t>KYRKOSTYRELSEN</a:t>
            </a:r>
            <a:r>
              <a:rPr lang="sv-SE"/>
              <a:t> </a:t>
            </a:r>
          </a:p>
          <a:p>
            <a:pPr marL="171450" indent="-171450">
              <a:buFont typeface="Arial" panose="020B0604020202020204" pitchFamily="34" charset="0"/>
              <a:buChar char="•"/>
            </a:pPr>
            <a:r>
              <a:rPr lang="sv-SE"/>
              <a:t>Övergripande ansvar, beslutar om regelverk och IT-system, röstlängd och röstkort.</a:t>
            </a:r>
          </a:p>
          <a:p>
            <a:pPr marL="171450" indent="-171450">
              <a:buFont typeface="Arial" panose="020B0604020202020204" pitchFamily="34" charset="0"/>
              <a:buChar char="•"/>
            </a:pPr>
            <a:r>
              <a:rPr lang="sv-SE"/>
              <a:t>Registrerar gruppbeteckningar för val till kyrkomötet.</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a:t>
            </a:fld>
            <a:endParaRPr lang="sv-SE"/>
          </a:p>
        </p:txBody>
      </p:sp>
    </p:spTree>
    <p:extLst>
      <p:ext uri="{BB962C8B-B14F-4D97-AF65-F5344CB8AC3E}">
        <p14:creationId xmlns:p14="http://schemas.microsoft.com/office/powerpoint/2010/main" val="78738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Allmänna bestämmelser i lokal för förtidsröstning</a:t>
            </a:r>
          </a:p>
          <a:p>
            <a:endParaRPr lang="sv-SE"/>
          </a:p>
          <a:p>
            <a:pPr marL="342900" indent="-342900">
              <a:buFont typeface="Arial" pitchFamily="34" charset="0"/>
              <a:buChar char="•"/>
            </a:pPr>
            <a:r>
              <a:rPr lang="sv-SE"/>
              <a:t>All röstmottagning är offentlig</a:t>
            </a:r>
            <a:br>
              <a:rPr lang="sv-SE"/>
            </a:br>
            <a:endParaRPr lang="sv-SE"/>
          </a:p>
          <a:p>
            <a:pPr marL="342900" indent="-342900">
              <a:buFont typeface="Arial" pitchFamily="34" charset="0"/>
              <a:buChar char="•"/>
            </a:pPr>
            <a:r>
              <a:rPr lang="sv-SE"/>
              <a:t>Röstmottagarna ser till ordningen i lokalen</a:t>
            </a:r>
            <a:br>
              <a:rPr lang="sv-SE"/>
            </a:br>
            <a:endParaRPr lang="sv-SE"/>
          </a:p>
          <a:p>
            <a:pPr marL="342900" indent="-342900">
              <a:buFont typeface="Arial" pitchFamily="34" charset="0"/>
              <a:buChar char="•"/>
            </a:pPr>
            <a:r>
              <a:rPr lang="sv-SE"/>
              <a:t>Minst två röstmottagare närvarande vid röstmottagning</a:t>
            </a:r>
            <a:br>
              <a:rPr lang="sv-SE"/>
            </a:br>
            <a:endParaRPr lang="sv-SE"/>
          </a:p>
          <a:p>
            <a:pPr marL="342900" indent="-342900">
              <a:buFont typeface="Arial" pitchFamily="34" charset="0"/>
              <a:buChar char="•"/>
            </a:pPr>
            <a:r>
              <a:rPr lang="sv-SE"/>
              <a:t>Väljare ska rösta i alla val samtidigt (</a:t>
            </a:r>
            <a:r>
              <a:rPr lang="sv-SE" err="1"/>
              <a:t>iom</a:t>
            </a:r>
            <a:r>
              <a:rPr lang="sv-SE"/>
              <a:t> att röstkortet ska läggas med i kuvertet för förtidsröstning som försluts)</a:t>
            </a:r>
            <a:br>
              <a:rPr lang="sv-SE"/>
            </a:br>
            <a:endParaRPr lang="sv-SE"/>
          </a:p>
          <a:p>
            <a:pPr marL="342900" indent="-342900">
              <a:buFont typeface="Arial" pitchFamily="34" charset="0"/>
              <a:buChar char="•"/>
            </a:pPr>
            <a:r>
              <a:rPr lang="sv-SE"/>
              <a:t>Finns väljare i lokalen för förtidsröstning då röstmottagningen avslutas ska de ges möjlighet att rösta</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52</a:t>
            </a:fld>
            <a:endParaRPr lang="sv-SE"/>
          </a:p>
        </p:txBody>
      </p:sp>
    </p:spTree>
    <p:extLst>
      <p:ext uri="{BB962C8B-B14F-4D97-AF65-F5344CB8AC3E}">
        <p14:creationId xmlns:p14="http://schemas.microsoft.com/office/powerpoint/2010/main" val="3983756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solidFill>
                  <a:srgbClr val="FF0000"/>
                </a:solidFill>
              </a:rPr>
              <a:t>Väljaren tar valsedlar och ska, om personen så önskar, få tillgång till grupp- och kandidatförteckningarna för de val där väljaren ha rösträtt</a:t>
            </a:r>
          </a:p>
          <a:p>
            <a:endParaRPr lang="sv-SE" sz="1400">
              <a:solidFill>
                <a:srgbClr val="FF0000"/>
              </a:solidFill>
            </a:endParaRPr>
          </a:p>
          <a:p>
            <a:pPr marL="457200" indent="-457200">
              <a:buFont typeface="+mj-lt"/>
              <a:buAutoNum type="arabicPeriod"/>
            </a:pPr>
            <a:r>
              <a:rPr lang="sv-SE" sz="1400"/>
              <a:t>Väljaren visar sitt röstkort, får valkuvert och hänvisas till valskärm</a:t>
            </a:r>
          </a:p>
          <a:p>
            <a:pPr marL="457200" indent="-457200">
              <a:buFont typeface="+mj-lt"/>
              <a:buAutoNum type="arabicPeriod"/>
            </a:pPr>
            <a:r>
              <a:rPr lang="sv-SE" sz="1400"/>
              <a:t>Väljaren lägger valsedlar i valkuverten och ger dem till röstmottagare</a:t>
            </a:r>
          </a:p>
          <a:p>
            <a:pPr marL="457200" indent="-457200">
              <a:buFont typeface="+mj-lt"/>
              <a:buAutoNum type="arabicPeriod"/>
            </a:pPr>
            <a:r>
              <a:rPr lang="sv-SE" sz="1400"/>
              <a:t>Innan kuverten tas emot </a:t>
            </a:r>
            <a:r>
              <a:rPr lang="sv-SE" sz="1400" u="sng"/>
              <a:t>kontrolleras:</a:t>
            </a:r>
          </a:p>
          <a:p>
            <a:pPr marL="800100" lvl="1" indent="-342900">
              <a:buFont typeface="Arial" pitchFamily="34" charset="0"/>
              <a:buChar char="•"/>
            </a:pPr>
            <a:r>
              <a:rPr lang="sv-SE" sz="1400"/>
              <a:t>väljarens identitet</a:t>
            </a:r>
          </a:p>
          <a:p>
            <a:pPr marL="800100" lvl="1" indent="-342900">
              <a:buFont typeface="Arial" pitchFamily="34" charset="0"/>
              <a:buChar char="•"/>
            </a:pPr>
            <a:r>
              <a:rPr lang="sv-SE" sz="1400"/>
              <a:t>att väljaren enligt röstkortet har rösträtt</a:t>
            </a:r>
          </a:p>
          <a:p>
            <a:pPr marL="800100" lvl="1" indent="-342900">
              <a:buFont typeface="Arial" pitchFamily="34" charset="0"/>
              <a:buChar char="•"/>
            </a:pPr>
            <a:r>
              <a:rPr lang="sv-SE" sz="1400"/>
              <a:t>att väljaren bara lämnar ett valkuvert för varje slag av val</a:t>
            </a:r>
          </a:p>
          <a:p>
            <a:pPr marL="800100" lvl="1" indent="-342900">
              <a:buFont typeface="Arial" pitchFamily="34" charset="0"/>
              <a:buChar char="•"/>
            </a:pPr>
            <a:r>
              <a:rPr lang="sv-SE" sz="1400"/>
              <a:t>att ingen obehörig märkning finns på kuverten</a:t>
            </a:r>
          </a:p>
          <a:p>
            <a:pPr marL="800100" lvl="1" indent="-342900">
              <a:buFont typeface="Arial" pitchFamily="34" charset="0"/>
              <a:buChar char="•"/>
            </a:pPr>
            <a:r>
              <a:rPr lang="sv-SE" sz="1400"/>
              <a:t>att det endast finns en valsedel per valkuvert</a:t>
            </a:r>
          </a:p>
          <a:p>
            <a:pPr marL="800100" lvl="1" indent="-342900">
              <a:buFont typeface="Arial" pitchFamily="34" charset="0"/>
              <a:buChar char="•"/>
            </a:pPr>
            <a:r>
              <a:rPr lang="sv-SE" sz="1400"/>
              <a:t>att kuvert är korrekt förslutna. Antingen igenklistrade eller att kuvertfliken är instoppad.</a:t>
            </a:r>
          </a:p>
          <a:p>
            <a:pPr marL="457200" indent="-457200">
              <a:buFont typeface="+mj-lt"/>
              <a:buAutoNum type="arabicPeriod" startAt="4"/>
            </a:pPr>
            <a:r>
              <a:rPr lang="sv-SE" sz="1400"/>
              <a:t>Uppfylls kraven lägger röstmottagaren i väljarens närvaro valkuvert och röstkort i ett fönsterkuvert som försluts</a:t>
            </a:r>
          </a:p>
          <a:p>
            <a:pPr marL="457200" indent="-457200">
              <a:buFont typeface="+mj-lt"/>
              <a:buAutoNum type="arabicPeriod" startAt="4"/>
            </a:pPr>
            <a:r>
              <a:rPr lang="sv-SE" sz="1400"/>
              <a:t>Röstmottagare antecknar väljarens namn och det stift kuvertet ska skickas till alternativt det valdistrikt det ska lämnas till</a:t>
            </a:r>
          </a:p>
          <a:p>
            <a:endParaRPr lang="sv-SE" sz="1400"/>
          </a:p>
          <a:p>
            <a:r>
              <a:rPr lang="sv-SE" sz="1400"/>
              <a:t>Om kraven inte uppfylls ska valkuverten återlämnas till väljaren och en notering ska göras i blanketten för anteckningar</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53</a:t>
            </a:fld>
            <a:endParaRPr lang="sv-SE"/>
          </a:p>
        </p:txBody>
      </p:sp>
    </p:spTree>
    <p:extLst>
      <p:ext uri="{BB962C8B-B14F-4D97-AF65-F5344CB8AC3E}">
        <p14:creationId xmlns:p14="http://schemas.microsoft.com/office/powerpoint/2010/main" val="3847763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a:t>I en lokal för förtidsröstning ska samtliga röster läggas i fönsterkuvert K2 tillsammans med väljarens röstkort. </a:t>
            </a:r>
          </a:p>
          <a:p>
            <a:endParaRPr lang="sv-SE" sz="1400" b="1"/>
          </a:p>
          <a:p>
            <a:r>
              <a:rPr lang="sv-SE" sz="1400" b="1"/>
              <a:t>Väljaren tillhör den egna valnämndens ansvarsområde</a:t>
            </a:r>
            <a:endParaRPr lang="sv-SE" sz="1400"/>
          </a:p>
          <a:p>
            <a:r>
              <a:rPr lang="sv-SE" sz="1400"/>
              <a:t>Fönsterkuvertet läggs i omslag K6 </a:t>
            </a:r>
            <a:r>
              <a:rPr lang="sv-SE" sz="1400">
                <a:sym typeface="Wingdings" pitchFamily="2" charset="2"/>
              </a:rPr>
              <a:t>och överlämnas till rätt vallokal  </a:t>
            </a:r>
          </a:p>
          <a:p>
            <a:r>
              <a:rPr lang="sv-SE" sz="1400">
                <a:sym typeface="Wingdings" pitchFamily="2" charset="2"/>
              </a:rPr>
              <a:t>(innan vallokalen stänger, </a:t>
            </a:r>
            <a:r>
              <a:rPr lang="sv-SE" sz="1400" err="1">
                <a:sym typeface="Wingdings" pitchFamily="2" charset="2"/>
              </a:rPr>
              <a:t>kl</a:t>
            </a:r>
            <a:r>
              <a:rPr lang="sv-SE" sz="1400">
                <a:sym typeface="Wingdings" pitchFamily="2" charset="2"/>
              </a:rPr>
              <a:t> 20 på valdagen om det är möjligt, för att ingå i den preliminära rösträkningen). Om det inte är möjligt att lämna förtidsrösterna innan vallokalen stänger ska förtidsrösterna lämnas direkt till valnämnden som i sin tur vidarebefordrar förtidsrösterna till stiftsstyrelsen.</a:t>
            </a:r>
          </a:p>
          <a:p>
            <a:endParaRPr lang="sv-SE" sz="1400">
              <a:sym typeface="Wingdings" pitchFamily="2" charset="2"/>
            </a:endParaRPr>
          </a:p>
          <a:p>
            <a:r>
              <a:rPr lang="sv-SE" sz="1400" b="1">
                <a:sym typeface="Wingdings" pitchFamily="2" charset="2"/>
              </a:rPr>
              <a:t>Väljaren tillhör en annan valnämnds ansvarsområde</a:t>
            </a:r>
          </a:p>
          <a:p>
            <a:r>
              <a:rPr lang="sv-SE" sz="1400">
                <a:sym typeface="Wingdings" pitchFamily="2" charset="2"/>
              </a:rPr>
              <a:t>Fönsterkuvertet läggs i omslag K3 och skickas till den stiftsstyrelse som hör till det stift inom vilken väljaren är kyrkobokförd.</a:t>
            </a:r>
            <a:endParaRPr lang="sv-SE" sz="1400"/>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54</a:t>
            </a:fld>
            <a:endParaRPr lang="sv-SE"/>
          </a:p>
        </p:txBody>
      </p:sp>
    </p:spTree>
    <p:extLst>
      <p:ext uri="{BB962C8B-B14F-4D97-AF65-F5344CB8AC3E}">
        <p14:creationId xmlns:p14="http://schemas.microsoft.com/office/powerpoint/2010/main" val="31749568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Viktigt att valnämnden talar om hur man får tag på dem under valdagen. </a:t>
            </a:r>
          </a:p>
          <a:p>
            <a:r>
              <a:rPr lang="sv-SE"/>
              <a:t>Upprätta listor med e-postadresser och telefonnummer</a:t>
            </a:r>
          </a:p>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55</a:t>
            </a:fld>
            <a:endParaRPr lang="sv-SE"/>
          </a:p>
        </p:txBody>
      </p:sp>
    </p:spTree>
    <p:extLst>
      <p:ext uri="{BB962C8B-B14F-4D97-AF65-F5344CB8AC3E}">
        <p14:creationId xmlns:p14="http://schemas.microsoft.com/office/powerpoint/2010/main" val="1097403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itchFamily="34" charset="0"/>
              <a:buChar char="•"/>
            </a:pPr>
            <a:r>
              <a:rPr lang="sv-SE"/>
              <a:t>Valnämnden ansvarar för att vallokalen är utrustad med allt som behövs för att genomföra röstmottagning och preliminär rösträkning, innan vallokalen öppnar för röstmottagning. </a:t>
            </a:r>
            <a:br>
              <a:rPr lang="sv-SE"/>
            </a:br>
            <a:r>
              <a:rPr lang="sv-SE"/>
              <a:t>Mycket av materialet behöver också finnas i röstningslokalen. </a:t>
            </a:r>
            <a:br>
              <a:rPr lang="sv-SE"/>
            </a:br>
            <a:r>
              <a:rPr lang="sv-SE"/>
              <a:t>→ lokalerna bör vara tydligt utmärkta med skyltar så att väljarna hittar dit </a:t>
            </a:r>
            <a:br>
              <a:rPr lang="sv-SE"/>
            </a:br>
            <a:endParaRPr lang="sv-SE"/>
          </a:p>
          <a:p>
            <a:pPr marL="342900" indent="-342900">
              <a:buFont typeface="Arial" pitchFamily="34" charset="0"/>
              <a:buChar char="•"/>
            </a:pPr>
            <a:r>
              <a:rPr lang="sv-SE"/>
              <a:t>Valnämnden (genom valförrättarna) ansvarar för att lägga ut namnvalsedlar för val till kyrkomötet, stiftsfullmäktige och kyrkofullmäktige, om de har överlämnats från nomineringsgruppen senast 18 dagar före valdagen (dvs senast 1 september 2021), även de valsedlar de fått vid att senare tillfälle kan de besluta om att lägga ut. </a:t>
            </a:r>
            <a:r>
              <a:rPr lang="sv-SE">
                <a:solidFill>
                  <a:srgbClr val="FF0000"/>
                </a:solidFill>
              </a:rPr>
              <a:t>Alla grupper ska då behandlas lika!</a:t>
            </a:r>
            <a:br>
              <a:rPr lang="sv-SE">
                <a:solidFill>
                  <a:srgbClr val="FF0000"/>
                </a:solidFill>
              </a:rPr>
            </a:br>
            <a:r>
              <a:rPr lang="sv-SE">
                <a:solidFill>
                  <a:srgbClr val="FF0000"/>
                </a:solidFill>
              </a:rPr>
              <a:t>Valsedlarna ska placeras på en avskärmad plats. </a:t>
            </a:r>
          </a:p>
          <a:p>
            <a:endParaRPr lang="sv-SE"/>
          </a:p>
          <a:p>
            <a:pPr marL="342900" indent="-342900">
              <a:buFont typeface="Arial" pitchFamily="34" charset="0"/>
              <a:buChar char="•"/>
            </a:pPr>
            <a:r>
              <a:rPr lang="sv-SE"/>
              <a:t>Såväl röstmottagning som preliminär rösträkning är offentlig</a:t>
            </a:r>
            <a:br>
              <a:rPr lang="sv-SE"/>
            </a:br>
            <a:endParaRPr lang="sv-SE"/>
          </a:p>
          <a:p>
            <a:pPr marL="342900" indent="-342900">
              <a:buFont typeface="Arial" pitchFamily="34" charset="0"/>
              <a:buChar char="•"/>
            </a:pPr>
            <a:r>
              <a:rPr lang="sv-SE"/>
              <a:t>Minst tre valförrättare närvarande när vallokalen är öppen, en av dessa ska vara valförrättarnas ordförande eller vice ordförande</a:t>
            </a:r>
            <a:br>
              <a:rPr lang="sv-SE"/>
            </a:br>
            <a:endParaRPr lang="sv-SE"/>
          </a:p>
          <a:p>
            <a:pPr marL="342900" indent="-342900">
              <a:buFont typeface="Arial" pitchFamily="34" charset="0"/>
              <a:buChar char="•"/>
            </a:pPr>
            <a:r>
              <a:rPr lang="sv-SE"/>
              <a:t>Valförrättarna ser till ordningen</a:t>
            </a:r>
            <a:br>
              <a:rPr lang="sv-SE"/>
            </a:br>
            <a:endParaRPr lang="sv-SE"/>
          </a:p>
          <a:p>
            <a:pPr marL="342900" indent="-342900">
              <a:buFont typeface="Arial" pitchFamily="34" charset="0"/>
              <a:buChar char="•"/>
            </a:pPr>
            <a:r>
              <a:rPr lang="sv-SE"/>
              <a:t>Ordförande ska innan röstmottagningen påbörjas visa att valurnan är tom</a:t>
            </a:r>
            <a:br>
              <a:rPr lang="sv-SE"/>
            </a:br>
            <a:endParaRPr lang="sv-SE"/>
          </a:p>
          <a:p>
            <a:pPr marL="342900" indent="-342900">
              <a:buFont typeface="Arial" pitchFamily="34" charset="0"/>
              <a:buChar char="•"/>
            </a:pPr>
            <a:r>
              <a:rPr lang="sv-SE"/>
              <a:t>Finns väljare i  (eller på en plats som de har anvisats intill) vallokalen då röstmottagningen avslutas ska de ges möjlighet att rösta</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57</a:t>
            </a:fld>
            <a:endParaRPr lang="sv-SE"/>
          </a:p>
        </p:txBody>
      </p:sp>
    </p:spTree>
    <p:extLst>
      <p:ext uri="{BB962C8B-B14F-4D97-AF65-F5344CB8AC3E}">
        <p14:creationId xmlns:p14="http://schemas.microsoft.com/office/powerpoint/2010/main" val="1775045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på hur en vallokal kan se ut. (ur valförrättarhäftet s. 21)</a:t>
            </a:r>
          </a:p>
          <a:p>
            <a:r>
              <a:rPr lang="sv-SE"/>
              <a:t>Valsedlarna finns utlagda, avskärmade, utanför vallokalen eller inne i vallokalen om det inte går att anordna utanför</a:t>
            </a:r>
          </a:p>
          <a:p>
            <a:r>
              <a:rPr lang="sv-SE"/>
              <a:t>Minst tre valförrättare närvarande, en delar ut kuvert,  minst två tar emot röster</a:t>
            </a:r>
          </a:p>
          <a:p>
            <a:r>
              <a:rPr lang="sv-SE"/>
              <a:t>En valskärm anpassad för personer med funktionshinder</a:t>
            </a:r>
          </a:p>
          <a:p>
            <a:endParaRPr lang="sv-SE"/>
          </a:p>
          <a:p>
            <a:r>
              <a:rPr lang="sv-SE"/>
              <a:t>Något att tänka på vid möblering av vallokalen är att det blir ett bra flöde för personerna och att det finns plats för kö</a:t>
            </a:r>
          </a:p>
          <a:p>
            <a:r>
              <a:rPr lang="sv-SE"/>
              <a:t>Samt att sagda kö inte går förbi bordet med valsedlar, </a:t>
            </a:r>
          </a:p>
          <a:p>
            <a:endParaRPr lang="sv-SE"/>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58</a:t>
            </a:fld>
            <a:endParaRPr lang="sv-SE"/>
          </a:p>
        </p:txBody>
      </p:sp>
    </p:spTree>
    <p:extLst>
      <p:ext uri="{BB962C8B-B14F-4D97-AF65-F5344CB8AC3E}">
        <p14:creationId xmlns:p14="http://schemas.microsoft.com/office/powerpoint/2010/main" val="3832364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a:t>Brevröstning – steg för steg</a:t>
            </a:r>
          </a:p>
          <a:p>
            <a:endParaRPr lang="sv-SE" sz="2400"/>
          </a:p>
          <a:p>
            <a:r>
              <a:rPr lang="sv-SE" sz="1800">
                <a:solidFill>
                  <a:srgbClr val="FF0000"/>
                </a:solidFill>
              </a:rPr>
              <a:t>Inledande steg: Väljaren hämtar/får ett paket för brev- och budröstning och utser 2 vittnen.</a:t>
            </a:r>
          </a:p>
          <a:p>
            <a:endParaRPr lang="sv-SE" sz="1800">
              <a:solidFill>
                <a:srgbClr val="FF0000"/>
              </a:solidFill>
            </a:endParaRPr>
          </a:p>
          <a:p>
            <a:pPr marL="457200" indent="-457200">
              <a:buFont typeface="+mj-lt"/>
              <a:buAutoNum type="arabicPeriod"/>
            </a:pPr>
            <a:r>
              <a:rPr lang="sv-SE" sz="1800"/>
              <a:t>Väljaren lägger en valsedel för varje val i ett valkuvert</a:t>
            </a:r>
            <a:br>
              <a:rPr lang="sv-SE" sz="1800"/>
            </a:br>
            <a:endParaRPr lang="sv-SE" sz="1800"/>
          </a:p>
          <a:p>
            <a:pPr marL="457200" indent="-457200">
              <a:buFont typeface="+mj-lt"/>
              <a:buAutoNum type="arabicPeriod"/>
            </a:pPr>
            <a:r>
              <a:rPr lang="sv-SE" sz="1800"/>
              <a:t>Valkuverten läggs i ytterkuvert för brev- och budröst K4</a:t>
            </a:r>
            <a:br>
              <a:rPr lang="sv-SE" sz="1800"/>
            </a:br>
            <a:endParaRPr lang="sv-SE" sz="1800"/>
          </a:p>
          <a:p>
            <a:pPr marL="457200" indent="-457200">
              <a:buFont typeface="+mj-lt"/>
              <a:buAutoNum type="arabicPeriod"/>
            </a:pPr>
            <a:r>
              <a:rPr lang="sv-SE" sz="1800"/>
              <a:t>På ytterkuvert för brev- och budröst K4 intygar väljaren och två vittnen att väljaren själv röstat och allt gått rätt till</a:t>
            </a:r>
            <a:br>
              <a:rPr lang="sv-SE" sz="1800"/>
            </a:br>
            <a:endParaRPr lang="sv-SE" sz="1800"/>
          </a:p>
          <a:p>
            <a:pPr marL="457200" indent="-457200">
              <a:buFont typeface="+mj-lt"/>
              <a:buAutoNum type="arabicPeriod"/>
            </a:pPr>
            <a:r>
              <a:rPr lang="sv-SE" sz="1800"/>
              <a:t>Ska rösten postas läggs ytterkuvert för brev- och budröst K4 tillsammans med väljarens röstkort i omslag K5 och skickas till stiftsstyrelsen (ska vara stiftsstyrelsen tillhanda senast fredagen innan valdagen, dvs 17 sep) </a:t>
            </a:r>
            <a:br>
              <a:rPr lang="sv-SE" sz="1800"/>
            </a:br>
            <a:r>
              <a:rPr lang="sv-SE" sz="1800"/>
              <a:t>(om brevrösten skickas från utlandet läggs ytterkuvert för brev- och budröst K4 och väljarens röstkort i ett vanligt kuvert som skickas till kyrkostyrelsen och ska vara </a:t>
            </a:r>
            <a:r>
              <a:rPr lang="sv-SE" sz="1800" err="1"/>
              <a:t>ks</a:t>
            </a:r>
            <a:r>
              <a:rPr lang="sv-SE" sz="1800"/>
              <a:t> tillhanda senast onsdagen innan valdagen, dvs 15 sep). </a:t>
            </a:r>
            <a:br>
              <a:rPr lang="sv-SE" sz="1800"/>
            </a:br>
            <a:endParaRPr lang="sv-SE" sz="1800"/>
          </a:p>
          <a:p>
            <a:pPr marL="457200" indent="-457200">
              <a:buFont typeface="+mj-lt"/>
              <a:buAutoNum type="arabicPeriod" startAt="4"/>
            </a:pPr>
            <a:r>
              <a:rPr lang="sv-SE" sz="1800"/>
              <a:t>Ska rösten skickas med bud tar budet med sig ytterkuvert för brev- och budröst K4 och väljarens röstkort till väljarens vallokal eller en röstningslokal i den församling/det pastorat där väljaren är kyrkobokförd.</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59</a:t>
            </a:fld>
            <a:endParaRPr lang="sv-SE"/>
          </a:p>
        </p:txBody>
      </p:sp>
    </p:spTree>
    <p:extLst>
      <p:ext uri="{BB962C8B-B14F-4D97-AF65-F5344CB8AC3E}">
        <p14:creationId xmlns:p14="http://schemas.microsoft.com/office/powerpoint/2010/main" val="4010202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t>Röstning via bud i vallokal</a:t>
            </a:r>
          </a:p>
          <a:p>
            <a:pPr marL="457200" indent="-457200">
              <a:buFont typeface="+mj-lt"/>
              <a:buAutoNum type="arabicPeriod"/>
            </a:pPr>
            <a:r>
              <a:rPr lang="sv-SE" sz="1400"/>
              <a:t>Innan ytterkuvert för brev- och budröst K4 tas emot ska budet anteckna namn, personnummer, adress och intyga att allt gått rätt till vid röstningen</a:t>
            </a:r>
          </a:p>
          <a:p>
            <a:pPr marL="457200" indent="-457200">
              <a:buFont typeface="+mj-lt"/>
              <a:buAutoNum type="arabicPeriod"/>
            </a:pPr>
            <a:r>
              <a:rPr lang="sv-SE" sz="1400"/>
              <a:t>Valförrättaren kontrollerar dessutom att:</a:t>
            </a:r>
          </a:p>
          <a:p>
            <a:pPr marL="800100" lvl="1" indent="-342900">
              <a:buFont typeface="Arial" pitchFamily="34" charset="0"/>
              <a:buChar char="•"/>
            </a:pPr>
            <a:r>
              <a:rPr lang="sv-SE" sz="1400"/>
              <a:t>Budets identitet</a:t>
            </a:r>
          </a:p>
          <a:p>
            <a:pPr marL="800100" lvl="1" indent="-342900">
              <a:buFont typeface="Arial" pitchFamily="34" charset="0"/>
              <a:buChar char="•"/>
            </a:pPr>
            <a:r>
              <a:rPr lang="sv-SE" sz="1400"/>
              <a:t>Väljaren enligt röstlängd har rösträtt</a:t>
            </a:r>
          </a:p>
          <a:p>
            <a:pPr marL="800100" lvl="1" indent="-342900">
              <a:buFont typeface="Arial" pitchFamily="34" charset="0"/>
              <a:buChar char="•"/>
            </a:pPr>
            <a:r>
              <a:rPr lang="sv-SE" sz="1400" u="sng"/>
              <a:t>Väljaren inte redan röstat </a:t>
            </a:r>
            <a:r>
              <a:rPr lang="sv-SE" sz="1400"/>
              <a:t>(skillnad från röstningslokal där detta inte kan kontrolleras!)</a:t>
            </a:r>
            <a:endParaRPr lang="sv-SE" sz="1400" u="sng"/>
          </a:p>
          <a:p>
            <a:pPr marL="800100" lvl="1" indent="-342900">
              <a:buFont typeface="Arial" pitchFamily="34" charset="0"/>
              <a:buChar char="•"/>
            </a:pPr>
            <a:r>
              <a:rPr lang="sv-SE" sz="1400"/>
              <a:t>Kuvertet är igenklistrat</a:t>
            </a:r>
          </a:p>
          <a:p>
            <a:pPr marL="800100" lvl="1" indent="-342900">
              <a:buFont typeface="Arial" pitchFamily="34" charset="0"/>
              <a:buChar char="•"/>
            </a:pPr>
            <a:r>
              <a:rPr lang="sv-SE" sz="1400"/>
              <a:t>Väljaren och två vittnen försäkrat på kuvertet att allt gått rätt till och att budet och vittnena har fyllt 18 år</a:t>
            </a:r>
          </a:p>
          <a:p>
            <a:pPr marL="457200" indent="-457200">
              <a:buFont typeface="+mj-lt"/>
              <a:buAutoNum type="arabicPeriod" startAt="3"/>
            </a:pPr>
            <a:r>
              <a:rPr lang="sv-SE" sz="1400"/>
              <a:t>Om kraven i 2 uppfylls öppnar valförrättaren kuvertet och kontrollerar att:</a:t>
            </a:r>
          </a:p>
          <a:p>
            <a:pPr marL="800100" lvl="1" indent="-342900">
              <a:buFont typeface="Arial" pitchFamily="34" charset="0"/>
              <a:buChar char="•"/>
            </a:pPr>
            <a:r>
              <a:rPr lang="sv-SE" sz="1400"/>
              <a:t>Kuvertet innehåller ett valkuvert för varje val</a:t>
            </a:r>
          </a:p>
          <a:p>
            <a:pPr marL="800100" lvl="1" indent="-342900">
              <a:buFont typeface="Arial" pitchFamily="34" charset="0"/>
              <a:buChar char="•"/>
            </a:pPr>
            <a:r>
              <a:rPr lang="sv-SE" sz="1400"/>
              <a:t>Ingen obehörig märkning på kuverten</a:t>
            </a:r>
          </a:p>
          <a:p>
            <a:pPr marL="800100" lvl="1" indent="-342900">
              <a:buFont typeface="Arial" pitchFamily="34" charset="0"/>
              <a:buChar char="•"/>
            </a:pPr>
            <a:r>
              <a:rPr lang="sv-SE" sz="1400"/>
              <a:t>Endast en valsedel per valkuvert</a:t>
            </a:r>
          </a:p>
          <a:p>
            <a:pPr marL="457200" indent="-457200">
              <a:buFont typeface="+mj-lt"/>
              <a:buAutoNum type="arabicPeriod" startAt="3"/>
            </a:pPr>
            <a:r>
              <a:rPr lang="sv-SE" sz="1400"/>
              <a:t>Uppfylls kraven i 2 och 3 ska valkuverten i budets närvaro läggas i valurnan och valförrättaren markera i röstlängden att väljaren röstat</a:t>
            </a:r>
            <a:br>
              <a:rPr lang="sv-SE" sz="1400"/>
            </a:br>
            <a:endParaRPr lang="sv-SE" sz="1400"/>
          </a:p>
          <a:p>
            <a:r>
              <a:rPr lang="sv-SE" sz="1400"/>
              <a:t>→ Om kraven inte uppfylls lämnas kuverten tillbaka till budet och en notering görs om detta i protokollet B2</a:t>
            </a:r>
          </a:p>
          <a:p>
            <a:r>
              <a:rPr lang="sv-SE" sz="1400">
                <a:solidFill>
                  <a:srgbClr val="FF0000"/>
                </a:solidFill>
              </a:rPr>
              <a:t>Observera att det tömda ytterkuvertet för brev- och budröst K4 ska bevaras och läggas i omslag K8</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60</a:t>
            </a:fld>
            <a:endParaRPr lang="sv-SE"/>
          </a:p>
        </p:txBody>
      </p:sp>
    </p:spTree>
    <p:extLst>
      <p:ext uri="{BB962C8B-B14F-4D97-AF65-F5344CB8AC3E}">
        <p14:creationId xmlns:p14="http://schemas.microsoft.com/office/powerpoint/2010/main" val="1762827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t>Röstning via bud i röstningslokal</a:t>
            </a:r>
          </a:p>
          <a:p>
            <a:pPr marL="457200" indent="-457200">
              <a:buFont typeface="+mj-lt"/>
              <a:buAutoNum type="arabicPeriod"/>
            </a:pPr>
            <a:r>
              <a:rPr lang="sv-SE" sz="1400"/>
              <a:t>Innan ytterkuvert för brev- och budröst K4 tas emot ska budet anteckna namn, personnummer, adress och intyga att allt gått rätt till vid röstningen</a:t>
            </a:r>
          </a:p>
          <a:p>
            <a:pPr marL="457200" indent="-457200">
              <a:buFont typeface="+mj-lt"/>
              <a:buAutoNum type="arabicPeriod"/>
            </a:pPr>
            <a:r>
              <a:rPr lang="sv-SE" sz="1400"/>
              <a:t>Röstmottagaren kontrollerar dessutom:</a:t>
            </a:r>
          </a:p>
          <a:p>
            <a:pPr marL="800100" lvl="1" indent="-342900">
              <a:buFont typeface="Arial" pitchFamily="34" charset="0"/>
              <a:buChar char="•"/>
            </a:pPr>
            <a:r>
              <a:rPr lang="sv-SE" sz="1400"/>
              <a:t>Budets identitet</a:t>
            </a:r>
          </a:p>
          <a:p>
            <a:pPr marL="800100" lvl="1" indent="-342900">
              <a:buFont typeface="Arial" pitchFamily="34" charset="0"/>
              <a:buChar char="•"/>
            </a:pPr>
            <a:r>
              <a:rPr lang="sv-SE" sz="1400"/>
              <a:t>Väljaren har rösträtt </a:t>
            </a:r>
            <a:r>
              <a:rPr lang="sv-SE" sz="1400" u="sng"/>
              <a:t>inom valnämndens ansvarsområde</a:t>
            </a:r>
            <a:r>
              <a:rPr lang="sv-SE" sz="1400"/>
              <a:t> (kontrollera genom att se på röstkortet)</a:t>
            </a:r>
            <a:endParaRPr lang="sv-SE" sz="1400" u="sng"/>
          </a:p>
          <a:p>
            <a:pPr marL="800100" lvl="1" indent="-342900">
              <a:buFont typeface="Arial" pitchFamily="34" charset="0"/>
              <a:buChar char="•"/>
            </a:pPr>
            <a:r>
              <a:rPr lang="sv-SE" sz="1400"/>
              <a:t>Kuvertet är igenklistrat</a:t>
            </a:r>
          </a:p>
          <a:p>
            <a:pPr marL="800100" lvl="1" indent="-342900">
              <a:buFont typeface="Arial" pitchFamily="34" charset="0"/>
              <a:buChar char="•"/>
            </a:pPr>
            <a:r>
              <a:rPr lang="sv-SE" sz="1400"/>
              <a:t>Väljaren och två vittnen försäkrat på kuvertet att allt gått rätt till och att budet och vittnena har fyllt 18 år</a:t>
            </a:r>
          </a:p>
          <a:p>
            <a:pPr marL="457200" indent="-457200">
              <a:buFont typeface="+mj-lt"/>
              <a:buAutoNum type="arabicPeriod" startAt="3"/>
            </a:pPr>
            <a:r>
              <a:rPr lang="sv-SE" sz="1400"/>
              <a:t>Om kraven i 2 uppfylls tar röstmottagaren emot ytterkuvertet och lägger det i ett fönsterkuvert tillsammans  med väljarens röstkort i budets närvaro och försluter fönsterkuvertet.</a:t>
            </a:r>
            <a:br>
              <a:rPr lang="sv-SE" sz="1400"/>
            </a:br>
            <a:endParaRPr lang="sv-SE" sz="1400"/>
          </a:p>
          <a:p>
            <a:r>
              <a:rPr lang="sv-SE" sz="1400"/>
              <a:t>→ Om kraven inte uppfylls lämnas kuverten tillbaka till budet och en notering görs om detta i blanketten för anteckningar, B1. </a:t>
            </a:r>
          </a:p>
          <a:p>
            <a:endParaRPr lang="sv-SE" sz="1400">
              <a:solidFill>
                <a:srgbClr val="FF0000"/>
              </a:solidFill>
            </a:endParaRPr>
          </a:p>
          <a:p>
            <a:r>
              <a:rPr lang="sv-SE" sz="1400">
                <a:solidFill>
                  <a:srgbClr val="FF0000"/>
                </a:solidFill>
              </a:rPr>
              <a:t>Observera att det endast går att rösta via bud i en röstningslokal inom den egna församlingen/pastoratet, så i detta fall ska rösten alltid läggas i omslagskuvert 10 f och överlämnas till rätt valdistrikt.</a:t>
            </a:r>
          </a:p>
          <a:p>
            <a:endParaRPr lang="sv-SE" sz="1400"/>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61</a:t>
            </a:fld>
            <a:endParaRPr lang="sv-SE"/>
          </a:p>
        </p:txBody>
      </p:sp>
    </p:spTree>
    <p:extLst>
      <p:ext uri="{BB962C8B-B14F-4D97-AF65-F5344CB8AC3E}">
        <p14:creationId xmlns:p14="http://schemas.microsoft.com/office/powerpoint/2010/main" val="1093999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ea typeface="Calibri"/>
              <a:cs typeface="Calibri"/>
            </a:endParaRPr>
          </a:p>
        </p:txBody>
      </p:sp>
      <p:sp>
        <p:nvSpPr>
          <p:cNvPr id="4" name="Platshållare för bildnummer 3"/>
          <p:cNvSpPr>
            <a:spLocks noGrp="1"/>
          </p:cNvSpPr>
          <p:nvPr>
            <p:ph type="sldNum" sz="quarter" idx="5"/>
          </p:nvPr>
        </p:nvSpPr>
        <p:spPr/>
        <p:txBody>
          <a:bodyPr/>
          <a:lstStyle/>
          <a:p>
            <a:fld id="{D225BEF5-EFFE-4438-8BF4-6CC123F886A2}" type="slidenum">
              <a:rPr lang="sv-SE" smtClean="0"/>
              <a:t>62</a:t>
            </a:fld>
            <a:endParaRPr lang="sv-SE"/>
          </a:p>
        </p:txBody>
      </p:sp>
    </p:spTree>
    <p:extLst>
      <p:ext uri="{BB962C8B-B14F-4D97-AF65-F5344CB8AC3E}">
        <p14:creationId xmlns:p14="http://schemas.microsoft.com/office/powerpoint/2010/main" val="72009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 är kyrkoval vart fjärde år, tredje söndagen i september. Nästa val är den 21 september 2025. Det går att förtidsrösta från den 8 till den 21 september. </a:t>
            </a:r>
          </a:p>
          <a:p>
            <a:endParaRPr lang="sv-SE"/>
          </a:p>
          <a:p>
            <a:r>
              <a:rPr lang="sv-SE"/>
              <a:t>Det går att rösta i vallokaler, i lokaler för förtidsröstning eller brevrösta, via postbefordran eller bud</a:t>
            </a:r>
          </a:p>
          <a:p>
            <a:endParaRPr lang="sv-SE"/>
          </a:p>
          <a:p>
            <a:r>
              <a:rPr lang="sv-SE"/>
              <a:t>Valet går till så att de röstande lämnar en röst för varje typ av val, valsedlarna är vita för val till kyrkofullmäktige, rosa för val till stiftsfullmäktige och gula för val till kyrkomötet.</a:t>
            </a:r>
          </a:p>
          <a:p>
            <a:endParaRPr lang="sv-SE"/>
          </a:p>
          <a:p>
            <a:r>
              <a:rPr lang="sv-SE"/>
              <a:t>En valsedel måste innehålla namnet på en nomineringsgrupp som är registrerad för val inom valkretsen för att vara giltig (det innebär att blanka valsedlar är ogiltiga). </a:t>
            </a: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a:t>
            </a:fld>
            <a:endParaRPr lang="sv-SE"/>
          </a:p>
        </p:txBody>
      </p:sp>
    </p:spTree>
    <p:extLst>
      <p:ext uri="{BB962C8B-B14F-4D97-AF65-F5344CB8AC3E}">
        <p14:creationId xmlns:p14="http://schemas.microsoft.com/office/powerpoint/2010/main" val="2260955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Ur KO, kap. 38:</a:t>
            </a:r>
          </a:p>
          <a:p>
            <a:r>
              <a:rPr lang="sv-SE" sz="1200" b="1" i="0" u="none" strike="noStrike" kern="1200" baseline="0">
                <a:solidFill>
                  <a:schemeClr val="tx1"/>
                </a:solidFill>
                <a:latin typeface="+mn-lt"/>
                <a:ea typeface="+mn-ea"/>
                <a:cs typeface="+mn-cs"/>
              </a:rPr>
              <a:t>Preliminär sammanräkning</a:t>
            </a:r>
          </a:p>
          <a:p>
            <a:r>
              <a:rPr lang="sv-SE" sz="1200" b="1" i="0" u="none" strike="noStrike" kern="1200" baseline="0">
                <a:solidFill>
                  <a:schemeClr val="tx1"/>
                </a:solidFill>
                <a:latin typeface="+mn-lt"/>
                <a:ea typeface="+mn-ea"/>
                <a:cs typeface="+mn-cs"/>
              </a:rPr>
              <a:t>58 § </a:t>
            </a:r>
            <a:r>
              <a:rPr lang="sv-SE" sz="1200" b="0" i="0" u="none" strike="noStrike" kern="1200" baseline="0">
                <a:solidFill>
                  <a:schemeClr val="tx1"/>
                </a:solidFill>
                <a:latin typeface="+mn-lt"/>
                <a:ea typeface="+mn-ea"/>
                <a:cs typeface="+mn-cs"/>
              </a:rPr>
              <a:t>Omedelbart efter att röstningen i vallokalen har förklarats avslutad och samtliga valkuvert som ska läggas i valurnan har lagts ner i den ska valförrättarna räkna rösterna. Denna rösträkning är offentlig och ska genomföras utan avbrott. Resultatet av rösträkningen är preliminärt. </a:t>
            </a:r>
          </a:p>
          <a:p>
            <a:r>
              <a:rPr lang="sv-SE" sz="1200" b="0" i="0" u="none" strike="noStrike" kern="1200" baseline="0">
                <a:solidFill>
                  <a:schemeClr val="tx1"/>
                </a:solidFill>
                <a:latin typeface="+mn-lt"/>
                <a:ea typeface="+mn-ea"/>
                <a:cs typeface="+mn-cs"/>
              </a:rPr>
              <a:t>Omedelbart efter det att den preliminära rösträkningen i vallokalen har avslutats ska valförrättarna till valnämnden överlämna röstlängden, protokollet, ytter-kuvert samt valsedlar i förseglade omslag. </a:t>
            </a:r>
          </a:p>
          <a:p>
            <a:r>
              <a:rPr lang="sv-SE" sz="1200" b="0" i="0" u="none" strike="noStrike" kern="1200" baseline="0">
                <a:solidFill>
                  <a:schemeClr val="tx1"/>
                </a:solidFill>
                <a:latin typeface="+mn-lt"/>
                <a:ea typeface="+mn-ea"/>
                <a:cs typeface="+mn-cs"/>
              </a:rPr>
              <a:t>Valnämnden ska se till att samtliga dessa handlingar kommer in. Om någon handling saknas ska den begäras in. </a:t>
            </a:r>
          </a:p>
          <a:p>
            <a:r>
              <a:rPr lang="sv-SE" sz="1200" b="0" i="0" u="none" strike="noStrike" kern="1200" baseline="0">
                <a:solidFill>
                  <a:schemeClr val="tx1"/>
                </a:solidFill>
                <a:latin typeface="+mn-lt"/>
                <a:ea typeface="+mn-ea"/>
                <a:cs typeface="+mn-cs"/>
              </a:rPr>
              <a:t>Valnämnden ska därefter omgående vidarebefordra röstlängder och övrigt material till stiftsstyrelsen. (</a:t>
            </a:r>
            <a:r>
              <a:rPr lang="sv-SE" sz="1200" b="0" i="0" u="none" strike="noStrike" kern="1200" baseline="0" err="1">
                <a:solidFill>
                  <a:schemeClr val="tx1"/>
                </a:solidFill>
                <a:latin typeface="+mn-lt"/>
                <a:ea typeface="+mn-ea"/>
                <a:cs typeface="+mn-cs"/>
              </a:rPr>
              <a:t>SvKB</a:t>
            </a:r>
            <a:r>
              <a:rPr lang="sv-SE" sz="1200" b="0" i="0" u="none" strike="noStrike" kern="1200" baseline="0">
                <a:solidFill>
                  <a:schemeClr val="tx1"/>
                </a:solidFill>
                <a:latin typeface="+mn-lt"/>
                <a:ea typeface="+mn-ea"/>
                <a:cs typeface="+mn-cs"/>
              </a:rPr>
              <a:t> 2003:9) </a:t>
            </a:r>
          </a:p>
          <a:p>
            <a:endParaRPr lang="sv-SE" sz="1200" b="0" i="0" u="none" strike="noStrike" kern="1200" baseline="0">
              <a:solidFill>
                <a:schemeClr val="tx1"/>
              </a:solidFill>
              <a:latin typeface="+mn-lt"/>
              <a:ea typeface="+mn-ea"/>
              <a:cs typeface="+mn-cs"/>
            </a:endParaRPr>
          </a:p>
          <a:p>
            <a:r>
              <a:rPr lang="sv-SE" sz="1200" kern="1200">
                <a:solidFill>
                  <a:schemeClr val="tx1"/>
                </a:solidFill>
                <a:latin typeface="+mn-lt"/>
                <a:ea typeface="+mn-ea"/>
                <a:cs typeface="+mn-cs"/>
              </a:rPr>
              <a:t>Se </a:t>
            </a:r>
            <a:r>
              <a:rPr lang="sv-SE" sz="1200" kern="1200" err="1">
                <a:solidFill>
                  <a:schemeClr val="tx1"/>
                </a:solidFill>
                <a:latin typeface="+mn-lt"/>
                <a:ea typeface="+mn-ea"/>
                <a:cs typeface="+mn-cs"/>
              </a:rPr>
              <a:t>SvKB</a:t>
            </a:r>
            <a:r>
              <a:rPr lang="sv-SE" sz="1200" kern="1200">
                <a:solidFill>
                  <a:schemeClr val="tx1"/>
                </a:solidFill>
                <a:latin typeface="+mn-lt"/>
                <a:ea typeface="+mn-ea"/>
                <a:cs typeface="+mn-cs"/>
              </a:rPr>
              <a:t> 2019:17, 61-62 §§ för röstr</a:t>
            </a:r>
            <a:r>
              <a:rPr lang="sv-SE" sz="1200"/>
              <a:t>äkning steg för steg</a:t>
            </a:r>
          </a:p>
          <a:p>
            <a:endParaRPr lang="sv-SE" sz="1200" kern="1200">
              <a:solidFill>
                <a:schemeClr val="tx1"/>
              </a:solidFill>
              <a:latin typeface="+mn-lt"/>
              <a:ea typeface="+mn-ea"/>
              <a:cs typeface="+mn-cs"/>
            </a:endParaRPr>
          </a:p>
          <a:p>
            <a:r>
              <a:rPr lang="sv-SE" sz="1200"/>
              <a:t>Vid den preliminära rösträkningen räknas inte några personröster utan endast antal röster per nomineringsgrupp (personröster räknas först vid den slutliga sammanräkningen på stiftet).</a:t>
            </a:r>
          </a:p>
          <a:p>
            <a:r>
              <a:rPr lang="sv-SE" sz="1200"/>
              <a:t>Resultatbilaga (B3) används för att notera de preliminära resultaten av valen. </a:t>
            </a:r>
          </a:p>
          <a:p>
            <a:r>
              <a:rPr lang="sv-SE" sz="1200"/>
              <a:t>Det ska finnas en resultatbilaga för varje slag av val dvs. tre stycken. </a:t>
            </a:r>
          </a:p>
          <a:p>
            <a:endParaRPr lang="sv-SE" sz="1200" b="1" i="0" u="none" strike="noStrike" kern="1200" baseline="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7C6300FA-BB84-E243-B1EB-2BD8D72B4A7A}" type="slidenum">
              <a:rPr lang="sv-SE" smtClean="0"/>
              <a:t>63</a:t>
            </a:fld>
            <a:endParaRPr lang="sv-SE"/>
          </a:p>
        </p:txBody>
      </p:sp>
    </p:spTree>
    <p:extLst>
      <p:ext uri="{BB962C8B-B14F-4D97-AF65-F5344CB8AC3E}">
        <p14:creationId xmlns:p14="http://schemas.microsoft.com/office/powerpoint/2010/main" val="1929012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Ur Valhandboken VN, kap. 11</a:t>
            </a:r>
          </a:p>
          <a:p>
            <a:endParaRPr lang="sv-SE"/>
          </a:p>
          <a:p>
            <a:r>
              <a:rPr lang="sv-SE" sz="1200" b="1" i="0" u="none" strike="noStrike" kern="1200" baseline="0">
                <a:solidFill>
                  <a:schemeClr val="tx1"/>
                </a:solidFill>
                <a:latin typeface="+mn-lt"/>
                <a:ea typeface="+mn-ea"/>
                <a:cs typeface="+mn-cs"/>
              </a:rPr>
              <a:t>11.3 HANTERING AV HANDLINGARNA FRÅN VALLOKALEN EFTER VALFÖRRÄTTNINGENS SLUT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valförrättningen i vallokalen har avslutats lägger valförrättarna röstlängden, protokollet inklusive bilagorna med resultatet från den preliminära sammanräkningen samt ytterkuvert och valsedlar i sina respektive förseglade omslag i de särskilda </a:t>
            </a:r>
            <a:r>
              <a:rPr lang="sv-SE" sz="1200" b="0" i="1" u="none" strike="noStrike" kern="1200" baseline="0" err="1">
                <a:solidFill>
                  <a:schemeClr val="tx1"/>
                </a:solidFill>
                <a:latin typeface="+mn-lt"/>
                <a:ea typeface="+mn-ea"/>
                <a:cs typeface="+mn-cs"/>
              </a:rPr>
              <a:t>valkassarna</a:t>
            </a:r>
            <a:r>
              <a:rPr lang="sv-SE" sz="1200" b="0" i="1" u="none" strike="noStrike" kern="1200" baseline="0">
                <a:solidFill>
                  <a:schemeClr val="tx1"/>
                </a:solidFill>
                <a:latin typeface="+mn-lt"/>
                <a:ea typeface="+mn-ea"/>
                <a:cs typeface="+mn-cs"/>
              </a:rPr>
              <a:t> (K10)</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Om det har kommit några omslag för förtidsröster som har avgivits inom den egna valnämndens ansvarsområde efter att röstningen avslutats ska dessa också läggas i en </a:t>
            </a:r>
            <a:r>
              <a:rPr lang="sv-SE" sz="1200" b="0" i="0" u="none" strike="noStrike" kern="1200" baseline="0" err="1">
                <a:solidFill>
                  <a:schemeClr val="tx1"/>
                </a:solidFill>
                <a:latin typeface="+mn-lt"/>
                <a:ea typeface="+mn-ea"/>
                <a:cs typeface="+mn-cs"/>
              </a:rPr>
              <a:t>valkasse</a:t>
            </a:r>
            <a:r>
              <a:rPr lang="sv-SE" sz="1200" b="0" i="0" u="none" strike="noStrike" kern="1200" baseline="0">
                <a:solidFill>
                  <a:schemeClr val="tx1"/>
                </a:solidFill>
                <a:latin typeface="+mn-lt"/>
                <a:ea typeface="+mn-ea"/>
                <a:cs typeface="+mn-cs"/>
              </a:rPr>
              <a:t>. Vad som finns i respektive </a:t>
            </a:r>
            <a:r>
              <a:rPr lang="sv-SE" sz="1200" b="0" i="0" u="none" strike="noStrike" kern="1200" baseline="0" err="1">
                <a:solidFill>
                  <a:schemeClr val="tx1"/>
                </a:solidFill>
                <a:latin typeface="+mn-lt"/>
                <a:ea typeface="+mn-ea"/>
                <a:cs typeface="+mn-cs"/>
              </a:rPr>
              <a:t>valkasse</a:t>
            </a:r>
            <a:r>
              <a:rPr lang="sv-SE" sz="1200" b="0" i="0" u="none" strike="noStrike" kern="1200" baseline="0">
                <a:solidFill>
                  <a:schemeClr val="tx1"/>
                </a:solidFill>
                <a:latin typeface="+mn-lt"/>
                <a:ea typeface="+mn-ea"/>
                <a:cs typeface="+mn-cs"/>
              </a:rPr>
              <a:t> anges på blanketten </a:t>
            </a:r>
            <a:r>
              <a:rPr lang="sv-SE" sz="1200" b="0" i="1" u="none" strike="noStrike" kern="1200" baseline="0">
                <a:solidFill>
                  <a:schemeClr val="tx1"/>
                </a:solidFill>
                <a:latin typeface="+mn-lt"/>
                <a:ea typeface="+mn-ea"/>
                <a:cs typeface="+mn-cs"/>
              </a:rPr>
              <a:t>Följesedel för inlämning av valhandlingar från vallokalen (B4)</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kassarna överlämnas till valnämnden gör mottagaren en genomgång av materialet och kvitterar mottagningen av de markerade valhandlingarna. Valnämnden är skyldig att se till att den får samtliga handlingar. Om någon handling saknas ska denna begäras in.</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När valnämnden har fått de kompletta handlingarna från samtliga vallokaler ska materialet omgående vidarebefordras till stiftsstyrelsen. Stiftsstyrelsen ger närmare anvisningar om hur detta ska göras. Vid överlämnandet till stiftsstyrelsen används blankett </a:t>
            </a:r>
            <a:r>
              <a:rPr lang="sv-SE" sz="1200" b="0" i="1" u="none" strike="noStrike" kern="1200" baseline="0">
                <a:solidFill>
                  <a:schemeClr val="tx1"/>
                </a:solidFill>
                <a:latin typeface="+mn-lt"/>
                <a:ea typeface="+mn-ea"/>
                <a:cs typeface="+mn-cs"/>
              </a:rPr>
              <a:t>Följesedel för inlämning av valhandlingar från vallokalen (B4)</a:t>
            </a:r>
            <a:r>
              <a:rPr lang="sv-SE" sz="1200" b="0" i="0" u="none" strike="noStrike" kern="1200" baseline="0">
                <a:solidFill>
                  <a:schemeClr val="tx1"/>
                </a:solidFill>
                <a:latin typeface="+mn-lt"/>
                <a:ea typeface="+mn-ea"/>
                <a:cs typeface="+mn-cs"/>
              </a:rPr>
              <a:t>.  </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64</a:t>
            </a:fld>
            <a:endParaRPr lang="sv-SE"/>
          </a:p>
        </p:txBody>
      </p:sp>
    </p:spTree>
    <p:extLst>
      <p:ext uri="{BB962C8B-B14F-4D97-AF65-F5344CB8AC3E}">
        <p14:creationId xmlns:p14="http://schemas.microsoft.com/office/powerpoint/2010/main" val="1439718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Utse en ansvarig i valnämnden som rapporterar in resultatet. </a:t>
            </a:r>
            <a:br>
              <a:rPr lang="sv-SE" sz="1200"/>
            </a:br>
            <a:r>
              <a:rPr lang="sv-SE" sz="1200"/>
              <a:t>Valnämnden kan också välja att delegera detta ansvar till valförrättare.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Ur Valhandboken VN, kap. 11</a:t>
            </a:r>
          </a:p>
          <a:p>
            <a:endParaRPr lang="sv-SE" sz="1200" b="1" i="0" u="none" strike="noStrike" kern="1200" baseline="0">
              <a:solidFill>
                <a:schemeClr val="tx1"/>
              </a:solidFill>
              <a:latin typeface="+mn-lt"/>
              <a:ea typeface="+mn-ea"/>
              <a:cs typeface="+mn-cs"/>
            </a:endParaRPr>
          </a:p>
          <a:p>
            <a:r>
              <a:rPr lang="sv-SE" sz="1200" b="1" i="0" u="none" strike="noStrike" kern="1200" baseline="0">
                <a:solidFill>
                  <a:schemeClr val="tx1"/>
                </a:solidFill>
                <a:latin typeface="+mn-lt"/>
                <a:ea typeface="+mn-ea"/>
                <a:cs typeface="+mn-cs"/>
              </a:rPr>
              <a:t>11.4 RAPPORTERING AV RESULTATET FRÅN DEN PRELIMINÄRA SAMMANRÄKNINGEN </a:t>
            </a:r>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Valnämnderna kommer att ha möjlighet att på valdagen rapportera in det preliminära valresultatet via internet. Valnämnderna kommer att få inloggningsuppgifter från stiftskansliet. När valresultatet har lämnats till valnämnden loggar valnämnden in i systemet Valresultat och registrerar motsvarande uppgifter som antecknats på resultatbilaga </a:t>
            </a:r>
            <a:r>
              <a:rPr lang="sv-SE" sz="1200" b="0" i="1" u="none" strike="noStrike" kern="1200" baseline="0">
                <a:solidFill>
                  <a:schemeClr val="tx1"/>
                </a:solidFill>
                <a:latin typeface="+mn-lt"/>
                <a:ea typeface="+mn-ea"/>
                <a:cs typeface="+mn-cs"/>
              </a:rPr>
              <a:t>Används vid rapportering/registrering av resultat (B3)</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På resultatbilagorna är det förtryckt vilket valdistrikt och vilket val som bilagan ska användas till samt vilka nomineringsgrupper som är möjliga att rösta på i det aktuella valet. Samtliga uppgifter på resultatbilagan ska fyllas i, även om alla uppgifter inte ska registreras vid registreringen av det preliminära resultatet.</a:t>
            </a:r>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65</a:t>
            </a:fld>
            <a:endParaRPr lang="sv-SE"/>
          </a:p>
        </p:txBody>
      </p:sp>
    </p:spTree>
    <p:extLst>
      <p:ext uri="{BB962C8B-B14F-4D97-AF65-F5344CB8AC3E}">
        <p14:creationId xmlns:p14="http://schemas.microsoft.com/office/powerpoint/2010/main" val="35660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Inloggningsuppgifter till</a:t>
            </a:r>
            <a:r>
              <a:rPr lang="sv-SE" sz="1200" baseline="0"/>
              <a:t> systemet skickas ut under veckorna före valdagen.</a:t>
            </a:r>
            <a:endParaRPr lang="sv-SE" sz="1200"/>
          </a:p>
        </p:txBody>
      </p:sp>
      <p:sp>
        <p:nvSpPr>
          <p:cNvPr id="4" name="Platshållare för bildnummer 3"/>
          <p:cNvSpPr>
            <a:spLocks noGrp="1"/>
          </p:cNvSpPr>
          <p:nvPr>
            <p:ph type="sldNum" sz="quarter" idx="5"/>
          </p:nvPr>
        </p:nvSpPr>
        <p:spPr/>
        <p:txBody>
          <a:bodyPr/>
          <a:lstStyle/>
          <a:p>
            <a:fld id="{7C6300FA-BB84-E243-B1EB-2BD8D72B4A7A}" type="slidenum">
              <a:rPr lang="sv-SE" smtClean="0"/>
              <a:t>67</a:t>
            </a:fld>
            <a:endParaRPr lang="sv-SE"/>
          </a:p>
        </p:txBody>
      </p:sp>
    </p:spTree>
    <p:extLst>
      <p:ext uri="{BB962C8B-B14F-4D97-AF65-F5344CB8AC3E}">
        <p14:creationId xmlns:p14="http://schemas.microsoft.com/office/powerpoint/2010/main" val="1059597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25BEF5-EFFE-4438-8BF4-6CC123F886A2}" type="slidenum">
              <a:rPr lang="sv-SE" smtClean="0"/>
              <a:t>68</a:t>
            </a:fld>
            <a:endParaRPr lang="sv-SE"/>
          </a:p>
        </p:txBody>
      </p:sp>
    </p:spTree>
    <p:extLst>
      <p:ext uri="{BB962C8B-B14F-4D97-AF65-F5344CB8AC3E}">
        <p14:creationId xmlns:p14="http://schemas.microsoft.com/office/powerpoint/2010/main" val="22449731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Valhandboken </a:t>
            </a:r>
          </a:p>
          <a:p>
            <a:pPr marL="457200" indent="-457200">
              <a:buFont typeface="Arial" pitchFamily="34" charset="0"/>
              <a:buChar char="•"/>
            </a:pPr>
            <a:r>
              <a:rPr lang="sv-SE"/>
              <a:t>Digital version – valwebben. Beställs via tryckportalen.</a:t>
            </a:r>
            <a:br>
              <a:rPr lang="sv-SE" sz="1000">
                <a:solidFill>
                  <a:srgbClr val="FF0000"/>
                </a:solidFill>
              </a:rPr>
            </a:br>
            <a:endParaRPr lang="sv-SE" sz="1000">
              <a:solidFill>
                <a:srgbClr val="FF0000"/>
              </a:solidFill>
            </a:endParaRPr>
          </a:p>
          <a:p>
            <a:r>
              <a:rPr lang="sv-SE" b="1"/>
              <a:t>Informationshäften till valförrättare och röstmottagare &amp; kuvertaffisch</a:t>
            </a:r>
          </a:p>
          <a:p>
            <a:pPr marL="457200" indent="-457200">
              <a:buFont typeface="Arial" pitchFamily="34" charset="0"/>
              <a:buChar char="•"/>
            </a:pPr>
            <a:r>
              <a:rPr lang="sv-SE"/>
              <a:t>Skickas ut till valnämnderna. Finns digitalt på valwebben. </a:t>
            </a:r>
          </a:p>
          <a:p>
            <a:pPr marL="457200" indent="-457200">
              <a:buFont typeface="Arial" pitchFamily="34" charset="0"/>
              <a:buChar char="•"/>
            </a:pPr>
            <a:r>
              <a:rPr lang="sv-SE"/>
              <a:t>Går att beställa fler ex. i webbshopen</a:t>
            </a:r>
          </a:p>
          <a:p>
            <a:endParaRPr lang="sv-SE" b="1"/>
          </a:p>
          <a:p>
            <a:r>
              <a:rPr lang="sv-SE" b="1"/>
              <a:t>Webben</a:t>
            </a:r>
          </a:p>
          <a:p>
            <a:pPr marL="457200" indent="-457200">
              <a:buFont typeface="Arial" pitchFamily="34" charset="0"/>
              <a:buChar char="•"/>
            </a:pPr>
            <a:r>
              <a:rPr lang="sv-SE" b="1"/>
              <a:t>www.svenskakyrkan.se/valwebben </a:t>
            </a:r>
            <a:r>
              <a:rPr lang="sv-SE"/>
              <a:t>information till alla som arbetar med valet: valnämnder, församlingar/pastorat och stift</a:t>
            </a:r>
          </a:p>
          <a:p>
            <a:pPr marL="457200" indent="-457200">
              <a:buFont typeface="Arial" pitchFamily="34" charset="0"/>
              <a:buChar char="•"/>
            </a:pPr>
            <a:r>
              <a:rPr lang="sv-SE" b="1"/>
              <a:t>www.svenskakyrkan.se/kyrkoval </a:t>
            </a:r>
            <a:r>
              <a:rPr lang="sv-SE"/>
              <a:t>information till allmänheten och nomineringsgrupperna. Uppdateras närmare valet, då kommer väljare kunna beställa dubblettröstkort och se var de kan rösta etc.</a:t>
            </a:r>
          </a:p>
          <a:p>
            <a:endParaRPr lang="sv-SE"/>
          </a:p>
          <a:p>
            <a:r>
              <a:rPr lang="sv-SE" b="1"/>
              <a:t>E-utbildningar</a:t>
            </a:r>
          </a:p>
          <a:p>
            <a:pPr marL="457200" indent="-457200">
              <a:buFont typeface="Arial" pitchFamily="34" charset="0"/>
              <a:buChar char="•"/>
            </a:pPr>
            <a:r>
              <a:rPr lang="sv-SE"/>
              <a:t>Moduler för olika delar av valet och för olika målgrupper, tillgängliga via valwebben</a:t>
            </a:r>
          </a:p>
        </p:txBody>
      </p:sp>
      <p:sp>
        <p:nvSpPr>
          <p:cNvPr id="4" name="Platshållare för bildnummer 3"/>
          <p:cNvSpPr>
            <a:spLocks noGrp="1"/>
          </p:cNvSpPr>
          <p:nvPr>
            <p:ph type="sldNum" sz="quarter" idx="5"/>
          </p:nvPr>
        </p:nvSpPr>
        <p:spPr/>
        <p:txBody>
          <a:bodyPr/>
          <a:lstStyle/>
          <a:p>
            <a:fld id="{7C6300FA-BB84-E243-B1EB-2BD8D72B4A7A}" type="slidenum">
              <a:rPr lang="sv-SE" smtClean="0"/>
              <a:t>70</a:t>
            </a:fld>
            <a:endParaRPr lang="sv-SE"/>
          </a:p>
        </p:txBody>
      </p:sp>
    </p:spTree>
    <p:extLst>
      <p:ext uri="{BB962C8B-B14F-4D97-AF65-F5344CB8AC3E}">
        <p14:creationId xmlns:p14="http://schemas.microsoft.com/office/powerpoint/2010/main" val="21646711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72</a:t>
            </a:fld>
            <a:endParaRPr lang="sv-SE"/>
          </a:p>
        </p:txBody>
      </p:sp>
    </p:spTree>
    <p:extLst>
      <p:ext uri="{BB962C8B-B14F-4D97-AF65-F5344CB8AC3E}">
        <p14:creationId xmlns:p14="http://schemas.microsoft.com/office/powerpoint/2010/main" val="143332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Valnämnden ansöker om valdistriktsindelning till stiftsstyrelsen under hösten 2024. Senast den 1 december ska stiftsstyrelsen fastställa indelningen. I de församlingar som </a:t>
            </a:r>
            <a:r>
              <a:rPr lang="sv-SE" err="1"/>
              <a:t>indelningsändrat</a:t>
            </a:r>
            <a:r>
              <a:rPr lang="sv-SE"/>
              <a:t> får stiftsstyrelsen fatta beslutet om valdistriktsindelning senast 1 februari 2025. </a:t>
            </a:r>
          </a:p>
          <a:p>
            <a:endParaRPr lang="sv-SE"/>
          </a:p>
          <a:p>
            <a:r>
              <a:rPr lang="sv-SE"/>
              <a:t>I slutet av februari 2025 får valnämnden ett förslag på beställning av valnämndsmaterial. Beställningen ska skickas åter till valkansliet, oavsett om ändringar görs eller inte, och ska vara åter hos valkansliet senast 31 mars 2025. Då ska också valnämnden ha en korrekt leveransadress registrerad i Kyrksam. </a:t>
            </a:r>
          </a:p>
          <a:p>
            <a:endParaRPr lang="sv-SE"/>
          </a:p>
          <a:p>
            <a:r>
              <a:rPr lang="sv-SE"/>
              <a:t>Senast 1 april ska de vallokaler och röstningslokaler som är öppna på valdagen vara registrerade i vallokalssystemet. Senast 22 augusti ska de lokaler för förtidsröstning som är öppna innan valdagen registreras i vallokalssystemet. Innan valnämnden fattar beslut om lokaler för röstning ska nämnden samråda med kyrkoherden. </a:t>
            </a:r>
          </a:p>
          <a:p>
            <a:endParaRPr lang="sv-SE"/>
          </a:p>
          <a:p>
            <a:r>
              <a:rPr lang="sv-SE"/>
              <a:t>Under perioden 8-21 september ska det finnas minst en lokal för förtidsröstning inom valnämndens ansvarsområde som är öppen för förtidsröstning. Valnämnden behöver tänka på att vara kontaktbar vid ev. frågor från röstmottagare. </a:t>
            </a:r>
          </a:p>
          <a:p>
            <a:endParaRPr lang="sv-SE"/>
          </a:p>
          <a:p>
            <a:r>
              <a:rPr lang="sv-SE"/>
              <a:t>Under valdagen, den 21 september, behöver valnämnden också vara kontaktbar och se till att ha kontakt med samtliga val- och lokaler för förtidsröstning som är öppna. </a:t>
            </a:r>
          </a:p>
          <a:p>
            <a:r>
              <a:rPr lang="sv-SE"/>
              <a:t>Valnämnden ansvarar för att förtidsröster överlämnas från lokal för förtidsröstning till vallokal och för att allt valmaterial lämnas vidare till stiftsstyrelsen. Valnämnden ska också rapportera in det preliminära valresultatet i valresultatsystemet. </a:t>
            </a:r>
          </a:p>
        </p:txBody>
      </p:sp>
      <p:sp>
        <p:nvSpPr>
          <p:cNvPr id="4" name="Platshållare för bildnummer 3"/>
          <p:cNvSpPr>
            <a:spLocks noGrp="1"/>
          </p:cNvSpPr>
          <p:nvPr>
            <p:ph type="sldNum" sz="quarter" idx="5"/>
          </p:nvPr>
        </p:nvSpPr>
        <p:spPr/>
        <p:txBody>
          <a:bodyPr/>
          <a:lstStyle/>
          <a:p>
            <a:fld id="{7C6300FA-BB84-E243-B1EB-2BD8D72B4A7A}" type="slidenum">
              <a:rPr lang="sv-SE" smtClean="0"/>
              <a:t>8</a:t>
            </a:fld>
            <a:endParaRPr lang="sv-SE"/>
          </a:p>
        </p:txBody>
      </p:sp>
    </p:spTree>
    <p:extLst>
      <p:ext uri="{BB962C8B-B14F-4D97-AF65-F5344CB8AC3E}">
        <p14:creationId xmlns:p14="http://schemas.microsoft.com/office/powerpoint/2010/main" val="319585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a:solidFill>
                  <a:srgbClr val="000000"/>
                </a:solidFill>
                <a:latin typeface="DM Sans" pitchFamily="2" charset="0"/>
              </a:rPr>
              <a:t>Under hösten 2022 och 2023 tog kyrkomötet ett antal beslut som påverkar de direkta valen inom Svenska kyrkan. </a:t>
            </a:r>
            <a:br>
              <a:rPr lang="sv-SE" sz="1800">
                <a:solidFill>
                  <a:srgbClr val="000000"/>
                </a:solidFill>
                <a:latin typeface="DM Sans" pitchFamily="2" charset="0"/>
              </a:rPr>
            </a:br>
            <a:r>
              <a:rPr lang="sv-SE" sz="1800">
                <a:solidFill>
                  <a:srgbClr val="000000"/>
                </a:solidFill>
                <a:latin typeface="DM Sans" pitchFamily="2" charset="0"/>
              </a:rPr>
              <a:t>Det beslut som får störst påverkan på valnämndernas arbete är beslutet om att distribution av alla via kyrkostyrelsen tryckta valsedlar ska ske direkt från tryckeriet till valnämnd vid kyrkovalet 2025. Beslutet har varit ute på remiss och kyrkostyrelsen har berett ärendet.</a:t>
            </a:r>
            <a:br>
              <a:rPr lang="sv-SE" sz="1800">
                <a:solidFill>
                  <a:srgbClr val="000000"/>
                </a:solidFill>
                <a:latin typeface="DM Sans" pitchFamily="2" charset="0"/>
              </a:rPr>
            </a:br>
            <a:endParaRPr lang="sv-SE" sz="1800">
              <a:solidFill>
                <a:srgbClr val="000000"/>
              </a:solidFill>
              <a:latin typeface="DM Sans" pitchFamily="2" charset="0"/>
            </a:endParaRPr>
          </a:p>
          <a:p>
            <a:r>
              <a:rPr lang="sv-SE" sz="1800">
                <a:solidFill>
                  <a:srgbClr val="000000"/>
                </a:solidFill>
                <a:latin typeface="DM Sans" pitchFamily="2" charset="0"/>
              </a:rPr>
              <a:t>Föreslagna ändringar i kyrkoordningen är även att ändra bidragsnivån till nomineringsgrupper som ställer upp i kyrkomötet, så att bidrag för valsedlar som trycks via kyrkostyrelsen högst kan uppgå till 0,7 valsedel per röstberättigad. Det motsvarar 70 valsedlar per 100 röstberättigade. </a:t>
            </a:r>
            <a:br>
              <a:rPr lang="sv-SE" sz="1800">
                <a:solidFill>
                  <a:srgbClr val="000000"/>
                </a:solidFill>
                <a:latin typeface="DM Sans" pitchFamily="2" charset="0"/>
              </a:rPr>
            </a:br>
            <a:endParaRPr lang="sv-SE" sz="1800">
              <a:solidFill>
                <a:srgbClr val="000000"/>
              </a:solidFill>
              <a:latin typeface="DM Sans" pitchFamily="2" charset="0"/>
            </a:endParaRPr>
          </a:p>
          <a:p>
            <a:r>
              <a:rPr lang="sv-SE" sz="1800">
                <a:solidFill>
                  <a:srgbClr val="000000"/>
                </a:solidFill>
                <a:latin typeface="DM Sans" pitchFamily="2" charset="0"/>
              </a:rPr>
              <a:t>En utredning som genomförts och även går upp till höstens kyrkomöte för beslut är införandet av procentspärr för val till kyrkomötet. Det ena förslaget är en spärr på två procent medan det andra förslaget är på tre procent. </a:t>
            </a:r>
            <a:br>
              <a:rPr lang="sv-SE" sz="1800">
                <a:solidFill>
                  <a:srgbClr val="000000"/>
                </a:solidFill>
                <a:latin typeface="DM Sans" pitchFamily="2" charset="0"/>
              </a:rPr>
            </a:br>
            <a:r>
              <a:rPr lang="sv-SE" sz="1800">
                <a:solidFill>
                  <a:srgbClr val="000000"/>
                </a:solidFill>
                <a:latin typeface="DM Sans" pitchFamily="2" charset="0"/>
              </a:rPr>
              <a:t>Ändringarna i kyrkoordningen förväntas fattas vid kyrkomötet 2024.  </a:t>
            </a:r>
            <a:endParaRPr lang="sv-SE" sz="1800">
              <a:solidFill>
                <a:prstClr val="black"/>
              </a:solidFill>
              <a:latin typeface="Microsoft Sans Serif" panose="020B0604020202020204" pitchFamily="34" charset="0"/>
            </a:endParaRPr>
          </a:p>
          <a:p>
            <a:endParaRPr lang="sv-SE"/>
          </a:p>
        </p:txBody>
      </p:sp>
      <p:sp>
        <p:nvSpPr>
          <p:cNvPr id="4" name="Platshållare för bildnummer 3"/>
          <p:cNvSpPr>
            <a:spLocks noGrp="1"/>
          </p:cNvSpPr>
          <p:nvPr>
            <p:ph type="sldNum" sz="quarter" idx="5"/>
          </p:nvPr>
        </p:nvSpPr>
        <p:spPr/>
        <p:txBody>
          <a:bodyPr/>
          <a:lstStyle/>
          <a:p>
            <a:fld id="{7C6300FA-BB84-E243-B1EB-2BD8D72B4A7A}" type="slidenum">
              <a:rPr lang="sv-SE" smtClean="0"/>
              <a:t>9</a:t>
            </a:fld>
            <a:endParaRPr lang="sv-SE"/>
          </a:p>
        </p:txBody>
      </p:sp>
    </p:spTree>
    <p:extLst>
      <p:ext uri="{BB962C8B-B14F-4D97-AF65-F5344CB8AC3E}">
        <p14:creationId xmlns:p14="http://schemas.microsoft.com/office/powerpoint/2010/main" val="143593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SÄKERSTÄLL ATT DESSA BESLUT FÖLL UT ENLIGT NEDAN!!!</a:t>
            </a:r>
          </a:p>
          <a:p>
            <a:endParaRPr lang="sv-SE"/>
          </a:p>
          <a:p>
            <a:r>
              <a:rPr lang="sv-SE"/>
              <a:t>Kyrkomötet fastställer några av punkter genom uppdateringar av kyrkoordningen i november 2024. Övriga är redan uppdaterade i kyrkoordningen.</a:t>
            </a:r>
          </a:p>
          <a:p>
            <a:pPr marL="171450" indent="-171450">
              <a:buFont typeface="Arial" panose="020B0604020202020204" pitchFamily="34" charset="0"/>
              <a:buChar char="•"/>
            </a:pPr>
            <a:r>
              <a:rPr lang="sv-SE" sz="1200" b="1">
                <a:effectLst/>
              </a:rPr>
              <a:t>Tröskel till kyrkomötet </a:t>
            </a:r>
            <a:r>
              <a:rPr lang="sv-SE" sz="1200">
                <a:effectLst/>
              </a:rPr>
              <a:t>- en spärr på två procent samt utjämningsmandat endast fördelas mellan nomineringsgrupper som först fått minst ett fast mandat i någon av valkretsarna. </a:t>
            </a:r>
          </a:p>
          <a:p>
            <a:pPr marL="171450" indent="-171450">
              <a:buFont typeface="Arial" panose="020B0604020202020204" pitchFamily="34" charset="0"/>
              <a:buChar char="•"/>
            </a:pPr>
            <a:r>
              <a:rPr lang="sv-SE" sz="1200" b="1"/>
              <a:t>Valsedelsdistribution</a:t>
            </a:r>
            <a:r>
              <a:rPr lang="sv-SE" sz="1200"/>
              <a:t> - le</a:t>
            </a:r>
            <a:r>
              <a:rPr lang="sv-SE" sz="1200">
                <a:effectLst/>
              </a:rPr>
              <a:t>verans direkt från tryckeriet till valnämnderna samt en begräsning på 0,7 valsedlar per röstberättigad. </a:t>
            </a:r>
          </a:p>
        </p:txBody>
      </p:sp>
      <p:sp>
        <p:nvSpPr>
          <p:cNvPr id="4" name="Platshållare för bildnummer 3"/>
          <p:cNvSpPr>
            <a:spLocks noGrp="1"/>
          </p:cNvSpPr>
          <p:nvPr>
            <p:ph type="sldNum" sz="quarter" idx="5"/>
          </p:nvPr>
        </p:nvSpPr>
        <p:spPr/>
        <p:txBody>
          <a:bodyPr/>
          <a:lstStyle/>
          <a:p>
            <a:fld id="{D225BEF5-EFFE-4438-8BF4-6CC123F886A2}" type="slidenum">
              <a:rPr lang="sv-SE" smtClean="0"/>
              <a:t>10</a:t>
            </a:fld>
            <a:endParaRPr lang="sv-SE"/>
          </a:p>
        </p:txBody>
      </p:sp>
    </p:spTree>
    <p:extLst>
      <p:ext uri="{BB962C8B-B14F-4D97-AF65-F5344CB8AC3E}">
        <p14:creationId xmlns:p14="http://schemas.microsoft.com/office/powerpoint/2010/main" val="3772644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pic>
        <p:nvPicPr>
          <p:cNvPr id="7" name="Bildobjekt 6" descr="En bild som visar text, Grafik, Teckensnitt, grafisk design&#10;&#10;Automatiskt genererad beskrivning">
            <a:extLst>
              <a:ext uri="{FF2B5EF4-FFF2-40B4-BE49-F238E27FC236}">
                <a16:creationId xmlns:a16="http://schemas.microsoft.com/office/drawing/2014/main" id="{649C1239-518A-C62E-7CCB-18C9EDA9EE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2965" y="8965"/>
            <a:ext cx="6849035" cy="6849035"/>
          </a:xfrm>
          <a:prstGeom prst="rect">
            <a:avLst/>
          </a:prstGeom>
        </p:spPr>
      </p:pic>
    </p:spTree>
    <p:extLst>
      <p:ext uri="{BB962C8B-B14F-4D97-AF65-F5344CB8AC3E}">
        <p14:creationId xmlns:p14="http://schemas.microsoft.com/office/powerpoint/2010/main" val="3508728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text (kv-lil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17579991"/>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kvadr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40351" y="252"/>
            <a:ext cx="6851649" cy="6856413"/>
          </a:xfrm>
          <a:prstGeom prst="rect">
            <a:avLst/>
          </a:prstGeom>
          <a:no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880316992"/>
      </p:ext>
    </p:extLst>
  </p:cSld>
  <p:clrMapOvr>
    <a:masterClrMapping/>
  </p:clrMapOvr>
  <p:extLst>
    <p:ext uri="{DCECCB84-F9BA-43D5-87BE-67443E8EF086}">
      <p15:sldGuideLst xmlns:p15="http://schemas.microsoft.com/office/powerpoint/2012/main">
        <p15:guide id="1" pos="3364" userDrawn="1">
          <p15:clr>
            <a:srgbClr val="FBAE40"/>
          </p15:clr>
        </p15:guide>
        <p15:guide id="2" pos="29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7" name="Platshållare för text 7">
            <a:extLst>
              <a:ext uri="{FF2B5EF4-FFF2-40B4-BE49-F238E27FC236}">
                <a16:creationId xmlns:a16="http://schemas.microsoft.com/office/drawing/2014/main" id="{EEA169B6-8129-C1B4-5DDB-62C27FFC5E76}"/>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340350" y="549275"/>
            <a:ext cx="6264275" cy="54356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3323692302"/>
      </p:ext>
    </p:extLst>
  </p:cSld>
  <p:clrMapOvr>
    <a:masterClrMapping/>
  </p:clrMapOvr>
  <p:extLst>
    <p:ext uri="{DCECCB84-F9BA-43D5-87BE-67443E8EF086}">
      <p15:sldGuideLst xmlns:p15="http://schemas.microsoft.com/office/powerpoint/2012/main">
        <p15:guide id="1" pos="3364">
          <p15:clr>
            <a:srgbClr val="FBAE40"/>
          </p15:clr>
        </p15:guide>
        <p15:guide id="2" pos="2933">
          <p15:clr>
            <a:srgbClr val="FBAE40"/>
          </p15:clr>
        </p15:guide>
        <p15:guide id="3" orient="horz" pos="346" userDrawn="1">
          <p15:clr>
            <a:srgbClr val="FBAE40"/>
          </p15:clr>
        </p15:guide>
        <p15:guide id="4" orient="horz" pos="377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5" y="1304925"/>
            <a:ext cx="11010681" cy="4356100"/>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Tree>
    <p:extLst>
      <p:ext uri="{BB962C8B-B14F-4D97-AF65-F5344CB8AC3E}">
        <p14:creationId xmlns:p14="http://schemas.microsoft.com/office/powerpoint/2010/main" val="2487670220"/>
      </p:ext>
    </p:extLst>
  </p:cSld>
  <p:clrMapOvr>
    <a:masterClrMapping/>
  </p:clrMapOvr>
  <p:extLst>
    <p:ext uri="{DCECCB84-F9BA-43D5-87BE-67443E8EF086}">
      <p15:sldGuideLst xmlns:p15="http://schemas.microsoft.com/office/powerpoint/2012/main">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vå innehållsdelar + text (bild,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3" y="404813"/>
            <a:ext cx="11010682" cy="576262"/>
          </a:xfrm>
        </p:spPr>
        <p:txBody>
          <a:bodyPr/>
          <a:lstStyle>
            <a:lvl1pPr>
              <a:defRPr/>
            </a:lvl1p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1" name="Platshållare för innehåll 10">
            <a:extLst>
              <a:ext uri="{FF2B5EF4-FFF2-40B4-BE49-F238E27FC236}">
                <a16:creationId xmlns:a16="http://schemas.microsoft.com/office/drawing/2014/main" id="{37639375-9BE1-0338-FA2B-B95E18DBBF64}"/>
              </a:ext>
            </a:extLst>
          </p:cNvPr>
          <p:cNvSpPr>
            <a:spLocks noGrp="1"/>
          </p:cNvSpPr>
          <p:nvPr>
            <p:ph sz="quarter" idx="14" hasCustomPrompt="1"/>
          </p:nvPr>
        </p:nvSpPr>
        <p:spPr>
          <a:xfrm>
            <a:off x="587376"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9" name="Platshållare för innehåll 10">
            <a:extLst>
              <a:ext uri="{FF2B5EF4-FFF2-40B4-BE49-F238E27FC236}">
                <a16:creationId xmlns:a16="http://schemas.microsoft.com/office/drawing/2014/main" id="{3F261B9E-D72B-4635-BEAC-A786DD352604}"/>
              </a:ext>
            </a:extLst>
          </p:cNvPr>
          <p:cNvSpPr>
            <a:spLocks noGrp="1"/>
          </p:cNvSpPr>
          <p:nvPr>
            <p:ph sz="quarter" idx="15" hasCustomPrompt="1"/>
          </p:nvPr>
        </p:nvSpPr>
        <p:spPr>
          <a:xfrm>
            <a:off x="6207318" y="1304925"/>
            <a:ext cx="5397306" cy="3396029"/>
          </a:xfrm>
        </p:spPr>
        <p:txBody>
          <a:bodyPr tIns="0" bIns="1260000" anchor="ctr">
            <a:normAutofit/>
          </a:bodyPr>
          <a:lstStyle>
            <a:lvl1pPr marL="0" indent="0" algn="ctr">
              <a:buNone/>
              <a:defRPr sz="1400">
                <a:solidFill>
                  <a:schemeClr val="bg1">
                    <a:lumMod val="50000"/>
                  </a:schemeClr>
                </a:solidFill>
              </a:defRPr>
            </a:lvl1pPr>
          </a:lstStyle>
          <a:p>
            <a:pPr lvl="0"/>
            <a:r>
              <a:rPr lang="sv-SE"/>
              <a:t>Klicka på en ikon för att infoga objekt</a:t>
            </a:r>
          </a:p>
        </p:txBody>
      </p:sp>
      <p:sp>
        <p:nvSpPr>
          <p:cNvPr id="8" name="Platshållare för text 7">
            <a:extLst>
              <a:ext uri="{FF2B5EF4-FFF2-40B4-BE49-F238E27FC236}">
                <a16:creationId xmlns:a16="http://schemas.microsoft.com/office/drawing/2014/main" id="{C3938AD9-325E-664C-E316-A5C1064BB954}"/>
              </a:ext>
            </a:extLst>
          </p:cNvPr>
          <p:cNvSpPr>
            <a:spLocks noGrp="1"/>
          </p:cNvSpPr>
          <p:nvPr>
            <p:ph type="body" sz="quarter" idx="13" hasCustomPrompt="1"/>
          </p:nvPr>
        </p:nvSpPr>
        <p:spPr>
          <a:xfrm>
            <a:off x="593943"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
        <p:nvSpPr>
          <p:cNvPr id="10" name="Platshållare för text 7">
            <a:extLst>
              <a:ext uri="{FF2B5EF4-FFF2-40B4-BE49-F238E27FC236}">
                <a16:creationId xmlns:a16="http://schemas.microsoft.com/office/drawing/2014/main" id="{088B484A-9607-3652-9678-76F1741397E7}"/>
              </a:ext>
            </a:extLst>
          </p:cNvPr>
          <p:cNvSpPr>
            <a:spLocks noGrp="1"/>
          </p:cNvSpPr>
          <p:nvPr>
            <p:ph type="body" sz="quarter" idx="16" hasCustomPrompt="1"/>
          </p:nvPr>
        </p:nvSpPr>
        <p:spPr>
          <a:xfrm>
            <a:off x="6210602" y="4993368"/>
            <a:ext cx="5390738" cy="667657"/>
          </a:xfrm>
        </p:spPr>
        <p:txBody>
          <a:bodyPr>
            <a:normAutofit/>
          </a:bodyPr>
          <a:lstStyle>
            <a:lvl1pPr marL="0" indent="0">
              <a:lnSpc>
                <a:spcPct val="100000"/>
              </a:lnSpc>
              <a:buNone/>
              <a:defRPr sz="1600">
                <a:solidFill>
                  <a:schemeClr val="tx1"/>
                </a:solidFill>
              </a:defRPr>
            </a:lvl1pPr>
          </a:lstStyle>
          <a:p>
            <a:pPr lvl="0"/>
            <a:r>
              <a:rPr lang="sv-SE"/>
              <a:t>Skriv bildtext här</a:t>
            </a:r>
            <a:br>
              <a:rPr lang="sv-SE"/>
            </a:br>
            <a:endParaRPr lang="sv-SE"/>
          </a:p>
        </p:txBody>
      </p:sp>
    </p:spTree>
    <p:extLst>
      <p:ext uri="{BB962C8B-B14F-4D97-AF65-F5344CB8AC3E}">
        <p14:creationId xmlns:p14="http://schemas.microsoft.com/office/powerpoint/2010/main" val="3262357388"/>
      </p:ext>
    </p:extLst>
  </p:cSld>
  <p:clrMapOvr>
    <a:masterClrMapping/>
  </p:clrMapOvr>
  <p:extLst>
    <p:ext uri="{DCECCB84-F9BA-43D5-87BE-67443E8EF086}">
      <p15:sldGuideLst xmlns:p15="http://schemas.microsoft.com/office/powerpoint/2012/main">
        <p15:guide id="1" pos="3908" userDrawn="1">
          <p15:clr>
            <a:srgbClr val="FBAE40"/>
          </p15:clr>
        </p15:guide>
        <p15:guide id="2" pos="3772" userDrawn="1">
          <p15:clr>
            <a:srgbClr val="FBAE40"/>
          </p15:clr>
        </p15:guide>
        <p15:guide id="3" orient="horz" pos="255">
          <p15:clr>
            <a:srgbClr val="FBAE40"/>
          </p15:clr>
        </p15:guide>
        <p15:guide id="4" orient="horz" pos="3566">
          <p15:clr>
            <a:srgbClr val="FBAE40"/>
          </p15:clr>
        </p15:guide>
        <p15:guide id="5" orient="horz" pos="8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vå innehållsdelar">
    <p:spTree>
      <p:nvGrpSpPr>
        <p:cNvPr id="1" name=""/>
        <p:cNvGrpSpPr/>
        <p:nvPr/>
      </p:nvGrpSpPr>
      <p:grpSpPr>
        <a:xfrm>
          <a:off x="0" y="0"/>
          <a:ext cx="0" cy="0"/>
          <a:chOff x="0" y="0"/>
          <a:chExt cx="0" cy="0"/>
        </a:xfrm>
      </p:grpSpPr>
      <p:sp>
        <p:nvSpPr>
          <p:cNvPr id="9" name="Platshållare för datum 3"/>
          <p:cNvSpPr>
            <a:spLocks noGrp="1"/>
          </p:cNvSpPr>
          <p:nvPr>
            <p:ph type="dt" sz="half" idx="10"/>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33667C9C-D835-1043-ADC3-7958A18B563D}" type="datetime1">
              <a:rPr lang="sv-SE" smtClean="0"/>
              <a:t>2025-03-13</a:t>
            </a:fld>
            <a:endParaRPr lang="sv-SE"/>
          </a:p>
        </p:txBody>
      </p:sp>
      <p:sp>
        <p:nvSpPr>
          <p:cNvPr id="10"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a:p>
        </p:txBody>
      </p:sp>
      <p:sp>
        <p:nvSpPr>
          <p:cNvPr id="11"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a:p>
        </p:txBody>
      </p:sp>
      <p:sp>
        <p:nvSpPr>
          <p:cNvPr id="14" name="Platshållare för innehåll 2"/>
          <p:cNvSpPr>
            <a:spLocks noGrp="1"/>
          </p:cNvSpPr>
          <p:nvPr>
            <p:ph idx="1"/>
          </p:nvPr>
        </p:nvSpPr>
        <p:spPr>
          <a:xfrm>
            <a:off x="1160890" y="2569700"/>
            <a:ext cx="4787149" cy="365606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p:cNvSpPr>
            <a:spLocks noGrp="1"/>
          </p:cNvSpPr>
          <p:nvPr>
            <p:ph idx="11"/>
          </p:nvPr>
        </p:nvSpPr>
        <p:spPr>
          <a:xfrm>
            <a:off x="6101917" y="2569700"/>
            <a:ext cx="4888638" cy="365606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Rubrik 1"/>
          <p:cNvSpPr>
            <a:spLocks noGrp="1"/>
          </p:cNvSpPr>
          <p:nvPr>
            <p:ph type="title"/>
          </p:nvPr>
        </p:nvSpPr>
        <p:spPr>
          <a:xfrm>
            <a:off x="1160890" y="1074579"/>
            <a:ext cx="10192909" cy="1248738"/>
          </a:xfrm>
        </p:spPr>
        <p:txBody>
          <a:bodyPr anchor="t">
            <a:noAutofit/>
          </a:bodyPr>
          <a:lstStyle>
            <a:lvl1pPr>
              <a:lnSpc>
                <a:spcPct val="100000"/>
              </a:lnSpc>
              <a:defRPr sz="5400">
                <a:solidFill>
                  <a:schemeClr val="tx1"/>
                </a:solidFill>
                <a:latin typeface="+mn-lt"/>
                <a:ea typeface="FoundrySterling-LightOSF" charset="0"/>
                <a:cs typeface="FoundrySterling-LightOSF" charset="0"/>
              </a:defRPr>
            </a:lvl1pPr>
          </a:lstStyle>
          <a:p>
            <a:r>
              <a:rPr lang="sv-SE"/>
              <a:t>Klicka här för att ändra format</a:t>
            </a:r>
          </a:p>
        </p:txBody>
      </p:sp>
    </p:spTree>
    <p:extLst>
      <p:ext uri="{BB962C8B-B14F-4D97-AF65-F5344CB8AC3E}">
        <p14:creationId xmlns:p14="http://schemas.microsoft.com/office/powerpoint/2010/main" val="3310207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160890" y="1074579"/>
            <a:ext cx="10192909" cy="1248738"/>
          </a:xfrm>
        </p:spPr>
        <p:txBody>
          <a:bodyPr anchor="t">
            <a:noAutofit/>
          </a:bodyPr>
          <a:lstStyle>
            <a:lvl1pPr>
              <a:lnSpc>
                <a:spcPct val="100000"/>
              </a:lnSpc>
              <a:defRPr sz="5400">
                <a:solidFill>
                  <a:schemeClr val="tx1"/>
                </a:solidFill>
                <a:latin typeface="+mn-lt"/>
                <a:ea typeface="FoundrySterling-LightOSF" charset="0"/>
                <a:cs typeface="FoundrySterling-LightOSF" charset="0"/>
              </a:defRPr>
            </a:lvl1pPr>
          </a:lstStyle>
          <a:p>
            <a:r>
              <a:rPr lang="sv-SE"/>
              <a:t>Klicka här för att ändra format</a:t>
            </a:r>
          </a:p>
        </p:txBody>
      </p:sp>
      <p:sp>
        <p:nvSpPr>
          <p:cNvPr id="3" name="Platshållare för innehåll 2"/>
          <p:cNvSpPr>
            <a:spLocks noGrp="1"/>
          </p:cNvSpPr>
          <p:nvPr>
            <p:ph idx="1"/>
          </p:nvPr>
        </p:nvSpPr>
        <p:spPr>
          <a:xfrm>
            <a:off x="1160890" y="2576532"/>
            <a:ext cx="10192910" cy="3617534"/>
          </a:xfrm>
        </p:spPr>
        <p:txBody>
          <a:bodyPr lIns="90000" rIns="90000"/>
          <a:lstStyle>
            <a:lvl1pPr marL="270900" indent="-270900">
              <a:lnSpc>
                <a:spcPct val="100000"/>
              </a:lnSpc>
              <a:spcBef>
                <a:spcPts val="1600"/>
              </a:spcBef>
              <a:buFont typeface="Arial" charset="0"/>
              <a:buChar char="•"/>
              <a:defRPr sz="2000">
                <a:solidFill>
                  <a:schemeClr val="tx1"/>
                </a:solidFill>
              </a:defRPr>
            </a:lvl1pPr>
            <a:lvl2pPr>
              <a:lnSpc>
                <a:spcPct val="100000"/>
              </a:lnSpc>
              <a:defRPr sz="1600"/>
            </a:lvl2pPr>
            <a:lvl3pPr>
              <a:lnSpc>
                <a:spcPct val="100000"/>
              </a:lnSpc>
              <a:defRPr sz="1400"/>
            </a:lvl3pPr>
            <a:lvl4pPr>
              <a:lnSpc>
                <a:spcPct val="100000"/>
              </a:lnSpc>
              <a:defRPr sz="1400"/>
            </a:lvl4pPr>
            <a:lvl5pPr>
              <a:lnSpc>
                <a:spcPct val="100000"/>
              </a:lnSpc>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textruta 7"/>
          <p:cNvSpPr txBox="1"/>
          <p:nvPr userDrawn="1"/>
        </p:nvSpPr>
        <p:spPr>
          <a:xfrm>
            <a:off x="11712271" y="6194066"/>
            <a:ext cx="184731" cy="369332"/>
          </a:xfrm>
          <a:prstGeom prst="rect">
            <a:avLst/>
          </a:prstGeom>
          <a:noFill/>
        </p:spPr>
        <p:txBody>
          <a:bodyPr wrap="none" rtlCol="0">
            <a:spAutoFit/>
          </a:bodyPr>
          <a:lstStyle/>
          <a:p>
            <a:endParaRPr lang="sv-SE"/>
          </a:p>
        </p:txBody>
      </p:sp>
      <p:sp>
        <p:nvSpPr>
          <p:cNvPr id="22"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accent5"/>
                </a:solidFill>
              </a:defRPr>
            </a:lvl1pPr>
          </a:lstStyle>
          <a:p>
            <a:fld id="{A1842C5F-C4BA-9F4B-A6BD-5AAD208F4BB2}" type="datetime1">
              <a:rPr lang="sv-SE" smtClean="0"/>
              <a:t>2025-03-13</a:t>
            </a:fld>
            <a:endParaRPr lang="sv-SE"/>
          </a:p>
        </p:txBody>
      </p:sp>
      <p:sp>
        <p:nvSpPr>
          <p:cNvPr id="23"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accent5"/>
                </a:solidFill>
              </a:defRPr>
            </a:lvl1pPr>
          </a:lstStyle>
          <a:p>
            <a:endParaRPr lang="sv-SE"/>
          </a:p>
        </p:txBody>
      </p:sp>
      <p:sp>
        <p:nvSpPr>
          <p:cNvPr id="24"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accent5"/>
                </a:solidFill>
              </a:defRPr>
            </a:lvl1pPr>
          </a:lstStyle>
          <a:p>
            <a:fld id="{5FDB6F04-D3C7-6B47-9989-671AF2CFAC3B}" type="slidenum">
              <a:rPr lang="sv-SE" smtClean="0"/>
              <a:pPr/>
              <a:t>‹#›</a:t>
            </a:fld>
            <a:endParaRPr lang="sv-SE"/>
          </a:p>
        </p:txBody>
      </p:sp>
    </p:spTree>
    <p:extLst>
      <p:ext uri="{BB962C8B-B14F-4D97-AF65-F5344CB8AC3E}">
        <p14:creationId xmlns:p14="http://schemas.microsoft.com/office/powerpoint/2010/main" val="335536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8164800" cy="2541415"/>
          </a:xfrm>
        </p:spPr>
        <p:txBody>
          <a:bodyPr anchor="b">
            <a:noAutofit/>
          </a:bodyPr>
          <a:lstStyle>
            <a:lvl1pPr algn="l">
              <a:lnSpc>
                <a:spcPct val="100000"/>
              </a:lnSpc>
              <a:defRPr sz="46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8164800"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75030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3D854A54-B67C-3FA2-0328-946597C257AB}"/>
              </a:ext>
            </a:extLst>
          </p:cNvPr>
          <p:cNvSpPr/>
          <p:nvPr userDrawn="1"/>
        </p:nvSpPr>
        <p:spPr>
          <a:xfrm>
            <a:off x="5340350" y="-428"/>
            <a:ext cx="6851650" cy="6856413"/>
          </a:xfrm>
          <a:prstGeom prst="rect">
            <a:avLst/>
          </a:prstGeom>
          <a:solidFill>
            <a:srgbClr val="A716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8064B20-E82F-974B-C9BF-2C324C75A59C}"/>
              </a:ext>
            </a:extLst>
          </p:cNvPr>
          <p:cNvSpPr>
            <a:spLocks noGrp="1"/>
          </p:cNvSpPr>
          <p:nvPr>
            <p:ph type="ctrTitle" hasCustomPrompt="1"/>
          </p:nvPr>
        </p:nvSpPr>
        <p:spPr>
          <a:xfrm>
            <a:off x="587375" y="981074"/>
            <a:ext cx="4329091" cy="2541415"/>
          </a:xfrm>
        </p:spPr>
        <p:txBody>
          <a:bodyPr anchor="b">
            <a:noAutofit/>
          </a:bodyPr>
          <a:lstStyle>
            <a:lvl1pPr algn="l">
              <a:lnSpc>
                <a:spcPct val="100000"/>
              </a:lnSpc>
              <a:defRPr sz="3800">
                <a:solidFill>
                  <a:schemeClr val="tx1"/>
                </a:solidFill>
              </a:defRPr>
            </a:lvl1pPr>
          </a:lstStyle>
          <a:p>
            <a:r>
              <a:rPr lang="sv-SE"/>
              <a:t>Skriv rubrik här</a:t>
            </a:r>
          </a:p>
        </p:txBody>
      </p:sp>
      <p:sp>
        <p:nvSpPr>
          <p:cNvPr id="3" name="Underrubrik 2">
            <a:extLst>
              <a:ext uri="{FF2B5EF4-FFF2-40B4-BE49-F238E27FC236}">
                <a16:creationId xmlns:a16="http://schemas.microsoft.com/office/drawing/2014/main" id="{2668DF7D-291D-BA79-BB3D-D03A8F64E4B1}"/>
              </a:ext>
            </a:extLst>
          </p:cNvPr>
          <p:cNvSpPr>
            <a:spLocks noGrp="1"/>
          </p:cNvSpPr>
          <p:nvPr>
            <p:ph type="subTitle" idx="1" hasCustomPrompt="1"/>
          </p:nvPr>
        </p:nvSpPr>
        <p:spPr>
          <a:xfrm>
            <a:off x="587375" y="4010981"/>
            <a:ext cx="4329091" cy="1326194"/>
          </a:xfrm>
        </p:spPr>
        <p:txBody>
          <a:bodyPr>
            <a:no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Skriv underrubrik här</a:t>
            </a:r>
          </a:p>
        </p:txBody>
      </p:sp>
      <p:sp>
        <p:nvSpPr>
          <p:cNvPr id="4" name="Platshållare för datum 3">
            <a:extLst>
              <a:ext uri="{FF2B5EF4-FFF2-40B4-BE49-F238E27FC236}">
                <a16:creationId xmlns:a16="http://schemas.microsoft.com/office/drawing/2014/main" id="{A9E6B880-29B7-9B77-6B03-360F608F820B}"/>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D266E89B-94C9-E9D2-67ED-FDCE55B409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7FBF43-5ED7-2CCA-4E92-48B27D920E01}"/>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9" name="Platshållare för bild 8">
            <a:extLst>
              <a:ext uri="{FF2B5EF4-FFF2-40B4-BE49-F238E27FC236}">
                <a16:creationId xmlns:a16="http://schemas.microsoft.com/office/drawing/2014/main" id="{C5C4391F-8319-2069-4AF3-F39DC2D6F233}"/>
              </a:ext>
            </a:extLst>
          </p:cNvPr>
          <p:cNvSpPr>
            <a:spLocks noGrp="1"/>
          </p:cNvSpPr>
          <p:nvPr>
            <p:ph type="pic" sz="quarter" idx="14" hasCustomPrompt="1"/>
          </p:nvPr>
        </p:nvSpPr>
        <p:spPr>
          <a:xfrm>
            <a:off x="5340351" y="-428"/>
            <a:ext cx="6851649"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solidFill>
            <a:schemeClr val="bg2"/>
          </a:solidFill>
        </p:spPr>
        <p:txBody>
          <a:bodyPr wrap="square" tIns="720000" bIns="0" anchor="ctr">
            <a:noAutofit/>
          </a:bodyPr>
          <a:lstStyle>
            <a:lvl1pPr marL="0" indent="0" algn="ctr">
              <a:buNone/>
              <a:defRPr sz="1500"/>
            </a:lvl1pPr>
          </a:lstStyle>
          <a:p>
            <a:r>
              <a:rPr lang="sv-SE"/>
              <a:t>Klicka för att infoga bild</a:t>
            </a:r>
          </a:p>
        </p:txBody>
      </p:sp>
    </p:spTree>
    <p:extLst>
      <p:ext uri="{BB962C8B-B14F-4D97-AF65-F5344CB8AC3E}">
        <p14:creationId xmlns:p14="http://schemas.microsoft.com/office/powerpoint/2010/main" val="157996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ch bild (bå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3" name="Platshållare för bild 2">
            <a:extLst>
              <a:ext uri="{FF2B5EF4-FFF2-40B4-BE49-F238E27FC236}">
                <a16:creationId xmlns:a16="http://schemas.microsoft.com/office/drawing/2014/main" id="{4AB00894-BEB4-BEAB-DDB8-432EFCE8359B}"/>
              </a:ext>
            </a:extLst>
          </p:cNvPr>
          <p:cNvSpPr>
            <a:spLocks noGrp="1"/>
          </p:cNvSpPr>
          <p:nvPr>
            <p:ph type="pic" sz="quarter" idx="14" hasCustomPrompt="1"/>
          </p:nvPr>
        </p:nvSpPr>
        <p:spPr>
          <a:xfrm>
            <a:off x="5328628" y="252"/>
            <a:ext cx="6864176" cy="6856413"/>
          </a:xfrm>
          <a:custGeom>
            <a:avLst/>
            <a:gdLst>
              <a:gd name="connsiteX0" fmla="*/ 6370253 w 6818133"/>
              <a:gd name="connsiteY0" fmla="*/ 0 h 6856413"/>
              <a:gd name="connsiteX1" fmla="*/ 6818133 w 6818133"/>
              <a:gd name="connsiteY1" fmla="*/ 0 h 6856413"/>
              <a:gd name="connsiteX2" fmla="*/ 6818131 w 6818133"/>
              <a:gd name="connsiteY2" fmla="*/ 6856413 h 6856413"/>
              <a:gd name="connsiteX3" fmla="*/ 0 w 6818133"/>
              <a:gd name="connsiteY3" fmla="*/ 6856413 h 6856413"/>
              <a:gd name="connsiteX4" fmla="*/ 7872 w 6818133"/>
              <a:gd name="connsiteY4" fmla="*/ 6523827 h 6856413"/>
              <a:gd name="connsiteX5" fmla="*/ 1975271 w 6818133"/>
              <a:gd name="connsiteY5" fmla="*/ 2018616 h 6856413"/>
              <a:gd name="connsiteX6" fmla="*/ 6140324 w 6818133"/>
              <a:gd name="connsiteY6" fmla="*/ 17348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33" h="6856413">
                <a:moveTo>
                  <a:pt x="6370253" y="0"/>
                </a:moveTo>
                <a:lnTo>
                  <a:pt x="6818133" y="0"/>
                </a:lnTo>
                <a:lnTo>
                  <a:pt x="6818131" y="6856413"/>
                </a:lnTo>
                <a:lnTo>
                  <a:pt x="0" y="6856413"/>
                </a:lnTo>
                <a:lnTo>
                  <a:pt x="7872" y="6523827"/>
                </a:lnTo>
                <a:cubicBezTo>
                  <a:pt x="89336" y="4832794"/>
                  <a:pt x="787658" y="3226779"/>
                  <a:pt x="1975271" y="2018616"/>
                </a:cubicBezTo>
                <a:cubicBezTo>
                  <a:pt x="3095615" y="878888"/>
                  <a:pt x="4570551" y="175409"/>
                  <a:pt x="6140324" y="17348"/>
                </a:cubicBezTo>
                <a:close/>
              </a:path>
            </a:pathLst>
          </a:custGeom>
          <a:noFill/>
        </p:spPr>
        <p:txBody>
          <a:bodyPr wrap="square" tIns="720000" bIns="0" anchor="ctr">
            <a:noAutofit/>
          </a:bodyPr>
          <a:lstStyle>
            <a:lvl1pPr marL="0" indent="0" algn="ctr">
              <a:buNone/>
              <a:defRPr sz="1500"/>
            </a:lvl1pPr>
          </a:lstStyle>
          <a:p>
            <a:r>
              <a:rPr lang="sv-SE"/>
              <a:t>Klicka för att infoga bild</a:t>
            </a:r>
          </a:p>
        </p:txBody>
      </p:sp>
      <p:sp>
        <p:nvSpPr>
          <p:cNvPr id="8" name="Rubrik 1">
            <a:extLst>
              <a:ext uri="{FF2B5EF4-FFF2-40B4-BE49-F238E27FC236}">
                <a16:creationId xmlns:a16="http://schemas.microsoft.com/office/drawing/2014/main" id="{AD26036D-D6AC-0503-B5CC-653661D34883}"/>
              </a:ext>
            </a:extLst>
          </p:cNvPr>
          <p:cNvSpPr>
            <a:spLocks noGrp="1"/>
          </p:cNvSpPr>
          <p:nvPr>
            <p:ph type="title" hasCustomPrompt="1"/>
          </p:nvPr>
        </p:nvSpPr>
        <p:spPr>
          <a:xfrm>
            <a:off x="593943" y="981075"/>
            <a:ext cx="4062195" cy="1116012"/>
          </a:xfrm>
        </p:spPr>
        <p:txBody>
          <a:bodyPr/>
          <a:lstStyle>
            <a:lvl1pPr>
              <a:defRPr/>
            </a:lvl1pPr>
          </a:lstStyle>
          <a:p>
            <a:r>
              <a:rPr lang="sv-SE"/>
              <a:t>Skriv rubrik här</a:t>
            </a:r>
          </a:p>
        </p:txBody>
      </p:sp>
      <p:sp>
        <p:nvSpPr>
          <p:cNvPr id="9" name="Platshållare för text 7">
            <a:extLst>
              <a:ext uri="{FF2B5EF4-FFF2-40B4-BE49-F238E27FC236}">
                <a16:creationId xmlns:a16="http://schemas.microsoft.com/office/drawing/2014/main" id="{44C51B47-1715-C34F-B141-457F9902E63B}"/>
              </a:ext>
            </a:extLst>
          </p:cNvPr>
          <p:cNvSpPr>
            <a:spLocks noGrp="1"/>
          </p:cNvSpPr>
          <p:nvPr>
            <p:ph type="body" sz="quarter" idx="13" hasCustomPrompt="1"/>
          </p:nvPr>
        </p:nvSpPr>
        <p:spPr>
          <a:xfrm>
            <a:off x="593943" y="2492374"/>
            <a:ext cx="4062196"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405453923"/>
      </p:ext>
    </p:extLst>
  </p:cSld>
  <p:clrMapOvr>
    <a:masterClrMapping/>
  </p:clrMapOvr>
  <p:extLst>
    <p:ext uri="{DCECCB84-F9BA-43D5-87BE-67443E8EF086}">
      <p15:sldGuideLst xmlns:p15="http://schemas.microsoft.com/office/powerpoint/2012/main">
        <p15:guide id="3" pos="293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lvl1pPr>
              <a:defRPr/>
            </a:lvl1pPr>
          </a:lstStyle>
          <a:p>
            <a:r>
              <a:rPr lang="sv-SE"/>
              <a:t>Skriv rubrik här</a:t>
            </a:r>
          </a:p>
        </p:txBody>
      </p:sp>
      <p:sp>
        <p:nvSpPr>
          <p:cNvPr id="10" name="Platshållare för text 9">
            <a:extLst>
              <a:ext uri="{FF2B5EF4-FFF2-40B4-BE49-F238E27FC236}">
                <a16:creationId xmlns:a16="http://schemas.microsoft.com/office/drawing/2014/main" id="{547A9050-4A48-61DE-B750-BCD848087439}"/>
              </a:ext>
            </a:extLst>
          </p:cNvPr>
          <p:cNvSpPr>
            <a:spLocks noGrp="1"/>
          </p:cNvSpPr>
          <p:nvPr>
            <p:ph type="body" sz="quarter" idx="13"/>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29743392"/>
      </p:ext>
    </p:extLst>
  </p:cSld>
  <p:clrMapOvr>
    <a:masterClrMapping/>
  </p:clrMapOvr>
  <p:hf sldNum="0" hdr="0" dt="0"/>
  <p:extLst>
    <p:ext uri="{DCECCB84-F9BA-43D5-87BE-67443E8EF086}">
      <p15:sldGuideLst xmlns:p15="http://schemas.microsoft.com/office/powerpoint/2012/main">
        <p15:guide id="1" pos="5518" userDrawn="1">
          <p15:clr>
            <a:srgbClr val="FBAE40"/>
          </p15:clr>
        </p15:guide>
        <p15:guide id="3" orient="horz" pos="1321" userDrawn="1">
          <p15:clr>
            <a:srgbClr val="FBAE40"/>
          </p15:clr>
        </p15:guide>
        <p15:guide id="4" orient="horz" pos="157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text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a:xfrm>
            <a:off x="593942" y="981075"/>
            <a:ext cx="11010683" cy="1116012"/>
          </a:xfrm>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23" name="Platshållare för text 7">
            <a:extLst>
              <a:ext uri="{FF2B5EF4-FFF2-40B4-BE49-F238E27FC236}">
                <a16:creationId xmlns:a16="http://schemas.microsoft.com/office/drawing/2014/main" id="{67116845-9FDC-EA79-7BB5-7840BCF8F839}"/>
              </a:ext>
            </a:extLst>
          </p:cNvPr>
          <p:cNvSpPr>
            <a:spLocks noGrp="1"/>
          </p:cNvSpPr>
          <p:nvPr>
            <p:ph type="body" sz="quarter" idx="13" hasCustomPrompt="1"/>
          </p:nvPr>
        </p:nvSpPr>
        <p:spPr>
          <a:xfrm>
            <a:off x="593942"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3" name="Platshållare för text 7">
            <a:extLst>
              <a:ext uri="{FF2B5EF4-FFF2-40B4-BE49-F238E27FC236}">
                <a16:creationId xmlns:a16="http://schemas.microsoft.com/office/drawing/2014/main" id="{BA48933E-DBD6-0BAB-B830-827798D3F6DD}"/>
              </a:ext>
            </a:extLst>
          </p:cNvPr>
          <p:cNvSpPr>
            <a:spLocks noGrp="1"/>
          </p:cNvSpPr>
          <p:nvPr>
            <p:ph type="body" sz="quarter" idx="14" hasCustomPrompt="1"/>
          </p:nvPr>
        </p:nvSpPr>
        <p:spPr>
          <a:xfrm>
            <a:off x="6281953" y="2492374"/>
            <a:ext cx="5322671"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78491675"/>
      </p:ext>
    </p:extLst>
  </p:cSld>
  <p:clrMapOvr>
    <a:masterClrMapping/>
  </p:clrMapOvr>
  <p:extLst>
    <p:ext uri="{DCECCB84-F9BA-43D5-87BE-67443E8EF086}">
      <p15:sldGuideLst xmlns:p15="http://schemas.microsoft.com/office/powerpoint/2012/main">
        <p15:guide id="1" pos="3840" userDrawn="1">
          <p15:clr>
            <a:srgbClr val="FBAE40"/>
          </p15:clr>
        </p15:guide>
        <p15:guide id="2" pos="3727" userDrawn="1">
          <p15:clr>
            <a:srgbClr val="FBAE40"/>
          </p15:clr>
        </p15:guide>
        <p15:guide id="3" pos="3953" userDrawn="1">
          <p15:clr>
            <a:srgbClr val="FBAE40"/>
          </p15:clr>
        </p15:guide>
        <p15:guide id="4" orient="horz" pos="1570" userDrawn="1">
          <p15:clr>
            <a:srgbClr val="FBAE40"/>
          </p15:clr>
        </p15:guide>
        <p15:guide id="5" orient="horz" pos="132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C57F684-3B76-5752-5B78-1A4DAC11A3A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3" name="Platshållare för sidfot 2">
            <a:extLst>
              <a:ext uri="{FF2B5EF4-FFF2-40B4-BE49-F238E27FC236}">
                <a16:creationId xmlns:a16="http://schemas.microsoft.com/office/drawing/2014/main" id="{9EC17C31-8AB7-B9B3-73CC-9B6577649AD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BF28F02-2AF1-6F81-12AC-F1CDAC4B49B9}"/>
              </a:ext>
            </a:extLst>
          </p:cNvPr>
          <p:cNvSpPr>
            <a:spLocks noGrp="1"/>
          </p:cNvSpPr>
          <p:nvPr>
            <p:ph type="sldNum" sz="quarter" idx="12"/>
          </p:nvPr>
        </p:nvSpPr>
        <p:spPr/>
        <p:txBody>
          <a:bodyPr/>
          <a:lstStyle/>
          <a:p>
            <a:fld id="{BE7051C6-0004-48B5-986F-B998B1E3B914}" type="slidenum">
              <a:rPr lang="sv-SE" smtClean="0"/>
              <a:t>‹#›</a:t>
            </a:fld>
            <a:endParaRPr lang="sv-SE"/>
          </a:p>
        </p:txBody>
      </p:sp>
    </p:spTree>
    <p:extLst>
      <p:ext uri="{BB962C8B-B14F-4D97-AF65-F5344CB8AC3E}">
        <p14:creationId xmlns:p14="http://schemas.microsoft.com/office/powerpoint/2010/main" val="425748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ros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22585139"/>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text (gu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5F40C4-C2E0-720A-138B-C172ECE29044}"/>
              </a:ext>
            </a:extLst>
          </p:cNvPr>
          <p:cNvSpPr>
            <a:spLocks noGrp="1"/>
          </p:cNvSpPr>
          <p:nvPr>
            <p:ph type="title" hasCustomPrompt="1"/>
          </p:nvPr>
        </p:nvSpPr>
        <p:spPr/>
        <p:txBody>
          <a:bodyPr/>
          <a:lstStyle/>
          <a:p>
            <a:r>
              <a:rPr lang="sv-SE"/>
              <a:t>Skriv rubrik här</a:t>
            </a:r>
          </a:p>
        </p:txBody>
      </p:sp>
      <p:sp>
        <p:nvSpPr>
          <p:cNvPr id="4" name="Platshållare för datum 3">
            <a:extLst>
              <a:ext uri="{FF2B5EF4-FFF2-40B4-BE49-F238E27FC236}">
                <a16:creationId xmlns:a16="http://schemas.microsoft.com/office/drawing/2014/main" id="{550C7222-ABF4-1381-D066-4371D710A025}"/>
              </a:ext>
            </a:extLst>
          </p:cNvPr>
          <p:cNvSpPr>
            <a:spLocks noGrp="1"/>
          </p:cNvSpPr>
          <p:nvPr>
            <p:ph type="dt" sz="half" idx="10"/>
          </p:nvPr>
        </p:nvSpPr>
        <p:spPr/>
        <p:txBody>
          <a:bodyPr/>
          <a:lstStyle/>
          <a:p>
            <a:fld id="{3F3C434E-04B5-485F-B736-8ECC70D33943}" type="datetimeFigureOut">
              <a:rPr lang="sv-SE" smtClean="0"/>
              <a:t>2025-03-13</a:t>
            </a:fld>
            <a:endParaRPr lang="sv-SE"/>
          </a:p>
        </p:txBody>
      </p:sp>
      <p:sp>
        <p:nvSpPr>
          <p:cNvPr id="5" name="Platshållare för sidfot 4">
            <a:extLst>
              <a:ext uri="{FF2B5EF4-FFF2-40B4-BE49-F238E27FC236}">
                <a16:creationId xmlns:a16="http://schemas.microsoft.com/office/drawing/2014/main" id="{38796943-74ED-6B09-3B44-8B39A734C9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9FE937-1A6C-75C3-0CF0-C172BAA32346}"/>
              </a:ext>
            </a:extLst>
          </p:cNvPr>
          <p:cNvSpPr>
            <a:spLocks noGrp="1"/>
          </p:cNvSpPr>
          <p:nvPr>
            <p:ph type="sldNum" sz="quarter" idx="12"/>
          </p:nvPr>
        </p:nvSpPr>
        <p:spPr/>
        <p:txBody>
          <a:bodyPr/>
          <a:lstStyle/>
          <a:p>
            <a:fld id="{BE7051C6-0004-48B5-986F-B998B1E3B914}" type="slidenum">
              <a:rPr lang="sv-SE" smtClean="0"/>
              <a:t>‹#›</a:t>
            </a:fld>
            <a:endParaRPr lang="sv-SE"/>
          </a:p>
        </p:txBody>
      </p:sp>
      <p:sp>
        <p:nvSpPr>
          <p:cNvPr id="15" name="Frihandsfigur: Form 14">
            <a:extLst>
              <a:ext uri="{FF2B5EF4-FFF2-40B4-BE49-F238E27FC236}">
                <a16:creationId xmlns:a16="http://schemas.microsoft.com/office/drawing/2014/main" id="{49615494-5443-00A1-016E-DD4C43E61108}"/>
              </a:ext>
            </a:extLst>
          </p:cNvPr>
          <p:cNvSpPr/>
          <p:nvPr userDrawn="1"/>
        </p:nvSpPr>
        <p:spPr>
          <a:xfrm>
            <a:off x="5359401" y="-1861"/>
            <a:ext cx="6832599" cy="6864075"/>
          </a:xfrm>
          <a:custGeom>
            <a:avLst/>
            <a:gdLst>
              <a:gd name="connsiteX0" fmla="*/ 0 w 6832599"/>
              <a:gd name="connsiteY0" fmla="*/ 0 h 6864075"/>
              <a:gd name="connsiteX1" fmla="*/ 6832599 w 6832599"/>
              <a:gd name="connsiteY1" fmla="*/ 0 h 6864075"/>
              <a:gd name="connsiteX2" fmla="*/ 6832599 w 6832599"/>
              <a:gd name="connsiteY2" fmla="*/ 6864075 h 6864075"/>
              <a:gd name="connsiteX3" fmla="*/ 6832053 w 6832599"/>
              <a:gd name="connsiteY3" fmla="*/ 6864075 h 6864075"/>
              <a:gd name="connsiteX4" fmla="*/ 6824558 w 6832599"/>
              <a:gd name="connsiteY4" fmla="*/ 6551487 h 6864075"/>
              <a:gd name="connsiteX5" fmla="*/ 4837847 w 6832599"/>
              <a:gd name="connsiteY5" fmla="*/ 2033389 h 6864075"/>
              <a:gd name="connsiteX6" fmla="*/ 320976 w 6832599"/>
              <a:gd name="connsiteY6" fmla="*/ 14497 h 6864075"/>
              <a:gd name="connsiteX7" fmla="*/ 0 w 6832599"/>
              <a:gd name="connsiteY7" fmla="*/ 6560 h 68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2599" h="6864075">
                <a:moveTo>
                  <a:pt x="0" y="0"/>
                </a:moveTo>
                <a:lnTo>
                  <a:pt x="6832599" y="0"/>
                </a:lnTo>
                <a:lnTo>
                  <a:pt x="6832599" y="6864075"/>
                </a:lnTo>
                <a:lnTo>
                  <a:pt x="6832053" y="6864075"/>
                </a:lnTo>
                <a:lnTo>
                  <a:pt x="6824558" y="6551487"/>
                </a:lnTo>
                <a:cubicBezTo>
                  <a:pt x="6742025" y="4854500"/>
                  <a:pt x="6036632" y="3243361"/>
                  <a:pt x="4837847" y="2033389"/>
                </a:cubicBezTo>
                <a:cubicBezTo>
                  <a:pt x="3632072" y="816363"/>
                  <a:pt x="2020130" y="99028"/>
                  <a:pt x="320976" y="14497"/>
                </a:cubicBezTo>
                <a:lnTo>
                  <a:pt x="0" y="656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7" name="Platshållare för text 7">
            <a:extLst>
              <a:ext uri="{FF2B5EF4-FFF2-40B4-BE49-F238E27FC236}">
                <a16:creationId xmlns:a16="http://schemas.microsoft.com/office/drawing/2014/main" id="{04941CC5-19FA-1CF3-1CAA-098515593C48}"/>
              </a:ext>
            </a:extLst>
          </p:cNvPr>
          <p:cNvSpPr>
            <a:spLocks noGrp="1"/>
          </p:cNvSpPr>
          <p:nvPr>
            <p:ph type="body" sz="quarter" idx="13" hasCustomPrompt="1"/>
          </p:nvPr>
        </p:nvSpPr>
        <p:spPr>
          <a:xfrm>
            <a:off x="593942" y="2492374"/>
            <a:ext cx="8165884" cy="2844801"/>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71970483"/>
      </p:ext>
    </p:extLst>
  </p:cSld>
  <p:clrMapOvr>
    <a:masterClrMapping/>
  </p:clrMapOvr>
  <p:extLst>
    <p:ext uri="{DCECCB84-F9BA-43D5-87BE-67443E8EF086}">
      <p15:sldGuideLst xmlns:p15="http://schemas.microsoft.com/office/powerpoint/2012/main">
        <p15:guide id="3" orient="horz" pos="1321" userDrawn="1">
          <p15:clr>
            <a:srgbClr val="FBAE40"/>
          </p15:clr>
        </p15:guide>
        <p15:guide id="4" orient="horz" pos="157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AED3351-FF45-FFF5-82AD-0E8586BDD465}"/>
              </a:ext>
            </a:extLst>
          </p:cNvPr>
          <p:cNvSpPr>
            <a:spLocks noGrp="1"/>
          </p:cNvSpPr>
          <p:nvPr>
            <p:ph type="title"/>
          </p:nvPr>
        </p:nvSpPr>
        <p:spPr>
          <a:xfrm>
            <a:off x="593942" y="981075"/>
            <a:ext cx="8165883" cy="1116012"/>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F470C15-06EB-A5DD-6F02-B9C32AB406C1}"/>
              </a:ext>
            </a:extLst>
          </p:cNvPr>
          <p:cNvSpPr>
            <a:spLocks noGrp="1"/>
          </p:cNvSpPr>
          <p:nvPr>
            <p:ph type="body" idx="1"/>
          </p:nvPr>
        </p:nvSpPr>
        <p:spPr>
          <a:xfrm>
            <a:off x="593942" y="2492374"/>
            <a:ext cx="8165884" cy="284480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72CD176-5C78-97E9-121C-1599B1A4FCAC}"/>
              </a:ext>
            </a:extLst>
          </p:cNvPr>
          <p:cNvSpPr>
            <a:spLocks noGrp="1"/>
          </p:cNvSpPr>
          <p:nvPr>
            <p:ph type="dt" sz="half" idx="2"/>
          </p:nvPr>
        </p:nvSpPr>
        <p:spPr>
          <a:xfrm>
            <a:off x="10377814" y="6229177"/>
            <a:ext cx="736274" cy="196760"/>
          </a:xfrm>
          <a:prstGeom prst="rect">
            <a:avLst/>
          </a:prstGeom>
        </p:spPr>
        <p:txBody>
          <a:bodyPr vert="horz" lIns="0" tIns="0" rIns="0" bIns="0" rtlCol="0" anchor="ctr"/>
          <a:lstStyle>
            <a:lvl1pPr algn="r">
              <a:defRPr sz="1000">
                <a:solidFill>
                  <a:schemeClr val="tx1"/>
                </a:solidFill>
              </a:defRPr>
            </a:lvl1pPr>
          </a:lstStyle>
          <a:p>
            <a:fld id="{3F3C434E-04B5-485F-B736-8ECC70D33943}" type="datetimeFigureOut">
              <a:rPr lang="sv-SE" smtClean="0"/>
              <a:pPr/>
              <a:t>2025-03-13</a:t>
            </a:fld>
            <a:endParaRPr lang="sv-SE"/>
          </a:p>
        </p:txBody>
      </p:sp>
      <p:sp>
        <p:nvSpPr>
          <p:cNvPr id="5" name="Platshållare för sidfot 4">
            <a:extLst>
              <a:ext uri="{FF2B5EF4-FFF2-40B4-BE49-F238E27FC236}">
                <a16:creationId xmlns:a16="http://schemas.microsoft.com/office/drawing/2014/main" id="{B6328C20-DE40-57E2-96D4-15D392A296B0}"/>
              </a:ext>
            </a:extLst>
          </p:cNvPr>
          <p:cNvSpPr>
            <a:spLocks noGrp="1"/>
          </p:cNvSpPr>
          <p:nvPr>
            <p:ph type="ftr" sz="quarter" idx="3"/>
          </p:nvPr>
        </p:nvSpPr>
        <p:spPr>
          <a:xfrm>
            <a:off x="5984681" y="6229177"/>
            <a:ext cx="4321480" cy="196760"/>
          </a:xfrm>
          <a:prstGeom prst="rect">
            <a:avLst/>
          </a:prstGeom>
        </p:spPr>
        <p:txBody>
          <a:bodyPr vert="horz" lIns="0" tIns="0" rIns="0" bIns="0" rtlCol="0" anchor="ctr"/>
          <a:lstStyle>
            <a:lvl1pPr algn="r">
              <a:defRPr sz="10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4CD3C65D-595A-5B52-6661-85185AC0CDFC}"/>
              </a:ext>
            </a:extLst>
          </p:cNvPr>
          <p:cNvSpPr>
            <a:spLocks noGrp="1"/>
          </p:cNvSpPr>
          <p:nvPr>
            <p:ph type="sldNum" sz="quarter" idx="4"/>
          </p:nvPr>
        </p:nvSpPr>
        <p:spPr>
          <a:xfrm>
            <a:off x="11185741" y="6229177"/>
            <a:ext cx="418883" cy="196760"/>
          </a:xfrm>
          <a:prstGeom prst="rect">
            <a:avLst/>
          </a:prstGeom>
        </p:spPr>
        <p:txBody>
          <a:bodyPr vert="horz" lIns="0" tIns="0" rIns="0" bIns="0" rtlCol="0" anchor="ctr"/>
          <a:lstStyle>
            <a:lvl1pPr algn="r">
              <a:defRPr sz="1000">
                <a:solidFill>
                  <a:schemeClr val="tx1"/>
                </a:solidFill>
              </a:defRPr>
            </a:lvl1pPr>
          </a:lstStyle>
          <a:p>
            <a:fld id="{BE7051C6-0004-48B5-986F-B998B1E3B914}" type="slidenum">
              <a:rPr lang="sv-SE" smtClean="0"/>
              <a:pPr/>
              <a:t>‹#›</a:t>
            </a:fld>
            <a:endParaRPr lang="sv-SE"/>
          </a:p>
        </p:txBody>
      </p:sp>
      <p:pic>
        <p:nvPicPr>
          <p:cNvPr id="21" name="Bild 20">
            <a:extLst>
              <a:ext uri="{FF2B5EF4-FFF2-40B4-BE49-F238E27FC236}">
                <a16:creationId xmlns:a16="http://schemas.microsoft.com/office/drawing/2014/main" id="{2E5B74DF-95A1-0431-B489-16CF5D12B4DF}"/>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6596" y="5943519"/>
            <a:ext cx="1524000" cy="606285"/>
          </a:xfrm>
          <a:prstGeom prst="rect">
            <a:avLst/>
          </a:prstGeom>
        </p:spPr>
      </p:pic>
      <p:sp>
        <p:nvSpPr>
          <p:cNvPr id="7" name="xxLanguageTextBox">
            <a:extLst>
              <a:ext uri="{FF2B5EF4-FFF2-40B4-BE49-F238E27FC236}">
                <a16:creationId xmlns:a16="http://schemas.microsoft.com/office/drawing/2014/main" id="{93737304-D5E4-1443-FA6B-6AA0DC919FC1}"/>
              </a:ext>
            </a:extLst>
          </p:cNvPr>
          <p:cNvSpPr/>
          <p:nvPr userDrawn="1">
            <p:custDataLst>
              <p:tags r:id="rId18"/>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8" name="xxLanguageTextBox">
            <a:extLst>
              <a:ext uri="{FF2B5EF4-FFF2-40B4-BE49-F238E27FC236}">
                <a16:creationId xmlns:a16="http://schemas.microsoft.com/office/drawing/2014/main" id="{BF7796C6-2974-49AC-624B-CD0625726AB7}"/>
              </a:ext>
            </a:extLst>
          </p:cNvPr>
          <p:cNvSpPr/>
          <p:nvPr userDrawn="1">
            <p:custDataLst>
              <p:tags r:id="rId19"/>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extLst>
      <p:ext uri="{BB962C8B-B14F-4D97-AF65-F5344CB8AC3E}">
        <p14:creationId xmlns:p14="http://schemas.microsoft.com/office/powerpoint/2010/main" val="2864134589"/>
      </p:ext>
    </p:extLst>
  </p:cSld>
  <p:clrMap bg1="lt1" tx1="dk1" bg2="lt2" tx2="dk2" accent1="accent1" accent2="accent2" accent3="accent3" accent4="accent4" accent5="accent5" accent6="accent6" hlink="hlink" folHlink="folHlink"/>
  <p:sldLayoutIdLst>
    <p:sldLayoutId id="2147483690" r:id="rId1"/>
    <p:sldLayoutId id="2147483685" r:id="rId2"/>
    <p:sldLayoutId id="2147483657" r:id="rId3"/>
    <p:sldLayoutId id="2147483692" r:id="rId4"/>
    <p:sldLayoutId id="2147483650" r:id="rId5"/>
    <p:sldLayoutId id="2147483656" r:id="rId6"/>
    <p:sldLayoutId id="2147483655" r:id="rId7"/>
    <p:sldLayoutId id="2147483666" r:id="rId8"/>
    <p:sldLayoutId id="2147483691" r:id="rId9"/>
    <p:sldLayoutId id="2147483693" r:id="rId10"/>
    <p:sldLayoutId id="2147483668" r:id="rId11"/>
    <p:sldLayoutId id="2147483669" r:id="rId12"/>
    <p:sldLayoutId id="2147483672" r:id="rId13"/>
    <p:sldLayoutId id="2147483671" r:id="rId14"/>
    <p:sldLayoutId id="2147483695" r:id="rId15"/>
    <p:sldLayoutId id="2147483696" r:id="rId16"/>
  </p:sldLayoutIdLst>
  <p:txStyles>
    <p:titleStyle>
      <a:lvl1pPr algn="l" defTabSz="9144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4" orient="horz" pos="3362" userDrawn="1">
          <p15:clr>
            <a:srgbClr val="F26B43"/>
          </p15:clr>
        </p15:guide>
        <p15:guide id="6" orient="horz" pos="618" userDrawn="1">
          <p15:clr>
            <a:srgbClr val="F26B43"/>
          </p15:clr>
        </p15:guide>
        <p15:guide id="7" pos="73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1.xml"/><Relationship Id="rId5" Type="http://schemas.openxmlformats.org/officeDocument/2006/relationships/image" Target="../media/image11.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1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1.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7.xml"/><Relationship Id="rId5" Type="http://schemas.openxmlformats.org/officeDocument/2006/relationships/image" Target="../media/image15.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4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6.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61.xml"/><Relationship Id="rId5" Type="http://schemas.openxmlformats.org/officeDocument/2006/relationships/image" Target="../media/image24.jpeg"/><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6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9.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6.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7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65.xml"/><Relationship Id="rId7" Type="http://schemas.openxmlformats.org/officeDocument/2006/relationships/image" Target="../media/image30.png"/><Relationship Id="rId2" Type="http://schemas.openxmlformats.org/officeDocument/2006/relationships/slideLayout" Target="../slideLayouts/slideLayout5.xml"/><Relationship Id="rId1" Type="http://schemas.openxmlformats.org/officeDocument/2006/relationships/tags" Target="../tags/tag7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hyperlink" Target="https://svenskakyrkan.luvit.se/Externa" TargetMode="External"/><Relationship Id="rId10" Type="http://schemas.openxmlformats.org/officeDocument/2006/relationships/image" Target="../media/image33.png"/><Relationship Id="rId4" Type="http://schemas.openxmlformats.org/officeDocument/2006/relationships/hyperlink" Target="http://www.svenskakyrkan.se/valwebben" TargetMode="External"/><Relationship Id="rId9" Type="http://schemas.openxmlformats.org/officeDocument/2006/relationships/image" Target="../media/image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9.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0157CF-4003-8D4A-97AA-A05D91F17417}"/>
              </a:ext>
            </a:extLst>
          </p:cNvPr>
          <p:cNvSpPr>
            <a:spLocks noGrp="1"/>
          </p:cNvSpPr>
          <p:nvPr>
            <p:ph type="ctrTitle"/>
          </p:nvPr>
        </p:nvSpPr>
        <p:spPr>
          <a:xfrm>
            <a:off x="587375" y="981074"/>
            <a:ext cx="4846774" cy="2541415"/>
          </a:xfrm>
        </p:spPr>
        <p:txBody>
          <a:bodyPr/>
          <a:lstStyle/>
          <a:p>
            <a:r>
              <a:rPr lang="sv-SE" dirty="0"/>
              <a:t>Valnämndsutbildning</a:t>
            </a:r>
          </a:p>
        </p:txBody>
      </p:sp>
      <p:sp>
        <p:nvSpPr>
          <p:cNvPr id="3" name="Underrubrik 2">
            <a:extLst>
              <a:ext uri="{FF2B5EF4-FFF2-40B4-BE49-F238E27FC236}">
                <a16:creationId xmlns:a16="http://schemas.microsoft.com/office/drawing/2014/main" id="{017D614E-5F56-6DF3-DEE0-CE04B9D06F15}"/>
              </a:ext>
            </a:extLst>
          </p:cNvPr>
          <p:cNvSpPr>
            <a:spLocks noGrp="1"/>
          </p:cNvSpPr>
          <p:nvPr>
            <p:ph type="subTitle" idx="1"/>
          </p:nvPr>
        </p:nvSpPr>
        <p:spPr/>
        <p:txBody>
          <a:bodyPr/>
          <a:lstStyle/>
          <a:p>
            <a:endParaRPr lang="sv-SE" dirty="0"/>
          </a:p>
        </p:txBody>
      </p:sp>
    </p:spTree>
    <p:custDataLst>
      <p:tags r:id="rId1"/>
    </p:custDataLst>
    <p:extLst>
      <p:ext uri="{BB962C8B-B14F-4D97-AF65-F5344CB8AC3E}">
        <p14:creationId xmlns:p14="http://schemas.microsoft.com/office/powerpoint/2010/main" val="214571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1" y="294891"/>
            <a:ext cx="8165883" cy="1116012"/>
          </a:xfrm>
        </p:spPr>
        <p:txBody>
          <a:bodyPr/>
          <a:lstStyle/>
          <a:p>
            <a:r>
              <a:rPr lang="sv-SE"/>
              <a:t>Nya bestämmelser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651108"/>
            <a:ext cx="10326607" cy="4394795"/>
          </a:xfrm>
        </p:spPr>
        <p:txBody>
          <a:bodyPr>
            <a:normAutofit/>
          </a:bodyPr>
          <a:lstStyle/>
          <a:p>
            <a:r>
              <a:rPr lang="sv-SE" sz="2000" b="1" dirty="0">
                <a:effectLst/>
              </a:rPr>
              <a:t>Skriftligt medgivande </a:t>
            </a:r>
            <a:r>
              <a:rPr lang="sv-SE" sz="2000" dirty="0">
                <a:effectLst/>
              </a:rPr>
              <a:t>– det  måste finnas ett skriftligt medgivande från den som anmäls som ombud för en nomineringsgrupp</a:t>
            </a:r>
          </a:p>
          <a:p>
            <a:r>
              <a:rPr lang="sv-SE" sz="2000" b="1" dirty="0"/>
              <a:t>Ny gruppbeteckning till kyrkomötet </a:t>
            </a:r>
            <a:r>
              <a:rPr lang="sv-SE" sz="2000" dirty="0"/>
              <a:t>– sista ansökningsdag för ansökan om registrering av gruppbeteckning för val till kyrkomötet tidigareläggs med en månad till den 15 mars valåret</a:t>
            </a:r>
          </a:p>
          <a:p>
            <a:r>
              <a:rPr lang="sv-SE" sz="2000" b="1" dirty="0">
                <a:effectLst/>
              </a:rPr>
              <a:t>Hjälp vi</a:t>
            </a:r>
            <a:r>
              <a:rPr lang="sv-SE" sz="2000" b="1" dirty="0"/>
              <a:t>d röstning </a:t>
            </a:r>
            <a:r>
              <a:rPr lang="sv-SE" sz="2000" dirty="0"/>
              <a:t>– en väljare som begär hjälp vid röstningsförfarande har rätt till det oavsett anledning</a:t>
            </a:r>
            <a:endParaRPr lang="sv-SE" sz="2000" b="1" dirty="0">
              <a:effectLst/>
            </a:endParaRPr>
          </a:p>
          <a:p>
            <a:r>
              <a:rPr lang="sv-SE" sz="2000" b="1" dirty="0">
                <a:effectLst/>
              </a:rPr>
              <a:t>Tröskel till kyrkomötet </a:t>
            </a:r>
            <a:r>
              <a:rPr lang="sv-SE" sz="2000" dirty="0"/>
              <a:t>–</a:t>
            </a:r>
            <a:r>
              <a:rPr lang="sv-SE" sz="2000" dirty="0">
                <a:effectLst/>
              </a:rPr>
              <a:t> en spärr på två procent samt utjämningsmandat endast fördelas mellan nomineringsgrupper som först fått minst ett fast mandat i någon av valkretsarna.</a:t>
            </a:r>
            <a:endParaRPr lang="sv-SE" sz="1600" i="1" dirty="0">
              <a:effectLst/>
            </a:endParaRPr>
          </a:p>
          <a:p>
            <a:r>
              <a:rPr lang="sv-SE" sz="2000" b="1" dirty="0"/>
              <a:t>Valsedelsdistribution</a:t>
            </a:r>
            <a:r>
              <a:rPr lang="sv-SE" sz="2000" dirty="0"/>
              <a:t> – le</a:t>
            </a:r>
            <a:r>
              <a:rPr lang="sv-SE" sz="2000" dirty="0">
                <a:effectLst/>
              </a:rPr>
              <a:t>verans direkt från tryckeriet till valnämnderna samt en begräsning på 0,7 valsedlar per röstberättigad.</a:t>
            </a:r>
            <a:endParaRPr lang="sv-SE" sz="2000" i="1" dirty="0">
              <a:effectLst/>
            </a:endParaRPr>
          </a:p>
          <a:p>
            <a:endParaRPr lang="sv-SE" sz="2000" dirty="0">
              <a:effectLst/>
            </a:endParaRPr>
          </a:p>
          <a:p>
            <a:endParaRPr lang="sv-SE" sz="1800" dirty="0">
              <a:effectLst/>
            </a:endParaRPr>
          </a:p>
          <a:p>
            <a:endParaRPr lang="sv-SE" sz="1800" dirty="0"/>
          </a:p>
        </p:txBody>
      </p:sp>
      <p:pic>
        <p:nvPicPr>
          <p:cNvPr id="5" name="Bildobjekt 4" descr="En bild som visar skärm, framsida, sitter, TV&#10;&#10;Automatiskt genererad beskrivning">
            <a:extLst>
              <a:ext uri="{FF2B5EF4-FFF2-40B4-BE49-F238E27FC236}">
                <a16:creationId xmlns:a16="http://schemas.microsoft.com/office/drawing/2014/main" id="{6BFF36C1-2B60-5EEC-C3BF-E5C8BAE7B33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E39503D5-3AF1-72D7-A418-56F7D018764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 VN</a:t>
            </a:r>
            <a:endParaRPr lang="sv-SE">
              <a:solidFill>
                <a:schemeClr val="bg1"/>
              </a:solidFill>
            </a:endParaRPr>
          </a:p>
        </p:txBody>
      </p:sp>
    </p:spTree>
    <p:custDataLst>
      <p:tags r:id="rId1"/>
    </p:custDataLst>
    <p:extLst>
      <p:ext uri="{BB962C8B-B14F-4D97-AF65-F5344CB8AC3E}">
        <p14:creationId xmlns:p14="http://schemas.microsoft.com/office/powerpoint/2010/main" val="319504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3FF7C-1CBC-D5C7-8706-62ED1DD68CCC}"/>
              </a:ext>
            </a:extLst>
          </p:cNvPr>
          <p:cNvSpPr>
            <a:spLocks noGrp="1"/>
          </p:cNvSpPr>
          <p:nvPr>
            <p:ph type="title"/>
          </p:nvPr>
        </p:nvSpPr>
        <p:spPr/>
        <p:txBody>
          <a:bodyPr/>
          <a:lstStyle/>
          <a:p>
            <a:r>
              <a:rPr lang="sv-SE"/>
              <a:t>38 kap. 3 § kyrkoordningen</a:t>
            </a:r>
          </a:p>
        </p:txBody>
      </p:sp>
      <p:sp>
        <p:nvSpPr>
          <p:cNvPr id="3" name="Platshållare för text 2">
            <a:extLst>
              <a:ext uri="{FF2B5EF4-FFF2-40B4-BE49-F238E27FC236}">
                <a16:creationId xmlns:a16="http://schemas.microsoft.com/office/drawing/2014/main" id="{269C2206-D831-6B06-F9E7-8A1E4759C89E}"/>
              </a:ext>
            </a:extLst>
          </p:cNvPr>
          <p:cNvSpPr>
            <a:spLocks noGrp="1"/>
          </p:cNvSpPr>
          <p:nvPr>
            <p:ph type="body" sz="quarter" idx="13"/>
          </p:nvPr>
        </p:nvSpPr>
        <p:spPr/>
        <p:txBody>
          <a:bodyPr/>
          <a:lstStyle/>
          <a:p>
            <a:r>
              <a:rPr lang="sv-SE"/>
              <a:t>En valnämnd i varje församling eller pastorat </a:t>
            </a:r>
          </a:p>
          <a:p>
            <a:r>
              <a:rPr lang="sv-SE"/>
              <a:t>Ansvar för valets genomförande lokal </a:t>
            </a:r>
          </a:p>
          <a:p>
            <a:r>
              <a:rPr lang="sv-SE"/>
              <a:t>Biträda stiftsstyrelsen</a:t>
            </a:r>
          </a:p>
          <a:p>
            <a:r>
              <a:rPr lang="sv-SE"/>
              <a:t>Fullgöra de uppgifter som anges i KO och </a:t>
            </a:r>
            <a:r>
              <a:rPr lang="sv-SE" err="1"/>
              <a:t>SvKB</a:t>
            </a:r>
            <a:endParaRPr lang="sv-SE"/>
          </a:p>
          <a:p>
            <a:endParaRPr lang="sv-SE"/>
          </a:p>
        </p:txBody>
      </p:sp>
    </p:spTree>
    <p:custDataLst>
      <p:tags r:id="rId1"/>
    </p:custDataLst>
    <p:extLst>
      <p:ext uri="{BB962C8B-B14F-4D97-AF65-F5344CB8AC3E}">
        <p14:creationId xmlns:p14="http://schemas.microsoft.com/office/powerpoint/2010/main" val="94661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B7EA4B-9FD9-8C85-784B-269DC065D2CC}"/>
              </a:ext>
            </a:extLst>
          </p:cNvPr>
          <p:cNvSpPr>
            <a:spLocks noGrp="1"/>
          </p:cNvSpPr>
          <p:nvPr>
            <p:ph type="title"/>
          </p:nvPr>
        </p:nvSpPr>
        <p:spPr/>
        <p:txBody>
          <a:bodyPr/>
          <a:lstStyle/>
          <a:p>
            <a:r>
              <a:rPr lang="sv-SE"/>
              <a:t>Val av valnämnd – 38 kap. 4 §</a:t>
            </a:r>
            <a:endParaRPr lang="sv-SE" i="1"/>
          </a:p>
        </p:txBody>
      </p:sp>
      <p:sp>
        <p:nvSpPr>
          <p:cNvPr id="3" name="Platshållare för text 2">
            <a:extLst>
              <a:ext uri="{FF2B5EF4-FFF2-40B4-BE49-F238E27FC236}">
                <a16:creationId xmlns:a16="http://schemas.microsoft.com/office/drawing/2014/main" id="{CAB33C73-B96E-BF06-7CDE-CE959B2DA7D8}"/>
              </a:ext>
            </a:extLst>
          </p:cNvPr>
          <p:cNvSpPr>
            <a:spLocks noGrp="1"/>
          </p:cNvSpPr>
          <p:nvPr>
            <p:ph type="body" sz="quarter" idx="13"/>
          </p:nvPr>
        </p:nvSpPr>
        <p:spPr/>
        <p:txBody>
          <a:bodyPr/>
          <a:lstStyle/>
          <a:p>
            <a:r>
              <a:rPr lang="sv-SE"/>
              <a:t>Kyrkofullmäktige väljer valnämnd – ledamöter och ersättare (ordförande*)</a:t>
            </a:r>
          </a:p>
          <a:p>
            <a:r>
              <a:rPr lang="sv-SE"/>
              <a:t>Väljs för fyra år, fr.o.m. 1 januari året efter valåret</a:t>
            </a:r>
          </a:p>
          <a:p>
            <a:r>
              <a:rPr lang="sv-SE"/>
              <a:t>Minst </a:t>
            </a:r>
            <a:r>
              <a:rPr lang="sv-SE" u="sng"/>
              <a:t>tre</a:t>
            </a:r>
            <a:r>
              <a:rPr lang="sv-SE"/>
              <a:t> ledamöter</a:t>
            </a:r>
          </a:p>
          <a:p>
            <a:r>
              <a:rPr lang="sv-SE"/>
              <a:t>Antal ersättare minst hälften av antalet ledamöter</a:t>
            </a:r>
          </a:p>
          <a:p>
            <a:endParaRPr lang="sv-SE"/>
          </a:p>
          <a:p>
            <a:r>
              <a:rPr lang="sv-SE"/>
              <a:t>Vid indelningsändringar utser interimsdelegerade valnämnd</a:t>
            </a:r>
          </a:p>
        </p:txBody>
      </p:sp>
    </p:spTree>
    <p:custDataLst>
      <p:tags r:id="rId1"/>
    </p:custDataLst>
    <p:extLst>
      <p:ext uri="{BB962C8B-B14F-4D97-AF65-F5344CB8AC3E}">
        <p14:creationId xmlns:p14="http://schemas.microsoft.com/office/powerpoint/2010/main" val="1882834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230E7-AE62-2447-1512-E3E0CEC743A8}"/>
              </a:ext>
            </a:extLst>
          </p:cNvPr>
          <p:cNvSpPr>
            <a:spLocks noGrp="1"/>
          </p:cNvSpPr>
          <p:nvPr>
            <p:ph type="title"/>
          </p:nvPr>
        </p:nvSpPr>
        <p:spPr/>
        <p:txBody>
          <a:bodyPr/>
          <a:lstStyle/>
          <a:p>
            <a:r>
              <a:rPr lang="sv-SE"/>
              <a:t>Valnämndens uppgifter och ansvar</a:t>
            </a:r>
          </a:p>
        </p:txBody>
      </p:sp>
      <p:sp>
        <p:nvSpPr>
          <p:cNvPr id="4" name="Platshållare för text 3">
            <a:extLst>
              <a:ext uri="{FF2B5EF4-FFF2-40B4-BE49-F238E27FC236}">
                <a16:creationId xmlns:a16="http://schemas.microsoft.com/office/drawing/2014/main" id="{76CDEC1C-DB7E-8D78-B152-1B82093E4961}"/>
              </a:ext>
            </a:extLst>
          </p:cNvPr>
          <p:cNvSpPr>
            <a:spLocks noGrp="1"/>
          </p:cNvSpPr>
          <p:nvPr>
            <p:ph type="body" sz="quarter" idx="13"/>
          </p:nvPr>
        </p:nvSpPr>
        <p:spPr>
          <a:xfrm>
            <a:off x="593941" y="2492374"/>
            <a:ext cx="9134849" cy="2844801"/>
          </a:xfrm>
        </p:spPr>
        <p:txBody>
          <a:bodyPr/>
          <a:lstStyle/>
          <a:p>
            <a:pPr marL="342900" indent="-342900">
              <a:buFont typeface="Arial" panose="020B0604020202020204" pitchFamily="34" charset="0"/>
              <a:buChar char="•"/>
            </a:pPr>
            <a:r>
              <a:rPr lang="sv-SE"/>
              <a:t>Valnämnden har hela ansvaret för genomförandet av kyrkovalet i församlingen eller pastoratet</a:t>
            </a:r>
          </a:p>
          <a:p>
            <a:pPr marL="342900" indent="-342900">
              <a:buFont typeface="Arial" panose="020B0604020202020204" pitchFamily="34" charset="0"/>
              <a:buChar char="•"/>
            </a:pPr>
            <a:r>
              <a:rPr lang="sv-SE"/>
              <a:t>Valnämndens ansvarsområde gäller alltid från den 1 januari året efter valåret</a:t>
            </a:r>
          </a:p>
          <a:p>
            <a:pPr marL="0" indent="0">
              <a:buNone/>
            </a:pPr>
            <a:endParaRPr lang="sv-SE"/>
          </a:p>
        </p:txBody>
      </p:sp>
    </p:spTree>
    <p:custDataLst>
      <p:tags r:id="rId1"/>
    </p:custDataLst>
    <p:extLst>
      <p:ext uri="{BB962C8B-B14F-4D97-AF65-F5344CB8AC3E}">
        <p14:creationId xmlns:p14="http://schemas.microsoft.com/office/powerpoint/2010/main" val="258532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p:txBody>
          <a:bodyPr/>
          <a:lstStyle/>
          <a:p>
            <a:r>
              <a:rPr lang="sv-SE"/>
              <a:t>Valnämndens uppgifter enligt regelverket</a:t>
            </a:r>
          </a:p>
        </p:txBody>
      </p:sp>
      <p:sp>
        <p:nvSpPr>
          <p:cNvPr id="3" name="Platshållare för text 2">
            <a:extLst>
              <a:ext uri="{FF2B5EF4-FFF2-40B4-BE49-F238E27FC236}">
                <a16:creationId xmlns:a16="http://schemas.microsoft.com/office/drawing/2014/main" id="{8B8956B1-685A-6D8E-5E47-8C2148664C82}"/>
              </a:ext>
            </a:extLst>
          </p:cNvPr>
          <p:cNvSpPr>
            <a:spLocks noGrp="1"/>
          </p:cNvSpPr>
          <p:nvPr>
            <p:ph type="body" sz="quarter" idx="13"/>
          </p:nvPr>
        </p:nvSpPr>
        <p:spPr/>
        <p:txBody>
          <a:bodyPr/>
          <a:lstStyle/>
          <a:p>
            <a:r>
              <a:rPr lang="sv-SE" dirty="0"/>
              <a:t>Kyrkoordningen – framför allt 38 kap.</a:t>
            </a:r>
          </a:p>
          <a:p>
            <a:r>
              <a:rPr lang="sv-SE" dirty="0" err="1"/>
              <a:t>SvKB</a:t>
            </a:r>
            <a:r>
              <a:rPr lang="sv-SE" dirty="0"/>
              <a:t> 2024:2 – Kyrkostyrelsens beslut (2024:2) med närmare  bestämmelser om direkta val</a:t>
            </a:r>
          </a:p>
        </p:txBody>
      </p:sp>
    </p:spTree>
    <p:custDataLst>
      <p:tags r:id="rId1"/>
    </p:custDataLst>
    <p:extLst>
      <p:ext uri="{BB962C8B-B14F-4D97-AF65-F5344CB8AC3E}">
        <p14:creationId xmlns:p14="http://schemas.microsoft.com/office/powerpoint/2010/main" val="4043388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426744"/>
            <a:ext cx="8165883" cy="1116012"/>
          </a:xfrm>
        </p:spPr>
        <p:txBody>
          <a:bodyPr/>
          <a:lstStyle/>
          <a:p>
            <a:r>
              <a:rPr lang="sv-SE"/>
              <a:t>Valnämndens uppgifter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32276"/>
            <a:ext cx="8165884" cy="2844801"/>
          </a:xfrm>
        </p:spPr>
        <p:txBody>
          <a:bodyPr>
            <a:noAutofit/>
          </a:bodyPr>
          <a:lstStyle/>
          <a:p>
            <a:pPr marL="285750" indent="-285750">
              <a:lnSpc>
                <a:spcPct val="170000"/>
              </a:lnSpc>
              <a:spcBef>
                <a:spcPts val="0"/>
              </a:spcBef>
              <a:buFont typeface="Arial" pitchFamily="34" charset="0"/>
              <a:buChar char="•"/>
            </a:pPr>
            <a:r>
              <a:rPr lang="sv-SE"/>
              <a:t>Föreslå valdistriktsindelning</a:t>
            </a:r>
          </a:p>
          <a:p>
            <a:pPr marL="285750" indent="-285750">
              <a:lnSpc>
                <a:spcPct val="170000"/>
              </a:lnSpc>
              <a:spcBef>
                <a:spcPts val="0"/>
              </a:spcBef>
              <a:buFont typeface="Arial" pitchFamily="34" charset="0"/>
              <a:buChar char="•"/>
            </a:pPr>
            <a:r>
              <a:rPr lang="sv-SE"/>
              <a:t>Besluta om lokaler för förtidsröstning och vallokal</a:t>
            </a:r>
          </a:p>
          <a:p>
            <a:pPr marL="285750" indent="-285750">
              <a:lnSpc>
                <a:spcPct val="170000"/>
              </a:lnSpc>
              <a:spcBef>
                <a:spcPts val="0"/>
              </a:spcBef>
              <a:buFont typeface="Arial" pitchFamily="34" charset="0"/>
              <a:buChar char="•"/>
            </a:pPr>
            <a:r>
              <a:rPr lang="sv-SE"/>
              <a:t>Utse och utbilda valförrättare och röstmottagare</a:t>
            </a:r>
          </a:p>
          <a:p>
            <a:pPr marL="285750" indent="-285750">
              <a:lnSpc>
                <a:spcPct val="170000"/>
              </a:lnSpc>
              <a:spcBef>
                <a:spcPts val="0"/>
              </a:spcBef>
              <a:buFont typeface="Arial" pitchFamily="34" charset="0"/>
              <a:buChar char="•"/>
            </a:pPr>
            <a:r>
              <a:rPr lang="sv-SE"/>
              <a:t>Beställa, motta och fördela valnämndsmaterial</a:t>
            </a:r>
          </a:p>
          <a:p>
            <a:pPr marL="285750" indent="-285750">
              <a:lnSpc>
                <a:spcPct val="170000"/>
              </a:lnSpc>
              <a:spcBef>
                <a:spcPts val="0"/>
              </a:spcBef>
              <a:buFont typeface="Arial" pitchFamily="34" charset="0"/>
              <a:buChar char="•"/>
            </a:pPr>
            <a:r>
              <a:rPr lang="sv-SE"/>
              <a:t>Informera om valet</a:t>
            </a:r>
          </a:p>
          <a:p>
            <a:pPr marL="285750" indent="-285750">
              <a:lnSpc>
                <a:spcPct val="170000"/>
              </a:lnSpc>
              <a:spcBef>
                <a:spcPts val="0"/>
              </a:spcBef>
              <a:buFont typeface="Arial" pitchFamily="34" charset="0"/>
              <a:buChar char="•"/>
            </a:pPr>
            <a:r>
              <a:rPr lang="sv-SE"/>
              <a:t>Rapportera in preliminärt valresultat</a:t>
            </a:r>
          </a:p>
          <a:p>
            <a:pPr marL="285750" indent="-285750">
              <a:lnSpc>
                <a:spcPct val="170000"/>
              </a:lnSpc>
              <a:spcBef>
                <a:spcPts val="0"/>
              </a:spcBef>
              <a:buFont typeface="Arial" pitchFamily="34" charset="0"/>
              <a:buChar char="•"/>
            </a:pPr>
            <a:r>
              <a:rPr lang="sv-SE"/>
              <a:t>Överlämna handlingar till stiftsstyrelsen</a:t>
            </a:r>
          </a:p>
        </p:txBody>
      </p:sp>
      <p:pic>
        <p:nvPicPr>
          <p:cNvPr id="5" name="Bildobjekt 4" descr="En bild som visar skärm, framsida, sitter, TV&#10;&#10;Automatiskt genererad beskrivning">
            <a:extLst>
              <a:ext uri="{FF2B5EF4-FFF2-40B4-BE49-F238E27FC236}">
                <a16:creationId xmlns:a16="http://schemas.microsoft.com/office/drawing/2014/main" id="{BED0E844-8CB4-F7E1-1303-75C712772EA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95D2BDE2-1231-4C79-19AA-F2488DBD0C5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spTree>
    <p:custDataLst>
      <p:tags r:id="rId1"/>
    </p:custDataLst>
    <p:extLst>
      <p:ext uri="{BB962C8B-B14F-4D97-AF65-F5344CB8AC3E}">
        <p14:creationId xmlns:p14="http://schemas.microsoft.com/office/powerpoint/2010/main" val="95110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3224B-19E6-AA56-24B8-FC4DE8D0D49A}"/>
              </a:ext>
            </a:extLst>
          </p:cNvPr>
          <p:cNvSpPr>
            <a:spLocks noGrp="1"/>
          </p:cNvSpPr>
          <p:nvPr>
            <p:ph type="title"/>
          </p:nvPr>
        </p:nvSpPr>
        <p:spPr/>
        <p:txBody>
          <a:bodyPr/>
          <a:lstStyle/>
          <a:p>
            <a:r>
              <a:rPr lang="sv-SE"/>
              <a:t>Kyrkoherden och valnämnden, 38 kap. 4 a §</a:t>
            </a:r>
          </a:p>
        </p:txBody>
      </p:sp>
      <p:sp>
        <p:nvSpPr>
          <p:cNvPr id="3" name="Platshållare för text 2">
            <a:extLst>
              <a:ext uri="{FF2B5EF4-FFF2-40B4-BE49-F238E27FC236}">
                <a16:creationId xmlns:a16="http://schemas.microsoft.com/office/drawing/2014/main" id="{F997A9D6-A9CE-5075-D073-05A7C908FDA8}"/>
              </a:ext>
            </a:extLst>
          </p:cNvPr>
          <p:cNvSpPr>
            <a:spLocks noGrp="1"/>
          </p:cNvSpPr>
          <p:nvPr>
            <p:ph type="body" sz="quarter" idx="13"/>
          </p:nvPr>
        </p:nvSpPr>
        <p:spPr/>
        <p:txBody>
          <a:bodyPr/>
          <a:lstStyle/>
          <a:p>
            <a:r>
              <a:rPr lang="sv-SE"/>
              <a:t>Kyrkoherde rätt att närvara vid valnämndens sammanträden och delta i överläggningarna</a:t>
            </a:r>
          </a:p>
          <a:p>
            <a:r>
              <a:rPr lang="sv-SE"/>
              <a:t>Ingen beslutsrätt</a:t>
            </a:r>
          </a:p>
          <a:p>
            <a:r>
              <a:rPr lang="sv-SE"/>
              <a:t>Särskild mening kan antecknas i protokollet</a:t>
            </a:r>
          </a:p>
          <a:p>
            <a:pPr marL="0" indent="0">
              <a:buNone/>
            </a:pPr>
            <a:endParaRPr lang="sv-SE"/>
          </a:p>
          <a:p>
            <a:r>
              <a:rPr lang="sv-SE"/>
              <a:t>Samrådsskyldighet enligt 38 kap. 51 b §</a:t>
            </a:r>
          </a:p>
        </p:txBody>
      </p:sp>
    </p:spTree>
    <p:custDataLst>
      <p:tags r:id="rId1"/>
    </p:custDataLst>
    <p:extLst>
      <p:ext uri="{BB962C8B-B14F-4D97-AF65-F5344CB8AC3E}">
        <p14:creationId xmlns:p14="http://schemas.microsoft.com/office/powerpoint/2010/main" val="298209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F4E3A5-9756-07C8-6DF0-F24281AD417F}"/>
              </a:ext>
            </a:extLst>
          </p:cNvPr>
          <p:cNvSpPr>
            <a:spLocks noGrp="1"/>
          </p:cNvSpPr>
          <p:nvPr>
            <p:ph type="title"/>
          </p:nvPr>
        </p:nvSpPr>
        <p:spPr/>
        <p:txBody>
          <a:bodyPr/>
          <a:lstStyle/>
          <a:p>
            <a:r>
              <a:rPr lang="sv-SE"/>
              <a:t>Valnämndens resurser</a:t>
            </a:r>
          </a:p>
        </p:txBody>
      </p:sp>
      <p:sp>
        <p:nvSpPr>
          <p:cNvPr id="3" name="Platshållare för text 2">
            <a:extLst>
              <a:ext uri="{FF2B5EF4-FFF2-40B4-BE49-F238E27FC236}">
                <a16:creationId xmlns:a16="http://schemas.microsoft.com/office/drawing/2014/main" id="{36A528F5-4E87-4C23-CC0E-092A7A042BA9}"/>
              </a:ext>
            </a:extLst>
          </p:cNvPr>
          <p:cNvSpPr>
            <a:spLocks noGrp="1"/>
          </p:cNvSpPr>
          <p:nvPr>
            <p:ph type="body" sz="quarter" idx="13"/>
          </p:nvPr>
        </p:nvSpPr>
        <p:spPr/>
        <p:txBody>
          <a:bodyPr/>
          <a:lstStyle/>
          <a:p>
            <a:r>
              <a:rPr lang="sv-SE"/>
              <a:t>Valnämnden ska ha tillgång till personal och övriga resurser i den omfattning som </a:t>
            </a:r>
            <a:r>
              <a:rPr lang="sv-SE" i="1"/>
              <a:t>behövs </a:t>
            </a:r>
            <a:r>
              <a:rPr lang="sv-SE"/>
              <a:t>för att nämnden ska kunna utföra sin uppgifter (38 kap. 5 § </a:t>
            </a:r>
            <a:r>
              <a:rPr lang="sv-SE" i="1"/>
              <a:t>första stycket</a:t>
            </a:r>
            <a:r>
              <a:rPr lang="sv-SE"/>
              <a:t>)</a:t>
            </a:r>
          </a:p>
          <a:p>
            <a:endParaRPr lang="sv-SE"/>
          </a:p>
          <a:p>
            <a:r>
              <a:rPr lang="sv-SE"/>
              <a:t>Arbetet ska bedrivas på samma sätt som gäller för kyrkorådet, t.ex. gällande jäv, ordförandes uppgifter, protokoll etc. (38 kap. 5 § </a:t>
            </a:r>
            <a:r>
              <a:rPr lang="sv-SE" i="1"/>
              <a:t>andra stycket</a:t>
            </a:r>
            <a:r>
              <a:rPr lang="sv-SE"/>
              <a:t>)</a:t>
            </a:r>
          </a:p>
        </p:txBody>
      </p:sp>
    </p:spTree>
    <p:custDataLst>
      <p:tags r:id="rId1"/>
    </p:custDataLst>
    <p:extLst>
      <p:ext uri="{BB962C8B-B14F-4D97-AF65-F5344CB8AC3E}">
        <p14:creationId xmlns:p14="http://schemas.microsoft.com/office/powerpoint/2010/main" val="197885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F58707-81A0-0C9F-FF2C-3782E2DF5FCC}"/>
              </a:ext>
            </a:extLst>
          </p:cNvPr>
          <p:cNvSpPr>
            <a:spLocks noGrp="1"/>
          </p:cNvSpPr>
          <p:nvPr>
            <p:ph type="title"/>
          </p:nvPr>
        </p:nvSpPr>
        <p:spPr/>
        <p:txBody>
          <a:bodyPr/>
          <a:lstStyle/>
          <a:p>
            <a:r>
              <a:rPr lang="sv-SE"/>
              <a:t>Valnämnden uppgifter mer konkret</a:t>
            </a:r>
          </a:p>
        </p:txBody>
      </p:sp>
      <p:sp>
        <p:nvSpPr>
          <p:cNvPr id="3" name="Platshållare för text 2">
            <a:extLst>
              <a:ext uri="{FF2B5EF4-FFF2-40B4-BE49-F238E27FC236}">
                <a16:creationId xmlns:a16="http://schemas.microsoft.com/office/drawing/2014/main" id="{F0673B9C-34B2-E667-6CC9-C505CEFD0408}"/>
              </a:ext>
            </a:extLst>
          </p:cNvPr>
          <p:cNvSpPr>
            <a:spLocks noGrp="1"/>
          </p:cNvSpPr>
          <p:nvPr>
            <p:ph type="body" sz="quarter" idx="13"/>
          </p:nvPr>
        </p:nvSpPr>
        <p:spPr>
          <a:xfrm>
            <a:off x="593942" y="2492374"/>
            <a:ext cx="10074058" cy="3384551"/>
          </a:xfrm>
        </p:spPr>
        <p:txBody>
          <a:bodyPr/>
          <a:lstStyle/>
          <a:p>
            <a:r>
              <a:rPr lang="sv-SE"/>
              <a:t>Samråda med stiftsstyrelsen inför beslut om valdistriktsindelning (38 kap. 20 §)</a:t>
            </a:r>
          </a:p>
          <a:p>
            <a:r>
              <a:rPr lang="sv-SE"/>
              <a:t>Besluta om lokaler + öppettider – vallokaler och röstningslokaler (38 kap. 50 § + 16 § </a:t>
            </a:r>
            <a:r>
              <a:rPr lang="sv-SE" err="1"/>
              <a:t>SvKB</a:t>
            </a:r>
            <a:r>
              <a:rPr lang="sv-SE"/>
              <a:t> 2024:2)</a:t>
            </a:r>
          </a:p>
          <a:p>
            <a:r>
              <a:rPr lang="sv-SE"/>
              <a:t>Utse valförrättare och röstmottagare och utbilda dessa (38 kap. 53 §)</a:t>
            </a:r>
          </a:p>
          <a:p>
            <a:r>
              <a:rPr lang="sv-SE"/>
              <a:t>Informera om valet + vikten av likabehandling (13 § </a:t>
            </a:r>
            <a:r>
              <a:rPr lang="sv-SE" err="1"/>
              <a:t>SvKB</a:t>
            </a:r>
            <a:r>
              <a:rPr lang="sv-SE"/>
              <a:t>)</a:t>
            </a:r>
          </a:p>
          <a:p>
            <a:endParaRPr lang="sv-SE"/>
          </a:p>
        </p:txBody>
      </p:sp>
    </p:spTree>
    <p:custDataLst>
      <p:tags r:id="rId1"/>
    </p:custDataLst>
    <p:extLst>
      <p:ext uri="{BB962C8B-B14F-4D97-AF65-F5344CB8AC3E}">
        <p14:creationId xmlns:p14="http://schemas.microsoft.com/office/powerpoint/2010/main" val="1984107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AD829-759C-91B1-F39A-A72AE2512F94}"/>
              </a:ext>
            </a:extLst>
          </p:cNvPr>
          <p:cNvSpPr>
            <a:spLocks noGrp="1"/>
          </p:cNvSpPr>
          <p:nvPr>
            <p:ph type="title"/>
          </p:nvPr>
        </p:nvSpPr>
        <p:spPr/>
        <p:txBody>
          <a:bodyPr/>
          <a:lstStyle/>
          <a:p>
            <a:r>
              <a:rPr lang="sv-SE"/>
              <a:t>Arbetsordning</a:t>
            </a:r>
          </a:p>
        </p:txBody>
      </p:sp>
      <p:sp>
        <p:nvSpPr>
          <p:cNvPr id="3" name="Platshållare för text 2">
            <a:extLst>
              <a:ext uri="{FF2B5EF4-FFF2-40B4-BE49-F238E27FC236}">
                <a16:creationId xmlns:a16="http://schemas.microsoft.com/office/drawing/2014/main" id="{28EB9514-410D-0D60-156C-CF117C7A63A0}"/>
              </a:ext>
            </a:extLst>
          </p:cNvPr>
          <p:cNvSpPr>
            <a:spLocks noGrp="1"/>
          </p:cNvSpPr>
          <p:nvPr>
            <p:ph type="body" sz="quarter" idx="13"/>
          </p:nvPr>
        </p:nvSpPr>
        <p:spPr/>
        <p:txBody>
          <a:bodyPr/>
          <a:lstStyle/>
          <a:p>
            <a:r>
              <a:rPr lang="sv-SE"/>
              <a:t>Förslag till arbetsordning finns i valhandboken</a:t>
            </a:r>
          </a:p>
          <a:p>
            <a:pPr lvl="1"/>
            <a:r>
              <a:rPr lang="sv-SE" sz="2200"/>
              <a:t>Valnämndens uppgifter (hänvisning till KO och </a:t>
            </a:r>
            <a:r>
              <a:rPr lang="sv-SE" sz="2200" err="1"/>
              <a:t>SvKB</a:t>
            </a:r>
            <a:r>
              <a:rPr lang="sv-SE" sz="2200"/>
              <a:t>)</a:t>
            </a:r>
          </a:p>
          <a:p>
            <a:pPr lvl="1"/>
            <a:r>
              <a:rPr lang="sv-SE" sz="2200"/>
              <a:t>Kallelse till sammanträden</a:t>
            </a:r>
          </a:p>
          <a:p>
            <a:pPr lvl="1"/>
            <a:r>
              <a:rPr lang="sv-SE" sz="2200"/>
              <a:t>Inkallande av ersättare</a:t>
            </a:r>
          </a:p>
          <a:p>
            <a:pPr lvl="1"/>
            <a:r>
              <a:rPr lang="sv-SE" sz="2200"/>
              <a:t>Justering av protokoll</a:t>
            </a:r>
          </a:p>
        </p:txBody>
      </p:sp>
    </p:spTree>
    <p:custDataLst>
      <p:tags r:id="rId1"/>
    </p:custDataLst>
    <p:extLst>
      <p:ext uri="{BB962C8B-B14F-4D97-AF65-F5344CB8AC3E}">
        <p14:creationId xmlns:p14="http://schemas.microsoft.com/office/powerpoint/2010/main" val="27568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a:xfrm>
            <a:off x="593942" y="981075"/>
            <a:ext cx="8165883" cy="539750"/>
          </a:xfrm>
        </p:spPr>
        <p:txBody>
          <a:bodyPr/>
          <a:lstStyle/>
          <a:p>
            <a:r>
              <a:rPr lang="sv-SE"/>
              <a:t>Kyrkovalet 2021 i siffror</a:t>
            </a:r>
          </a:p>
        </p:txBody>
      </p:sp>
      <p:sp>
        <p:nvSpPr>
          <p:cNvPr id="6" name="Rektangel 5">
            <a:extLst>
              <a:ext uri="{FF2B5EF4-FFF2-40B4-BE49-F238E27FC236}">
                <a16:creationId xmlns:a16="http://schemas.microsoft.com/office/drawing/2014/main" id="{50EE6812-05A3-3205-6D72-F4044D7133E9}"/>
              </a:ext>
            </a:extLst>
          </p:cNvPr>
          <p:cNvSpPr/>
          <p:nvPr/>
        </p:nvSpPr>
        <p:spPr>
          <a:xfrm>
            <a:off x="1264123" y="2578040"/>
            <a:ext cx="3830140" cy="1200329"/>
          </a:xfrm>
          <a:prstGeom prst="rect">
            <a:avLst/>
          </a:prstGeom>
          <a:noFill/>
        </p:spPr>
        <p:txBody>
          <a:bodyPr wrap="square" lIns="91440" tIns="45720" rIns="91440" bIns="45720" anchor="t">
            <a:spAutoFit/>
          </a:bodyPr>
          <a:lstStyle/>
          <a:p>
            <a:r>
              <a:rPr lang="sv-SE" sz="4800" cap="none" spc="0">
                <a:ln w="0"/>
                <a:latin typeface="Arial"/>
                <a:cs typeface="Arial"/>
              </a:rPr>
              <a:t>4,9 miljoner</a:t>
            </a:r>
          </a:p>
          <a:p>
            <a:r>
              <a:rPr lang="sv-SE" sz="2400">
                <a:ln w="0"/>
                <a:latin typeface="Arial"/>
                <a:cs typeface="Arial"/>
              </a:rPr>
              <a:t>röstberättigade</a:t>
            </a:r>
            <a:endParaRPr lang="sv-SE" sz="2400" cap="none" spc="0">
              <a:ln w="0"/>
              <a:latin typeface="Arial"/>
              <a:cs typeface="Arial"/>
            </a:endParaRPr>
          </a:p>
        </p:txBody>
      </p:sp>
      <p:sp>
        <p:nvSpPr>
          <p:cNvPr id="7" name="Rektangel 6">
            <a:extLst>
              <a:ext uri="{FF2B5EF4-FFF2-40B4-BE49-F238E27FC236}">
                <a16:creationId xmlns:a16="http://schemas.microsoft.com/office/drawing/2014/main" id="{8E018EA5-E25B-C5C5-673D-019501259643}"/>
              </a:ext>
            </a:extLst>
          </p:cNvPr>
          <p:cNvSpPr/>
          <p:nvPr/>
        </p:nvSpPr>
        <p:spPr>
          <a:xfrm>
            <a:off x="1074388" y="4155571"/>
            <a:ext cx="1818592" cy="741357"/>
          </a:xfrm>
          <a:prstGeom prst="rect">
            <a:avLst/>
          </a:prstGeom>
          <a:noFill/>
        </p:spPr>
        <p:txBody>
          <a:bodyPr wrap="square" lIns="91440" tIns="45720" rIns="91440" bIns="45720" anchor="t">
            <a:spAutoFit/>
          </a:bodyPr>
          <a:lstStyle/>
          <a:p>
            <a:pPr>
              <a:lnSpc>
                <a:spcPts val="2500"/>
              </a:lnSpc>
            </a:pPr>
            <a:r>
              <a:rPr lang="sv-SE" sz="3600" cap="none" spc="0">
                <a:ln w="0"/>
                <a:latin typeface="Arial"/>
                <a:cs typeface="Arial"/>
              </a:rPr>
              <a:t>14 000</a:t>
            </a:r>
          </a:p>
          <a:p>
            <a:pPr>
              <a:lnSpc>
                <a:spcPts val="2500"/>
              </a:lnSpc>
            </a:pPr>
            <a:r>
              <a:rPr lang="sv-SE" sz="2400">
                <a:ln w="0"/>
                <a:latin typeface="Arial"/>
                <a:cs typeface="Arial"/>
              </a:rPr>
              <a:t>mandat</a:t>
            </a:r>
            <a:endParaRPr lang="sv-SE" sz="2400" cap="none" spc="0">
              <a:ln w="0"/>
              <a:latin typeface="Arial"/>
              <a:cs typeface="Arial"/>
            </a:endParaRPr>
          </a:p>
        </p:txBody>
      </p:sp>
      <p:sp>
        <p:nvSpPr>
          <p:cNvPr id="8" name="Rektangel 7">
            <a:extLst>
              <a:ext uri="{FF2B5EF4-FFF2-40B4-BE49-F238E27FC236}">
                <a16:creationId xmlns:a16="http://schemas.microsoft.com/office/drawing/2014/main" id="{984D0C5F-1DF6-6413-4267-DA8C53F19EC9}"/>
              </a:ext>
            </a:extLst>
          </p:cNvPr>
          <p:cNvSpPr/>
          <p:nvPr/>
        </p:nvSpPr>
        <p:spPr>
          <a:xfrm>
            <a:off x="3164664" y="4516249"/>
            <a:ext cx="2366683" cy="1061957"/>
          </a:xfrm>
          <a:prstGeom prst="rect">
            <a:avLst/>
          </a:prstGeom>
          <a:noFill/>
        </p:spPr>
        <p:txBody>
          <a:bodyPr wrap="square" lIns="91440" tIns="45720" rIns="91440" bIns="45720" anchor="t">
            <a:spAutoFit/>
          </a:bodyPr>
          <a:lstStyle/>
          <a:p>
            <a:pPr>
              <a:lnSpc>
                <a:spcPts val="2500"/>
              </a:lnSpc>
            </a:pPr>
            <a:r>
              <a:rPr lang="sv-SE" sz="5400" cap="none" spc="0">
                <a:ln w="0"/>
                <a:latin typeface="Arial"/>
                <a:cs typeface="Arial"/>
              </a:rPr>
              <a:t>602</a:t>
            </a:r>
          </a:p>
          <a:p>
            <a:pPr>
              <a:lnSpc>
                <a:spcPts val="2500"/>
              </a:lnSpc>
            </a:pPr>
            <a:r>
              <a:rPr lang="sv-SE" sz="2400">
                <a:ln w="0"/>
                <a:latin typeface="Arial"/>
                <a:cs typeface="Arial"/>
              </a:rPr>
              <a:t>nominerings-grupper</a:t>
            </a:r>
            <a:endParaRPr lang="sv-SE" sz="2400" cap="none" spc="0">
              <a:ln w="0"/>
              <a:latin typeface="Arial"/>
              <a:cs typeface="Arial"/>
            </a:endParaRPr>
          </a:p>
        </p:txBody>
      </p:sp>
      <p:sp>
        <p:nvSpPr>
          <p:cNvPr id="10" name="Rektangel 9">
            <a:extLst>
              <a:ext uri="{FF2B5EF4-FFF2-40B4-BE49-F238E27FC236}">
                <a16:creationId xmlns:a16="http://schemas.microsoft.com/office/drawing/2014/main" id="{3682E10F-518E-FAFB-5856-DAACB93173ED}"/>
              </a:ext>
            </a:extLst>
          </p:cNvPr>
          <p:cNvSpPr/>
          <p:nvPr/>
        </p:nvSpPr>
        <p:spPr>
          <a:xfrm>
            <a:off x="4843935" y="2497440"/>
            <a:ext cx="2086988" cy="711798"/>
          </a:xfrm>
          <a:prstGeom prst="rect">
            <a:avLst/>
          </a:prstGeom>
          <a:noFill/>
        </p:spPr>
        <p:txBody>
          <a:bodyPr wrap="square" lIns="91440" tIns="45720" rIns="91440" bIns="45720" anchor="t">
            <a:spAutoFit/>
          </a:bodyPr>
          <a:lstStyle/>
          <a:p>
            <a:pPr>
              <a:lnSpc>
                <a:spcPts val="2500"/>
              </a:lnSpc>
            </a:pPr>
            <a:r>
              <a:rPr lang="sv-SE" sz="4000" cap="none" spc="0">
                <a:ln w="0"/>
                <a:latin typeface="Arial"/>
                <a:cs typeface="Arial"/>
              </a:rPr>
              <a:t>43 000</a:t>
            </a:r>
          </a:p>
          <a:p>
            <a:pPr>
              <a:lnSpc>
                <a:spcPts val="2500"/>
              </a:lnSpc>
            </a:pPr>
            <a:r>
              <a:rPr lang="sv-SE" sz="2000">
                <a:ln w="0"/>
                <a:latin typeface="Arial"/>
                <a:cs typeface="Arial"/>
              </a:rPr>
              <a:t>kandidaturer</a:t>
            </a:r>
            <a:endParaRPr lang="sv-SE" sz="2000" cap="none" spc="0">
              <a:ln w="0"/>
              <a:latin typeface="Arial"/>
              <a:cs typeface="Arial"/>
            </a:endParaRPr>
          </a:p>
        </p:txBody>
      </p:sp>
      <p:sp>
        <p:nvSpPr>
          <p:cNvPr id="11" name="Rektangel 10">
            <a:extLst>
              <a:ext uri="{FF2B5EF4-FFF2-40B4-BE49-F238E27FC236}">
                <a16:creationId xmlns:a16="http://schemas.microsoft.com/office/drawing/2014/main" id="{3E0818BE-AB81-390E-F423-8DD605F94F98}"/>
              </a:ext>
            </a:extLst>
          </p:cNvPr>
          <p:cNvSpPr/>
          <p:nvPr/>
        </p:nvSpPr>
        <p:spPr>
          <a:xfrm>
            <a:off x="6760969" y="2803394"/>
            <a:ext cx="2366683" cy="726674"/>
          </a:xfrm>
          <a:prstGeom prst="rect">
            <a:avLst/>
          </a:prstGeom>
          <a:noFill/>
        </p:spPr>
        <p:txBody>
          <a:bodyPr wrap="square" lIns="91440" tIns="45720" rIns="91440" bIns="45720" anchor="t">
            <a:spAutoFit/>
          </a:bodyPr>
          <a:lstStyle/>
          <a:p>
            <a:pPr>
              <a:lnSpc>
                <a:spcPts val="2500"/>
              </a:lnSpc>
            </a:pPr>
            <a:r>
              <a:rPr lang="sv-SE" sz="3200" cap="none" spc="0">
                <a:ln w="0"/>
                <a:latin typeface="Arial"/>
                <a:cs typeface="Arial"/>
              </a:rPr>
              <a:t>96 miljoner</a:t>
            </a:r>
          </a:p>
          <a:p>
            <a:pPr>
              <a:lnSpc>
                <a:spcPts val="2500"/>
              </a:lnSpc>
            </a:pPr>
            <a:r>
              <a:rPr lang="sv-SE" sz="2000">
                <a:ln w="0"/>
                <a:latin typeface="Arial"/>
                <a:cs typeface="Arial"/>
              </a:rPr>
              <a:t>tryckta valsedlar</a:t>
            </a:r>
            <a:endParaRPr lang="sv-SE" sz="2000" cap="none" spc="0">
              <a:ln w="0"/>
              <a:latin typeface="Arial"/>
              <a:cs typeface="Arial"/>
            </a:endParaRPr>
          </a:p>
        </p:txBody>
      </p:sp>
      <p:sp>
        <p:nvSpPr>
          <p:cNvPr id="12" name="Rektangel 11">
            <a:extLst>
              <a:ext uri="{FF2B5EF4-FFF2-40B4-BE49-F238E27FC236}">
                <a16:creationId xmlns:a16="http://schemas.microsoft.com/office/drawing/2014/main" id="{4E914F74-DC2E-07A7-0FD0-938087FCAE9C}"/>
              </a:ext>
            </a:extLst>
          </p:cNvPr>
          <p:cNvSpPr/>
          <p:nvPr/>
        </p:nvSpPr>
        <p:spPr>
          <a:xfrm>
            <a:off x="8895298" y="3752184"/>
            <a:ext cx="2366683" cy="741357"/>
          </a:xfrm>
          <a:prstGeom prst="rect">
            <a:avLst/>
          </a:prstGeom>
          <a:noFill/>
        </p:spPr>
        <p:txBody>
          <a:bodyPr wrap="square" lIns="91440" tIns="45720" rIns="91440" bIns="45720" anchor="t">
            <a:spAutoFit/>
          </a:bodyPr>
          <a:lstStyle/>
          <a:p>
            <a:pPr>
              <a:lnSpc>
                <a:spcPts val="2500"/>
              </a:lnSpc>
            </a:pPr>
            <a:r>
              <a:rPr lang="sv-SE" sz="5400" cap="none" spc="0">
                <a:ln w="0"/>
                <a:latin typeface="Arial"/>
                <a:cs typeface="Arial"/>
              </a:rPr>
              <a:t>593</a:t>
            </a:r>
          </a:p>
          <a:p>
            <a:pPr>
              <a:lnSpc>
                <a:spcPts val="2500"/>
              </a:lnSpc>
            </a:pPr>
            <a:r>
              <a:rPr lang="sv-SE" sz="2400">
                <a:ln w="0"/>
                <a:latin typeface="Arial"/>
                <a:cs typeface="Arial"/>
              </a:rPr>
              <a:t>valnämnder</a:t>
            </a:r>
            <a:endParaRPr lang="sv-SE" sz="2400" cap="none" spc="0">
              <a:ln w="0"/>
              <a:latin typeface="Arial"/>
              <a:cs typeface="Arial"/>
            </a:endParaRPr>
          </a:p>
        </p:txBody>
      </p:sp>
      <p:sp>
        <p:nvSpPr>
          <p:cNvPr id="13" name="Rektangel 12">
            <a:extLst>
              <a:ext uri="{FF2B5EF4-FFF2-40B4-BE49-F238E27FC236}">
                <a16:creationId xmlns:a16="http://schemas.microsoft.com/office/drawing/2014/main" id="{6A660A69-AF47-3193-0C6F-E0AA668379C6}"/>
              </a:ext>
            </a:extLst>
          </p:cNvPr>
          <p:cNvSpPr/>
          <p:nvPr/>
        </p:nvSpPr>
        <p:spPr>
          <a:xfrm>
            <a:off x="7012612" y="4642992"/>
            <a:ext cx="2652800" cy="741357"/>
          </a:xfrm>
          <a:prstGeom prst="rect">
            <a:avLst/>
          </a:prstGeom>
          <a:noFill/>
        </p:spPr>
        <p:txBody>
          <a:bodyPr wrap="square" lIns="91440" tIns="45720" rIns="91440" bIns="45720" anchor="t">
            <a:spAutoFit/>
          </a:bodyPr>
          <a:lstStyle/>
          <a:p>
            <a:pPr>
              <a:lnSpc>
                <a:spcPts val="2500"/>
              </a:lnSpc>
            </a:pPr>
            <a:r>
              <a:rPr lang="sv-SE" sz="4400" cap="none" spc="0">
                <a:ln w="0"/>
                <a:latin typeface="Arial"/>
                <a:cs typeface="Arial"/>
              </a:rPr>
              <a:t>27 000</a:t>
            </a:r>
          </a:p>
          <a:p>
            <a:pPr>
              <a:lnSpc>
                <a:spcPts val="2500"/>
              </a:lnSpc>
            </a:pPr>
            <a:r>
              <a:rPr lang="sv-SE" sz="2400">
                <a:ln w="0"/>
                <a:latin typeface="Arial"/>
                <a:cs typeface="Arial"/>
              </a:rPr>
              <a:t>kandidater</a:t>
            </a:r>
            <a:endParaRPr lang="sv-SE" sz="2400" cap="none" spc="0">
              <a:ln w="0"/>
              <a:latin typeface="Arial"/>
              <a:cs typeface="Arial"/>
            </a:endParaRPr>
          </a:p>
        </p:txBody>
      </p:sp>
      <p:sp>
        <p:nvSpPr>
          <p:cNvPr id="14" name="Rektangel 13">
            <a:extLst>
              <a:ext uri="{FF2B5EF4-FFF2-40B4-BE49-F238E27FC236}">
                <a16:creationId xmlns:a16="http://schemas.microsoft.com/office/drawing/2014/main" id="{BDFA0347-C1EB-519F-6825-E45E788B1597}"/>
              </a:ext>
            </a:extLst>
          </p:cNvPr>
          <p:cNvSpPr/>
          <p:nvPr/>
        </p:nvSpPr>
        <p:spPr>
          <a:xfrm>
            <a:off x="4973513" y="3763859"/>
            <a:ext cx="2366683" cy="726674"/>
          </a:xfrm>
          <a:prstGeom prst="rect">
            <a:avLst/>
          </a:prstGeom>
          <a:noFill/>
        </p:spPr>
        <p:txBody>
          <a:bodyPr wrap="square" lIns="91440" tIns="45720" rIns="91440" bIns="45720" anchor="t">
            <a:spAutoFit/>
          </a:bodyPr>
          <a:lstStyle/>
          <a:p>
            <a:pPr>
              <a:lnSpc>
                <a:spcPts val="2500"/>
              </a:lnSpc>
            </a:pPr>
            <a:r>
              <a:rPr lang="sv-SE" sz="2000" cap="none" spc="0">
                <a:ln w="0"/>
                <a:latin typeface="Arial"/>
                <a:cs typeface="Arial"/>
              </a:rPr>
              <a:t>ca 10 000</a:t>
            </a:r>
          </a:p>
          <a:p>
            <a:pPr>
              <a:lnSpc>
                <a:spcPts val="2500"/>
              </a:lnSpc>
            </a:pPr>
            <a:r>
              <a:rPr lang="sv-SE" sz="2000">
                <a:ln w="0"/>
                <a:latin typeface="Arial"/>
                <a:cs typeface="Arial"/>
              </a:rPr>
              <a:t>supportärenden</a:t>
            </a:r>
            <a:endParaRPr lang="sv-SE" sz="2000" cap="none" spc="0">
              <a:ln w="0"/>
              <a:latin typeface="Arial"/>
              <a:cs typeface="Arial"/>
            </a:endParaRPr>
          </a:p>
        </p:txBody>
      </p:sp>
    </p:spTree>
    <p:custDataLst>
      <p:tags r:id="rId1"/>
    </p:custDataLst>
    <p:extLst>
      <p:ext uri="{BB962C8B-B14F-4D97-AF65-F5344CB8AC3E}">
        <p14:creationId xmlns:p14="http://schemas.microsoft.com/office/powerpoint/2010/main" val="121412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108328-88CF-0692-8EC4-5587B029254C}"/>
              </a:ext>
            </a:extLst>
          </p:cNvPr>
          <p:cNvSpPr>
            <a:spLocks noGrp="1"/>
          </p:cNvSpPr>
          <p:nvPr>
            <p:ph type="title"/>
          </p:nvPr>
        </p:nvSpPr>
        <p:spPr/>
        <p:txBody>
          <a:bodyPr/>
          <a:lstStyle/>
          <a:p>
            <a:r>
              <a:rPr lang="sv-SE"/>
              <a:t>Checklista för valnämndens </a:t>
            </a:r>
            <a:br>
              <a:rPr lang="sv-SE"/>
            </a:br>
            <a:r>
              <a:rPr lang="sv-SE"/>
              <a:t>uppgifter</a:t>
            </a:r>
          </a:p>
        </p:txBody>
      </p:sp>
      <p:pic>
        <p:nvPicPr>
          <p:cNvPr id="10" name="Platshållare för innehåll 9">
            <a:extLst>
              <a:ext uri="{FF2B5EF4-FFF2-40B4-BE49-F238E27FC236}">
                <a16:creationId xmlns:a16="http://schemas.microsoft.com/office/drawing/2014/main" id="{31E49A00-C4CA-6467-D72C-28105AD6B76D}"/>
              </a:ext>
            </a:extLst>
          </p:cNvPr>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rot="832886">
            <a:off x="7882444" y="1188755"/>
            <a:ext cx="3541712" cy="5022850"/>
          </a:xfrm>
        </p:spPr>
      </p:pic>
      <p:pic>
        <p:nvPicPr>
          <p:cNvPr id="5" name="Platshållare för innehåll 4">
            <a:extLst>
              <a:ext uri="{FF2B5EF4-FFF2-40B4-BE49-F238E27FC236}">
                <a16:creationId xmlns:a16="http://schemas.microsoft.com/office/drawing/2014/main" id="{FBAE568F-FF7F-F537-3929-3F4658AE3190}"/>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rot="752125">
            <a:off x="5427170" y="1102145"/>
            <a:ext cx="3541712" cy="5000625"/>
          </a:xfrm>
        </p:spPr>
      </p:pic>
      <p:pic>
        <p:nvPicPr>
          <p:cNvPr id="4" name="Bildobjekt 3" descr="En bild som visar skärm, framsida, sitter, TV&#10;&#10;Automatiskt genererad beskrivning">
            <a:extLst>
              <a:ext uri="{FF2B5EF4-FFF2-40B4-BE49-F238E27FC236}">
                <a16:creationId xmlns:a16="http://schemas.microsoft.com/office/drawing/2014/main" id="{67867624-D8C4-42AB-971E-6130191AD084}"/>
              </a:ext>
            </a:extLst>
          </p:cNvPr>
          <p:cNvPicPr>
            <a:picLocks noChangeAspect="1"/>
          </p:cNvPicPr>
          <p:nvPr/>
        </p:nvPicPr>
        <p:blipFill>
          <a:blip r:embed="rId6"/>
          <a:stretch>
            <a:fillRect/>
          </a:stretch>
        </p:blipFill>
        <p:spPr>
          <a:xfrm>
            <a:off x="7445829" y="5473760"/>
            <a:ext cx="3810464" cy="1089349"/>
          </a:xfrm>
          <a:prstGeom prst="rect">
            <a:avLst/>
          </a:prstGeom>
        </p:spPr>
      </p:pic>
      <p:sp>
        <p:nvSpPr>
          <p:cNvPr id="6" name="textruta 5">
            <a:extLst>
              <a:ext uri="{FF2B5EF4-FFF2-40B4-BE49-F238E27FC236}">
                <a16:creationId xmlns:a16="http://schemas.microsoft.com/office/drawing/2014/main" id="{8786CCFD-C8C0-C2AA-5DBF-F8E62219418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5 VN</a:t>
            </a:r>
            <a:endParaRPr lang="sv-SE">
              <a:solidFill>
                <a:schemeClr val="bg1"/>
              </a:solidFill>
            </a:endParaRPr>
          </a:p>
        </p:txBody>
      </p:sp>
    </p:spTree>
    <p:custDataLst>
      <p:tags r:id="rId1"/>
    </p:custDataLst>
    <p:extLst>
      <p:ext uri="{BB962C8B-B14F-4D97-AF65-F5344CB8AC3E}">
        <p14:creationId xmlns:p14="http://schemas.microsoft.com/office/powerpoint/2010/main" val="29409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1FB45-A8DD-B50A-2CE3-60B183103F8E}"/>
              </a:ext>
            </a:extLst>
          </p:cNvPr>
          <p:cNvSpPr>
            <a:spLocks noGrp="1"/>
          </p:cNvSpPr>
          <p:nvPr>
            <p:ph type="title"/>
          </p:nvPr>
        </p:nvSpPr>
        <p:spPr/>
        <p:txBody>
          <a:bodyPr/>
          <a:lstStyle/>
          <a:p>
            <a:r>
              <a:rPr lang="sv-SE"/>
              <a:t>Registrera uppgifter om valnämnden i Kyrksam</a:t>
            </a:r>
          </a:p>
        </p:txBody>
      </p:sp>
      <p:sp>
        <p:nvSpPr>
          <p:cNvPr id="3" name="Platshållare för text 2">
            <a:extLst>
              <a:ext uri="{FF2B5EF4-FFF2-40B4-BE49-F238E27FC236}">
                <a16:creationId xmlns:a16="http://schemas.microsoft.com/office/drawing/2014/main" id="{2B6CB586-74C1-EE65-A63C-D2AE95C5CE09}"/>
              </a:ext>
            </a:extLst>
          </p:cNvPr>
          <p:cNvSpPr>
            <a:spLocks noGrp="1"/>
          </p:cNvSpPr>
          <p:nvPr>
            <p:ph type="body" sz="quarter" idx="13"/>
          </p:nvPr>
        </p:nvSpPr>
        <p:spPr/>
        <p:txBody>
          <a:bodyPr/>
          <a:lstStyle/>
          <a:p>
            <a:r>
              <a:rPr lang="sv-SE"/>
              <a:t>Ledamöter och ersättare ska registrera i Kyrksam</a:t>
            </a:r>
          </a:p>
          <a:p>
            <a:r>
              <a:rPr lang="sv-SE"/>
              <a:t>Kyrkoherden ansvarar för att registreringen är korrekt</a:t>
            </a:r>
          </a:p>
          <a:p>
            <a:r>
              <a:rPr lang="sv-SE"/>
              <a:t>Uppgifter som ska registreras är:</a:t>
            </a:r>
          </a:p>
          <a:p>
            <a:pPr marL="0" indent="0">
              <a:buNone/>
            </a:pPr>
            <a:r>
              <a:rPr lang="sv-SE"/>
              <a:t>	namn, personnummer </a:t>
            </a:r>
          </a:p>
          <a:p>
            <a:pPr marL="0" indent="0">
              <a:buNone/>
            </a:pPr>
            <a:r>
              <a:rPr lang="sv-SE"/>
              <a:t>	e-postadress</a:t>
            </a:r>
          </a:p>
          <a:p>
            <a:pPr marL="0" indent="0">
              <a:buNone/>
            </a:pPr>
            <a:r>
              <a:rPr lang="sv-SE"/>
              <a:t>	telefonnummer</a:t>
            </a:r>
          </a:p>
          <a:p>
            <a:pPr marL="0" indent="0">
              <a:buNone/>
            </a:pPr>
            <a:r>
              <a:rPr lang="sv-SE"/>
              <a:t>	korrekta start- och stoppdatum </a:t>
            </a:r>
          </a:p>
          <a:p>
            <a:pPr marL="0" indent="0">
              <a:buNone/>
            </a:pPr>
            <a:endParaRPr lang="sv-SE"/>
          </a:p>
        </p:txBody>
      </p:sp>
    </p:spTree>
    <p:custDataLst>
      <p:tags r:id="rId1"/>
    </p:custDataLst>
    <p:extLst>
      <p:ext uri="{BB962C8B-B14F-4D97-AF65-F5344CB8AC3E}">
        <p14:creationId xmlns:p14="http://schemas.microsoft.com/office/powerpoint/2010/main" val="22652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11A88E-D983-427A-AEAD-E249A919B1F4}"/>
              </a:ext>
            </a:extLst>
          </p:cNvPr>
          <p:cNvSpPr>
            <a:spLocks noGrp="1"/>
          </p:cNvSpPr>
          <p:nvPr>
            <p:ph type="title"/>
          </p:nvPr>
        </p:nvSpPr>
        <p:spPr/>
        <p:txBody>
          <a:bodyPr/>
          <a:lstStyle/>
          <a:p>
            <a:r>
              <a:rPr lang="sv-SE"/>
              <a:t>Vallokaler och lokaler för förtidsröstning</a:t>
            </a:r>
          </a:p>
        </p:txBody>
      </p:sp>
      <p:pic>
        <p:nvPicPr>
          <p:cNvPr id="7" name="Bildobjekt 6">
            <a:extLst>
              <a:ext uri="{FF2B5EF4-FFF2-40B4-BE49-F238E27FC236}">
                <a16:creationId xmlns:a16="http://schemas.microsoft.com/office/drawing/2014/main" id="{E43AB390-2672-4126-9F6B-48FE8464D508}"/>
              </a:ext>
            </a:extLst>
          </p:cNvPr>
          <p:cNvPicPr>
            <a:picLocks noChangeAspect="1"/>
          </p:cNvPicPr>
          <p:nvPr/>
        </p:nvPicPr>
        <p:blipFill>
          <a:blip r:embed="rId3"/>
          <a:stretch>
            <a:fillRect/>
          </a:stretch>
        </p:blipFill>
        <p:spPr>
          <a:xfrm>
            <a:off x="2620318" y="2528000"/>
            <a:ext cx="3243533" cy="3243533"/>
          </a:xfrm>
          <a:prstGeom prst="rect">
            <a:avLst/>
          </a:prstGeom>
        </p:spPr>
      </p:pic>
      <p:pic>
        <p:nvPicPr>
          <p:cNvPr id="6" name="Bildobjekt 5">
            <a:extLst>
              <a:ext uri="{FF2B5EF4-FFF2-40B4-BE49-F238E27FC236}">
                <a16:creationId xmlns:a16="http://schemas.microsoft.com/office/drawing/2014/main" id="{8360A4EE-C0D9-B466-F7D4-0BAEFDD55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71" y="850936"/>
            <a:ext cx="3662118" cy="3277476"/>
          </a:xfrm>
          <a:prstGeom prst="rect">
            <a:avLst/>
          </a:prstGeom>
        </p:spPr>
      </p:pic>
    </p:spTree>
    <p:custDataLst>
      <p:tags r:id="rId1"/>
    </p:custDataLst>
    <p:extLst>
      <p:ext uri="{BB962C8B-B14F-4D97-AF65-F5344CB8AC3E}">
        <p14:creationId xmlns:p14="http://schemas.microsoft.com/office/powerpoint/2010/main" val="105353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EB9DF6C-35BC-46E2-BF84-BFBE3A43FFF5}"/>
              </a:ext>
            </a:extLst>
          </p:cNvPr>
          <p:cNvSpPr>
            <a:spLocks noGrp="1"/>
          </p:cNvSpPr>
          <p:nvPr>
            <p:ph type="title"/>
          </p:nvPr>
        </p:nvSpPr>
        <p:spPr>
          <a:xfrm>
            <a:off x="593942" y="682904"/>
            <a:ext cx="8165883" cy="1116012"/>
          </a:xfrm>
        </p:spPr>
        <p:txBody>
          <a:bodyPr/>
          <a:lstStyle/>
          <a:p>
            <a:r>
              <a:rPr lang="sv-SE"/>
              <a:t>Öppettider</a:t>
            </a:r>
          </a:p>
        </p:txBody>
      </p:sp>
      <p:sp>
        <p:nvSpPr>
          <p:cNvPr id="6" name="Platshållare för innehåll 5">
            <a:extLst>
              <a:ext uri="{FF2B5EF4-FFF2-40B4-BE49-F238E27FC236}">
                <a16:creationId xmlns:a16="http://schemas.microsoft.com/office/drawing/2014/main" id="{D9340A84-1F3D-40C1-B304-5CED6880422F}"/>
              </a:ext>
            </a:extLst>
          </p:cNvPr>
          <p:cNvSpPr>
            <a:spLocks noGrp="1"/>
          </p:cNvSpPr>
          <p:nvPr>
            <p:ph type="body" sz="quarter" idx="13"/>
          </p:nvPr>
        </p:nvSpPr>
        <p:spPr>
          <a:xfrm>
            <a:off x="593942" y="2194203"/>
            <a:ext cx="4888638" cy="2844801"/>
          </a:xfrm>
        </p:spPr>
        <p:txBody>
          <a:bodyPr/>
          <a:lstStyle/>
          <a:p>
            <a:r>
              <a:rPr lang="sv-SE"/>
              <a:t>Vallokalen är öppen på valdagen, den 21 september.</a:t>
            </a:r>
          </a:p>
          <a:p>
            <a:pPr marL="0" indent="0">
              <a:buNone/>
            </a:pPr>
            <a:endParaRPr lang="sv-SE"/>
          </a:p>
        </p:txBody>
      </p:sp>
      <p:pic>
        <p:nvPicPr>
          <p:cNvPr id="9" name="Bildobjekt 8">
            <a:extLst>
              <a:ext uri="{FF2B5EF4-FFF2-40B4-BE49-F238E27FC236}">
                <a16:creationId xmlns:a16="http://schemas.microsoft.com/office/drawing/2014/main" id="{4ED3BF3E-DC4B-4938-AC3A-F0281DEA22CF}"/>
              </a:ext>
            </a:extLst>
          </p:cNvPr>
          <p:cNvPicPr>
            <a:picLocks noChangeAspect="1"/>
          </p:cNvPicPr>
          <p:nvPr/>
        </p:nvPicPr>
        <p:blipFill>
          <a:blip r:embed="rId4"/>
          <a:stretch>
            <a:fillRect/>
          </a:stretch>
        </p:blipFill>
        <p:spPr>
          <a:xfrm>
            <a:off x="1683319" y="3130620"/>
            <a:ext cx="2127180" cy="2127180"/>
          </a:xfrm>
          <a:prstGeom prst="rect">
            <a:avLst/>
          </a:prstGeom>
        </p:spPr>
      </p:pic>
      <p:sp>
        <p:nvSpPr>
          <p:cNvPr id="11" name="Platshållare för innehåll 5">
            <a:extLst>
              <a:ext uri="{FF2B5EF4-FFF2-40B4-BE49-F238E27FC236}">
                <a16:creationId xmlns:a16="http://schemas.microsoft.com/office/drawing/2014/main" id="{771F4CE5-F4F7-4746-9C93-56660A99C25C}"/>
              </a:ext>
            </a:extLst>
          </p:cNvPr>
          <p:cNvSpPr txBox="1">
            <a:spLocks/>
          </p:cNvSpPr>
          <p:nvPr/>
        </p:nvSpPr>
        <p:spPr>
          <a:xfrm>
            <a:off x="6189769" y="2194203"/>
            <a:ext cx="4888638" cy="3656064"/>
          </a:xfrm>
          <a:prstGeom prst="rect">
            <a:avLst/>
          </a:prstGeom>
        </p:spPr>
        <p:txBody>
          <a:bodyPr vert="horz" lIns="90000" tIns="45720" rIns="90000" bIns="45720" rtlCol="0">
            <a:normAutofit/>
          </a:bodyPr>
          <a:lstStyle>
            <a:lvl1pPr marL="270900" indent="-270900" algn="l" defTabSz="914400" rtl="0" eaLnBrk="1" latinLnBrk="0" hangingPunct="1">
              <a:lnSpc>
                <a:spcPct val="100000"/>
              </a:lnSpc>
              <a:spcBef>
                <a:spcPts val="1600"/>
              </a:spcBef>
              <a:buFont typeface="Arial" charset="0"/>
              <a:buChar char="•"/>
              <a:defRPr sz="2000" kern="1200">
                <a:solidFill>
                  <a:schemeClr val="tx1"/>
                </a:solidFill>
                <a:latin typeface="+mn-lt"/>
                <a:ea typeface="+mn-ea"/>
                <a:cs typeface="+mn-cs"/>
              </a:defRPr>
            </a:lvl1pPr>
            <a:lvl2pPr marL="613800" indent="-228600" algn="l" defTabSz="914400" rtl="0" eaLnBrk="1" latinLnBrk="0" hangingPunct="1">
              <a:lnSpc>
                <a:spcPct val="10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a:t>Lokalen för förtidsröstning är öppen för förtidsröstning från 8 september till och med valdagen 21 september.</a:t>
            </a:r>
          </a:p>
          <a:p>
            <a:endParaRPr lang="sv-SE"/>
          </a:p>
        </p:txBody>
      </p:sp>
      <p:pic>
        <p:nvPicPr>
          <p:cNvPr id="2" name="Bildobjekt 1">
            <a:extLst>
              <a:ext uri="{FF2B5EF4-FFF2-40B4-BE49-F238E27FC236}">
                <a16:creationId xmlns:a16="http://schemas.microsoft.com/office/drawing/2014/main" id="{5D6CDDE7-C97A-0F3F-B960-1BAF73C7C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2778" y="3310615"/>
            <a:ext cx="2444941" cy="2188142"/>
          </a:xfrm>
          <a:prstGeom prst="rect">
            <a:avLst/>
          </a:prstGeom>
        </p:spPr>
      </p:pic>
    </p:spTree>
    <p:custDataLst>
      <p:tags r:id="rId1"/>
    </p:custDataLst>
    <p:extLst>
      <p:ext uri="{BB962C8B-B14F-4D97-AF65-F5344CB8AC3E}">
        <p14:creationId xmlns:p14="http://schemas.microsoft.com/office/powerpoint/2010/main" val="161998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FED6-4F23-D25C-4E3E-5E4C87A204A3}"/>
              </a:ext>
            </a:extLst>
          </p:cNvPr>
          <p:cNvSpPr>
            <a:spLocks noGrp="1"/>
          </p:cNvSpPr>
          <p:nvPr>
            <p:ph type="title"/>
          </p:nvPr>
        </p:nvSpPr>
        <p:spPr/>
        <p:txBody>
          <a:bodyPr/>
          <a:lstStyle/>
          <a:p>
            <a:r>
              <a:rPr lang="sv-SE"/>
              <a:t>Samråd med kyrkoherden om vallokal och lokaler för förtidsröstning</a:t>
            </a:r>
          </a:p>
        </p:txBody>
      </p:sp>
      <p:sp>
        <p:nvSpPr>
          <p:cNvPr id="3" name="Platshållare för text 2">
            <a:extLst>
              <a:ext uri="{FF2B5EF4-FFF2-40B4-BE49-F238E27FC236}">
                <a16:creationId xmlns:a16="http://schemas.microsoft.com/office/drawing/2014/main" id="{1698A2FF-EBD4-3757-BAF4-43BABFC6AF90}"/>
              </a:ext>
            </a:extLst>
          </p:cNvPr>
          <p:cNvSpPr>
            <a:spLocks noGrp="1"/>
          </p:cNvSpPr>
          <p:nvPr>
            <p:ph type="body" sz="quarter" idx="13"/>
          </p:nvPr>
        </p:nvSpPr>
        <p:spPr/>
        <p:txBody>
          <a:bodyPr/>
          <a:lstStyle/>
          <a:p>
            <a:r>
              <a:rPr lang="sv-SE"/>
              <a:t>Öppettider</a:t>
            </a:r>
          </a:p>
          <a:p>
            <a:r>
              <a:rPr lang="sv-SE"/>
              <a:t>Tjänstgörande valförrättare och röstmottagare</a:t>
            </a:r>
          </a:p>
        </p:txBody>
      </p:sp>
      <p:pic>
        <p:nvPicPr>
          <p:cNvPr id="5" name="Bildobjekt 4">
            <a:extLst>
              <a:ext uri="{FF2B5EF4-FFF2-40B4-BE49-F238E27FC236}">
                <a16:creationId xmlns:a16="http://schemas.microsoft.com/office/drawing/2014/main" id="{47537A39-25E8-6580-EF94-A951E7487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830" y="474237"/>
            <a:ext cx="3087133" cy="2762883"/>
          </a:xfrm>
          <a:prstGeom prst="rect">
            <a:avLst/>
          </a:prstGeom>
        </p:spPr>
      </p:pic>
      <p:pic>
        <p:nvPicPr>
          <p:cNvPr id="20" name="Bildobjekt 19">
            <a:extLst>
              <a:ext uri="{FF2B5EF4-FFF2-40B4-BE49-F238E27FC236}">
                <a16:creationId xmlns:a16="http://schemas.microsoft.com/office/drawing/2014/main" id="{547F7A31-02DF-6B23-8EAA-83A15681AA8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7006857" y="2887661"/>
            <a:ext cx="2914652" cy="2989264"/>
          </a:xfrm>
          <a:prstGeom prst="rect">
            <a:avLst/>
          </a:prstGeom>
        </p:spPr>
      </p:pic>
    </p:spTree>
    <p:custDataLst>
      <p:tags r:id="rId1"/>
    </p:custDataLst>
    <p:extLst>
      <p:ext uri="{BB962C8B-B14F-4D97-AF65-F5344CB8AC3E}">
        <p14:creationId xmlns:p14="http://schemas.microsoft.com/office/powerpoint/2010/main" val="150859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Vallokaler och lokaler för förtidsröstning</a:t>
            </a:r>
            <a:endParaRPr lang="sv-SE">
              <a:highlight>
                <a:srgbClr val="FFFF00"/>
              </a:highlight>
            </a:endParaRP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En vallokal per valdistrikt</a:t>
            </a:r>
          </a:p>
          <a:p>
            <a:pPr marL="342900" indent="-342900">
              <a:lnSpc>
                <a:spcPct val="110000"/>
              </a:lnSpc>
              <a:buFont typeface="Arial" pitchFamily="34" charset="0"/>
              <a:buChar char="•"/>
            </a:pPr>
            <a:r>
              <a:rPr lang="sv-SE"/>
              <a:t>Minst en lokal för förtidsröstning per församling eller pastorat</a:t>
            </a:r>
          </a:p>
          <a:p>
            <a:pPr marL="342900" indent="-342900">
              <a:lnSpc>
                <a:spcPct val="110000"/>
              </a:lnSpc>
              <a:buFont typeface="Arial" pitchFamily="34" charset="0"/>
              <a:buChar char="•"/>
            </a:pPr>
            <a:r>
              <a:rPr lang="sv-SE"/>
              <a:t>Valnämnden beslutar</a:t>
            </a:r>
          </a:p>
          <a:p>
            <a:pPr marL="342900" indent="-342900">
              <a:lnSpc>
                <a:spcPct val="110000"/>
              </a:lnSpc>
              <a:buFont typeface="Arial" pitchFamily="34" charset="0"/>
              <a:buChar char="•"/>
            </a:pPr>
            <a:r>
              <a:rPr lang="sv-SE"/>
              <a:t>Samråd med kyrkoherden</a:t>
            </a:r>
          </a:p>
          <a:p>
            <a:pPr marL="342900" indent="-342900">
              <a:lnSpc>
                <a:spcPct val="110000"/>
              </a:lnSpc>
              <a:buFont typeface="Arial" pitchFamily="34" charset="0"/>
              <a:buChar char="•"/>
            </a:pPr>
            <a:r>
              <a:rPr lang="sv-SE"/>
              <a:t>Minimikrav öppettider</a:t>
            </a:r>
          </a:p>
          <a:p>
            <a:pPr marL="0" indent="0">
              <a:buNone/>
            </a:pPr>
            <a:endParaRPr lang="sv-SE"/>
          </a:p>
        </p:txBody>
      </p:sp>
      <p:pic>
        <p:nvPicPr>
          <p:cNvPr id="5" name="Bildobjekt 4" descr="En bild som visar skärm, framsida, sitter, TV&#10;&#10;Automatiskt genererad beskrivning">
            <a:extLst>
              <a:ext uri="{FF2B5EF4-FFF2-40B4-BE49-F238E27FC236}">
                <a16:creationId xmlns:a16="http://schemas.microsoft.com/office/drawing/2014/main" id="{11054E7A-F688-D10B-2AC5-1FD7CC5F59F0}"/>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52611470-6592-D057-65DD-9EB19F5314D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D4C44CA6-3F86-FFA5-C8A2-E8DA357BD3E6}"/>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9833714" y="963620"/>
            <a:ext cx="1768404" cy="1662622"/>
          </a:xfrm>
          <a:prstGeom prst="rect">
            <a:avLst/>
          </a:prstGeom>
        </p:spPr>
      </p:pic>
      <p:pic>
        <p:nvPicPr>
          <p:cNvPr id="6" name="Bildobjekt 5">
            <a:extLst>
              <a:ext uri="{FF2B5EF4-FFF2-40B4-BE49-F238E27FC236}">
                <a16:creationId xmlns:a16="http://schemas.microsoft.com/office/drawing/2014/main" id="{42E9E5EF-CF6E-C4CC-3130-B764955E0EBD}"/>
              </a:ext>
            </a:extLst>
          </p:cNvPr>
          <p:cNvPicPr>
            <a:picLocks/>
          </p:cNvPicPr>
          <p:nvPr/>
        </p:nvPicPr>
        <p:blipFill>
          <a:blip r:embed="rId6">
            <a:extLst>
              <a:ext uri="{28A0092B-C50C-407E-A947-70E740481C1C}">
                <a14:useLocalDpi xmlns:a14="http://schemas.microsoft.com/office/drawing/2010/main" val="0"/>
              </a:ext>
            </a:extLst>
          </a:blip>
          <a:srcRect r="50023" b="57184"/>
          <a:stretch/>
        </p:blipFill>
        <p:spPr>
          <a:xfrm>
            <a:off x="7979660" y="435702"/>
            <a:ext cx="1601971" cy="1544540"/>
          </a:xfrm>
          <a:prstGeom prst="rect">
            <a:avLst/>
          </a:prstGeom>
        </p:spPr>
      </p:pic>
    </p:spTree>
    <p:custDataLst>
      <p:tags r:id="rId1"/>
    </p:custDataLst>
    <p:extLst>
      <p:ext uri="{BB962C8B-B14F-4D97-AF65-F5344CB8AC3E}">
        <p14:creationId xmlns:p14="http://schemas.microsoft.com/office/powerpoint/2010/main" val="1372938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Regelverk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lnSpcReduction="10000"/>
          </a:bodyPr>
          <a:lstStyle/>
          <a:p>
            <a:pPr marL="342900" indent="-342900">
              <a:lnSpc>
                <a:spcPct val="120000"/>
              </a:lnSpc>
              <a:buFont typeface="Arial" pitchFamily="34" charset="0"/>
              <a:buChar char="•"/>
            </a:pPr>
            <a:r>
              <a:rPr lang="sv-SE" sz="2200"/>
              <a:t>Röstning 21 september 2025</a:t>
            </a:r>
          </a:p>
          <a:p>
            <a:pPr marL="342900" indent="-342900">
              <a:lnSpc>
                <a:spcPct val="120000"/>
              </a:lnSpc>
              <a:buFont typeface="Arial" pitchFamily="34" charset="0"/>
              <a:buChar char="•"/>
            </a:pPr>
            <a:r>
              <a:rPr lang="sv-SE" sz="2200"/>
              <a:t>Kyrkobokförda i valdistriktet får rösta</a:t>
            </a:r>
          </a:p>
          <a:p>
            <a:pPr marL="342900" indent="-342900">
              <a:lnSpc>
                <a:spcPct val="120000"/>
              </a:lnSpc>
              <a:buFont typeface="Arial" pitchFamily="34" charset="0"/>
              <a:buChar char="•"/>
            </a:pPr>
            <a:r>
              <a:rPr lang="sv-SE" sz="2200"/>
              <a:t>Identifiering: Id-handling eller annan person</a:t>
            </a:r>
          </a:p>
          <a:p>
            <a:pPr marL="342900" indent="-342900">
              <a:lnSpc>
                <a:spcPct val="120000"/>
              </a:lnSpc>
              <a:buFont typeface="Arial" pitchFamily="34" charset="0"/>
              <a:buChar char="•"/>
            </a:pPr>
            <a:r>
              <a:rPr lang="sv-SE" sz="2200"/>
              <a:t>Tre grupp- och kandidatförteckningar</a:t>
            </a:r>
          </a:p>
          <a:p>
            <a:pPr marL="342900" indent="-342900">
              <a:lnSpc>
                <a:spcPct val="120000"/>
              </a:lnSpc>
              <a:buFont typeface="Arial" pitchFamily="34" charset="0"/>
              <a:buChar char="•"/>
            </a:pPr>
            <a:r>
              <a:rPr lang="sv-SE" sz="2200"/>
              <a:t>Valförrättare </a:t>
            </a:r>
          </a:p>
          <a:p>
            <a:pPr marL="342900" indent="-342900">
              <a:lnSpc>
                <a:spcPct val="120000"/>
              </a:lnSpc>
              <a:buFont typeface="Arial" pitchFamily="34" charset="0"/>
              <a:buChar char="•"/>
            </a:pPr>
            <a:r>
              <a:rPr lang="sv-SE" sz="2200"/>
              <a:t>Preliminär rösträkning</a:t>
            </a:r>
          </a:p>
        </p:txBody>
      </p:sp>
      <p:pic>
        <p:nvPicPr>
          <p:cNvPr id="7" name="Bildobjekt 6" descr="En bild som visar skärm, framsida, sitter, TV&#10;&#10;Automatiskt genererad beskrivning">
            <a:extLst>
              <a:ext uri="{FF2B5EF4-FFF2-40B4-BE49-F238E27FC236}">
                <a16:creationId xmlns:a16="http://schemas.microsoft.com/office/drawing/2014/main" id="{E6D3A751-4804-B472-591F-6B50A09A3991}"/>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D7F6B47E-BEA1-21DB-498A-E030D3D4DD4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DC1443C9-733A-845F-4856-911121A6FE7C}"/>
              </a:ext>
            </a:extLst>
          </p:cNvPr>
          <p:cNvPicPr>
            <a:picLocks/>
          </p:cNvPicPr>
          <p:nvPr/>
        </p:nvPicPr>
        <p:blipFill>
          <a:blip r:embed="rId5">
            <a:extLst>
              <a:ext uri="{28A0092B-C50C-407E-A947-70E740481C1C}">
                <a14:useLocalDpi xmlns:a14="http://schemas.microsoft.com/office/drawing/2010/main" val="0"/>
              </a:ext>
            </a:extLst>
          </a:blip>
          <a:srcRect r="50023" b="57184"/>
          <a:stretch/>
        </p:blipFill>
        <p:spPr>
          <a:xfrm>
            <a:off x="4508205" y="906274"/>
            <a:ext cx="1818167" cy="1229101"/>
          </a:xfrm>
          <a:prstGeom prst="rect">
            <a:avLst/>
          </a:prstGeom>
        </p:spPr>
      </p:pic>
    </p:spTree>
    <p:custDataLst>
      <p:tags r:id="rId1"/>
    </p:custDataLst>
    <p:extLst>
      <p:ext uri="{BB962C8B-B14F-4D97-AF65-F5344CB8AC3E}">
        <p14:creationId xmlns:p14="http://schemas.microsoft.com/office/powerpoint/2010/main" val="244703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F9264-9BAD-A1F2-FA88-338C9B85BC1B}"/>
              </a:ext>
            </a:extLst>
          </p:cNvPr>
          <p:cNvSpPr>
            <a:spLocks noGrp="1"/>
          </p:cNvSpPr>
          <p:nvPr>
            <p:ph type="title"/>
          </p:nvPr>
        </p:nvSpPr>
        <p:spPr>
          <a:xfrm>
            <a:off x="593942" y="560946"/>
            <a:ext cx="8165883" cy="1116012"/>
          </a:xfrm>
        </p:spPr>
        <p:txBody>
          <a:bodyPr/>
          <a:lstStyle/>
          <a:p>
            <a:r>
              <a:rPr lang="sv-SE"/>
              <a:t>Fatta beslut om vallokal</a:t>
            </a:r>
          </a:p>
        </p:txBody>
      </p:sp>
      <p:sp>
        <p:nvSpPr>
          <p:cNvPr id="3" name="Platshållare för text 2">
            <a:extLst>
              <a:ext uri="{FF2B5EF4-FFF2-40B4-BE49-F238E27FC236}">
                <a16:creationId xmlns:a16="http://schemas.microsoft.com/office/drawing/2014/main" id="{C9E9C6BB-A8FB-12F9-484E-00A667AA654E}"/>
              </a:ext>
            </a:extLst>
          </p:cNvPr>
          <p:cNvSpPr>
            <a:spLocks noGrp="1"/>
          </p:cNvSpPr>
          <p:nvPr>
            <p:ph type="body" sz="quarter" idx="13"/>
          </p:nvPr>
        </p:nvSpPr>
        <p:spPr>
          <a:xfrm>
            <a:off x="593941" y="1921687"/>
            <a:ext cx="9684591" cy="2844801"/>
          </a:xfrm>
        </p:spPr>
        <p:txBody>
          <a:bodyPr/>
          <a:lstStyle/>
          <a:p>
            <a:r>
              <a:rPr lang="sv-SE"/>
              <a:t>Vallokalen är öppen på valdagen</a:t>
            </a:r>
          </a:p>
          <a:p>
            <a:r>
              <a:rPr lang="sv-SE"/>
              <a:t>Öppettider vallokal</a:t>
            </a:r>
          </a:p>
          <a:p>
            <a:pPr lvl="1"/>
            <a:r>
              <a:rPr lang="sv-SE" sz="2200"/>
              <a:t>Vallokalen är öppen klockan 18.00–20.00 och den stänger klockan 20.00 Detta gäller utan undantag</a:t>
            </a:r>
          </a:p>
          <a:p>
            <a:pPr lvl="1"/>
            <a:r>
              <a:rPr lang="sv-SE" sz="2200"/>
              <a:t>Vallokalen ska vara öppen minst fyra timmar mellan 09.00 och 18.00</a:t>
            </a:r>
          </a:p>
          <a:p>
            <a:pPr lvl="1"/>
            <a:r>
              <a:rPr lang="sv-SE" sz="2200"/>
              <a:t>Vallokalen ska vara stängd under huvudgudstjänst</a:t>
            </a:r>
          </a:p>
          <a:p>
            <a:pPr lvl="1"/>
            <a:endParaRPr lang="sv-SE" sz="2200"/>
          </a:p>
          <a:p>
            <a:r>
              <a:rPr lang="sv-SE"/>
              <a:t>Registrera uppgifterna i Vallokalssystemet</a:t>
            </a:r>
          </a:p>
          <a:p>
            <a:endParaRPr lang="sv-SE"/>
          </a:p>
          <a:p>
            <a:endParaRPr lang="sv-SE"/>
          </a:p>
        </p:txBody>
      </p:sp>
      <p:pic>
        <p:nvPicPr>
          <p:cNvPr id="4" name="Bildobjekt 3">
            <a:extLst>
              <a:ext uri="{FF2B5EF4-FFF2-40B4-BE49-F238E27FC236}">
                <a16:creationId xmlns:a16="http://schemas.microsoft.com/office/drawing/2014/main" id="{44D999A0-E3C8-BCB8-7267-EA56BEA8AC7A}"/>
              </a:ext>
            </a:extLst>
          </p:cNvPr>
          <p:cNvPicPr>
            <a:picLocks/>
          </p:cNvPicPr>
          <p:nvPr/>
        </p:nvPicPr>
        <p:blipFill>
          <a:blip r:embed="rId4">
            <a:extLst>
              <a:ext uri="{28A0092B-C50C-407E-A947-70E740481C1C}">
                <a14:useLocalDpi xmlns:a14="http://schemas.microsoft.com/office/drawing/2010/main" val="0"/>
              </a:ext>
            </a:extLst>
          </a:blip>
          <a:srcRect r="50023" b="57184"/>
          <a:stretch/>
        </p:blipFill>
        <p:spPr>
          <a:xfrm>
            <a:off x="5635255" y="560946"/>
            <a:ext cx="1795499" cy="1549749"/>
          </a:xfrm>
          <a:prstGeom prst="rect">
            <a:avLst/>
          </a:prstGeom>
        </p:spPr>
      </p:pic>
    </p:spTree>
    <p:custDataLst>
      <p:tags r:id="rId1"/>
    </p:custDataLst>
    <p:extLst>
      <p:ext uri="{BB962C8B-B14F-4D97-AF65-F5344CB8AC3E}">
        <p14:creationId xmlns:p14="http://schemas.microsoft.com/office/powerpoint/2010/main" val="244405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Regelverk lokaler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buFont typeface="Arial" pitchFamily="34" charset="0"/>
              <a:buChar char="•"/>
            </a:pPr>
            <a:r>
              <a:rPr lang="sv-SE"/>
              <a:t>Förtidsröstning 8</a:t>
            </a:r>
            <a:r>
              <a:rPr lang="sv-SE" sz="2200"/>
              <a:t>–</a:t>
            </a:r>
            <a:r>
              <a:rPr lang="sv-SE"/>
              <a:t>21 september 2025</a:t>
            </a:r>
          </a:p>
          <a:p>
            <a:pPr marL="342900" indent="-342900">
              <a:buFont typeface="Arial" pitchFamily="34" charset="0"/>
              <a:buChar char="•"/>
            </a:pPr>
            <a:r>
              <a:rPr lang="sv-SE"/>
              <a:t>Samtliga röstberättigade får rösta</a:t>
            </a:r>
          </a:p>
          <a:p>
            <a:pPr marL="342900" indent="-342900">
              <a:buFont typeface="Arial" pitchFamily="34" charset="0"/>
              <a:buChar char="•"/>
            </a:pPr>
            <a:r>
              <a:rPr lang="sv-SE"/>
              <a:t>Röstkort</a:t>
            </a:r>
          </a:p>
          <a:p>
            <a:pPr marL="342900" indent="-342900">
              <a:buFont typeface="Arial" pitchFamily="34" charset="0"/>
              <a:buChar char="•"/>
            </a:pPr>
            <a:r>
              <a:rPr lang="sv-SE"/>
              <a:t>Röstmottagare </a:t>
            </a:r>
          </a:p>
          <a:p>
            <a:pPr marL="342900" indent="-342900">
              <a:buFont typeface="Arial" pitchFamily="34" charset="0"/>
              <a:buChar char="•"/>
            </a:pPr>
            <a:r>
              <a:rPr lang="sv-SE"/>
              <a:t>Röster lämnas till vallokal eller skickas till stift</a:t>
            </a:r>
            <a:endParaRPr lang="sv-SE" sz="1100" i="1"/>
          </a:p>
        </p:txBody>
      </p:sp>
      <p:pic>
        <p:nvPicPr>
          <p:cNvPr id="7" name="Bildobjekt 6" descr="En bild som visar skärm, framsida, sitter, TV&#10;&#10;Automatiskt genererad beskrivning">
            <a:extLst>
              <a:ext uri="{FF2B5EF4-FFF2-40B4-BE49-F238E27FC236}">
                <a16:creationId xmlns:a16="http://schemas.microsoft.com/office/drawing/2014/main" id="{A6D2C721-046C-E4B5-AFB7-C79C745B3978}"/>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AA93EBC-29AB-8BB0-FA18-1561FB89EF15}"/>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5" name="Bildobjekt 4">
            <a:extLst>
              <a:ext uri="{FF2B5EF4-FFF2-40B4-BE49-F238E27FC236}">
                <a16:creationId xmlns:a16="http://schemas.microsoft.com/office/drawing/2014/main" id="{8D32E1ED-8662-6C24-F470-01FDED01B96D}"/>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7196839" y="1341452"/>
            <a:ext cx="1224148" cy="1150922"/>
          </a:xfrm>
          <a:prstGeom prst="rect">
            <a:avLst/>
          </a:prstGeom>
        </p:spPr>
      </p:pic>
    </p:spTree>
    <p:custDataLst>
      <p:tags r:id="rId1"/>
    </p:custDataLst>
    <p:extLst>
      <p:ext uri="{BB962C8B-B14F-4D97-AF65-F5344CB8AC3E}">
        <p14:creationId xmlns:p14="http://schemas.microsoft.com/office/powerpoint/2010/main" val="592732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9B976-F7D4-9E0F-2613-25495A0FEC37}"/>
              </a:ext>
            </a:extLst>
          </p:cNvPr>
          <p:cNvSpPr>
            <a:spLocks noGrp="1"/>
          </p:cNvSpPr>
          <p:nvPr>
            <p:ph type="title"/>
          </p:nvPr>
        </p:nvSpPr>
        <p:spPr>
          <a:xfrm>
            <a:off x="593942" y="382892"/>
            <a:ext cx="8165883" cy="1116012"/>
          </a:xfrm>
        </p:spPr>
        <p:txBody>
          <a:bodyPr/>
          <a:lstStyle/>
          <a:p>
            <a:r>
              <a:rPr lang="sv-SE"/>
              <a:t>Fatta beslut om lokaler för förtidsröstning</a:t>
            </a:r>
          </a:p>
        </p:txBody>
      </p:sp>
      <p:sp>
        <p:nvSpPr>
          <p:cNvPr id="3" name="Platshållare för text 2">
            <a:extLst>
              <a:ext uri="{FF2B5EF4-FFF2-40B4-BE49-F238E27FC236}">
                <a16:creationId xmlns:a16="http://schemas.microsoft.com/office/drawing/2014/main" id="{036E0C5B-A9EB-C22A-7CAB-543218FFD16B}"/>
              </a:ext>
            </a:extLst>
          </p:cNvPr>
          <p:cNvSpPr>
            <a:spLocks noGrp="1"/>
          </p:cNvSpPr>
          <p:nvPr>
            <p:ph type="body" sz="quarter" idx="13"/>
          </p:nvPr>
        </p:nvSpPr>
        <p:spPr>
          <a:xfrm>
            <a:off x="593941" y="1689654"/>
            <a:ext cx="10846692" cy="2844801"/>
          </a:xfrm>
        </p:spPr>
        <p:txBody>
          <a:bodyPr/>
          <a:lstStyle/>
          <a:p>
            <a:r>
              <a:rPr lang="sv-SE"/>
              <a:t>Öppna före valdagen</a:t>
            </a:r>
          </a:p>
          <a:p>
            <a:pPr lvl="1"/>
            <a:r>
              <a:rPr lang="sv-SE" sz="2200"/>
              <a:t>Lokaler för förtidsröstning ska vara öppna under minst två sammanhängande timmar. </a:t>
            </a:r>
          </a:p>
          <a:p>
            <a:pPr lvl="1"/>
            <a:r>
              <a:rPr lang="sv-SE" sz="2200"/>
              <a:t>En av lokalerna för förtidsröstning inom valnämndens ansvarsområde ska vara öppen minst två sammanhängande timmar per dag den 8–13 september samt 15–21 september. Dessutom hålla öppet minst en dag vardera vecka kl.17.00–20.00</a:t>
            </a:r>
          </a:p>
          <a:p>
            <a:r>
              <a:rPr lang="sv-SE"/>
              <a:t>Öppna på valdagen</a:t>
            </a:r>
          </a:p>
          <a:p>
            <a:pPr lvl="1"/>
            <a:r>
              <a:rPr lang="sv-SE" sz="2200"/>
              <a:t>Minst fyra timmar mellan kl. 09.00 och 18.00</a:t>
            </a:r>
          </a:p>
          <a:p>
            <a:pPr lvl="1"/>
            <a:r>
              <a:rPr lang="sv-SE" sz="2200"/>
              <a:t>Samt mellan kl. 18.00 och 20.00</a:t>
            </a:r>
          </a:p>
          <a:p>
            <a:r>
              <a:rPr lang="sv-SE"/>
              <a:t>Registrera uppgifterna i Vallokalssystemet</a:t>
            </a:r>
          </a:p>
          <a:p>
            <a:endParaRPr lang="sv-SE"/>
          </a:p>
        </p:txBody>
      </p:sp>
      <p:pic>
        <p:nvPicPr>
          <p:cNvPr id="4" name="Bildobjekt 3">
            <a:extLst>
              <a:ext uri="{FF2B5EF4-FFF2-40B4-BE49-F238E27FC236}">
                <a16:creationId xmlns:a16="http://schemas.microsoft.com/office/drawing/2014/main" id="{16503B29-606B-CF62-1275-3F83D6BC4C9E}"/>
              </a:ext>
            </a:extLst>
          </p:cNvPr>
          <p:cNvPicPr>
            <a:picLocks noChangeAspect="1"/>
          </p:cNvPicPr>
          <p:nvPr/>
        </p:nvPicPr>
        <p:blipFill>
          <a:blip r:embed="rId4">
            <a:extLst>
              <a:ext uri="{28A0092B-C50C-407E-A947-70E740481C1C}">
                <a14:useLocalDpi xmlns:a14="http://schemas.microsoft.com/office/drawing/2010/main" val="0"/>
              </a:ext>
            </a:extLst>
          </a:blip>
          <a:srcRect l="16876" t="58343" r="43470"/>
          <a:stretch/>
        </p:blipFill>
        <p:spPr>
          <a:xfrm>
            <a:off x="7695164" y="538732"/>
            <a:ext cx="1224148" cy="1150922"/>
          </a:xfrm>
          <a:prstGeom prst="rect">
            <a:avLst/>
          </a:prstGeom>
        </p:spPr>
      </p:pic>
    </p:spTree>
    <p:custDataLst>
      <p:tags r:id="rId1"/>
    </p:custDataLst>
    <p:extLst>
      <p:ext uri="{BB962C8B-B14F-4D97-AF65-F5344CB8AC3E}">
        <p14:creationId xmlns:p14="http://schemas.microsoft.com/office/powerpoint/2010/main" val="125755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23D45B-828E-F1D4-CBB2-43EE13E22993}"/>
              </a:ext>
            </a:extLst>
          </p:cNvPr>
          <p:cNvSpPr>
            <a:spLocks noGrp="1"/>
          </p:cNvSpPr>
          <p:nvPr>
            <p:ph type="title"/>
          </p:nvPr>
        </p:nvSpPr>
        <p:spPr>
          <a:xfrm>
            <a:off x="593942" y="981075"/>
            <a:ext cx="8165883" cy="380586"/>
          </a:xfrm>
        </p:spPr>
        <p:txBody>
          <a:bodyPr/>
          <a:lstStyle/>
          <a:p>
            <a:pPr>
              <a:lnSpc>
                <a:spcPct val="300000"/>
              </a:lnSpc>
            </a:pPr>
            <a:r>
              <a:rPr lang="sv-SE">
                <a:latin typeface="Arial"/>
                <a:cs typeface="Arial"/>
              </a:rPr>
              <a:t>Antal röstande</a:t>
            </a:r>
          </a:p>
        </p:txBody>
      </p:sp>
      <p:graphicFrame>
        <p:nvGraphicFramePr>
          <p:cNvPr id="6" name="Diagram 5">
            <a:extLst>
              <a:ext uri="{FF2B5EF4-FFF2-40B4-BE49-F238E27FC236}">
                <a16:creationId xmlns:a16="http://schemas.microsoft.com/office/drawing/2014/main" id="{7D4BD35A-774F-EDF0-6540-0807919AC418}"/>
              </a:ext>
            </a:extLst>
          </p:cNvPr>
          <p:cNvGraphicFramePr/>
          <p:nvPr/>
        </p:nvGraphicFramePr>
        <p:xfrm>
          <a:off x="2676897" y="2097087"/>
          <a:ext cx="7394389" cy="41961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9A709CD9-011C-D12B-468E-E89DA86FBA42}"/>
              </a:ext>
            </a:extLst>
          </p:cNvPr>
          <p:cNvSpPr txBox="1"/>
          <p:nvPr/>
        </p:nvSpPr>
        <p:spPr>
          <a:xfrm>
            <a:off x="3629025" y="1563687"/>
            <a:ext cx="6825843" cy="5184689"/>
          </a:xfrm>
          <a:prstGeom prst="rect">
            <a:avLst/>
          </a:prstGeom>
          <a:noFill/>
        </p:spPr>
        <p:txBody>
          <a:bodyPr wrap="square" lIns="91440" tIns="45720" rIns="91440" bIns="45720" anchor="t">
            <a:spAutoFit/>
          </a:bodyPr>
          <a:lstStyle/>
          <a:p>
            <a:pPr>
              <a:lnSpc>
                <a:spcPct val="335000"/>
              </a:lnSpc>
            </a:pPr>
            <a:r>
              <a:rPr lang="sv-SE" sz="1800" baseline="30000">
                <a:latin typeface="Arial"/>
                <a:cs typeface="Arial"/>
              </a:rPr>
              <a:t>Röstberättigade	Röster</a:t>
            </a:r>
            <a:r>
              <a:rPr lang="sv-SE" baseline="30000">
                <a:latin typeface="Arial"/>
                <a:cs typeface="Arial"/>
              </a:rPr>
              <a:t>      Valdeltagande</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5 974 787		848 115</a:t>
            </a:r>
            <a:r>
              <a:rPr lang="sv-SE" baseline="30000">
                <a:solidFill>
                  <a:schemeClr val="bg1"/>
                </a:solidFill>
                <a:latin typeface="Arial"/>
                <a:cs typeface="Arial"/>
              </a:rPr>
              <a:t>      </a:t>
            </a:r>
            <a:r>
              <a:rPr lang="sv-SE" baseline="30000">
                <a:latin typeface="Arial"/>
                <a:cs typeface="Arial"/>
              </a:rPr>
              <a:t>14,2%</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5 787 093		696 476</a:t>
            </a:r>
            <a:r>
              <a:rPr lang="sv-SE" baseline="30000">
                <a:solidFill>
                  <a:schemeClr val="bg1"/>
                </a:solidFill>
                <a:latin typeface="Arial"/>
                <a:cs typeface="Arial"/>
              </a:rPr>
              <a:t>      </a:t>
            </a:r>
            <a:r>
              <a:rPr lang="sv-SE" baseline="30000">
                <a:latin typeface="Arial"/>
                <a:cs typeface="Arial"/>
              </a:rPr>
              <a:t>12,0%</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5 658 143		671 712</a:t>
            </a:r>
            <a:r>
              <a:rPr lang="sv-SE" baseline="30000">
                <a:solidFill>
                  <a:schemeClr val="bg1"/>
                </a:solidFill>
                <a:latin typeface="Arial"/>
                <a:cs typeface="Arial"/>
              </a:rPr>
              <a:t>      </a:t>
            </a:r>
            <a:r>
              <a:rPr lang="sv-SE" baseline="30000">
                <a:latin typeface="Arial"/>
                <a:cs typeface="Arial"/>
              </a:rPr>
              <a:t>11,9%</a:t>
            </a:r>
            <a:endParaRPr lang="sv-SE" sz="1800" b="0" i="0" u="none" strike="noStrike" baseline="30000">
              <a:latin typeface="Arial"/>
              <a:cs typeface="Arial"/>
            </a:endParaRPr>
          </a:p>
          <a:p>
            <a:pPr>
              <a:lnSpc>
                <a:spcPct val="335000"/>
              </a:lnSpc>
            </a:pPr>
            <a:r>
              <a:rPr lang="sv-SE" sz="1800" b="0" i="0" u="none" strike="noStrike" baseline="30000">
                <a:solidFill>
                  <a:srgbClr val="FFFFFF"/>
                </a:solidFill>
                <a:latin typeface="Arial"/>
                <a:cs typeface="Arial"/>
              </a:rPr>
              <a:t>5 453 234		695 834</a:t>
            </a:r>
            <a:r>
              <a:rPr lang="sv-SE" baseline="30000">
                <a:solidFill>
                  <a:srgbClr val="FFFFFF"/>
                </a:solidFill>
                <a:latin typeface="Arial"/>
                <a:cs typeface="Arial"/>
              </a:rPr>
              <a:t>      </a:t>
            </a:r>
            <a:r>
              <a:rPr lang="sv-SE" baseline="30000">
                <a:latin typeface="Arial"/>
                <a:cs typeface="Arial"/>
              </a:rPr>
              <a:t>12,8% </a:t>
            </a:r>
            <a:endParaRPr lang="sv-SE" sz="1800" b="0" i="0" u="none" strike="noStrike" baseline="30000">
              <a:latin typeface="Arial"/>
              <a:cs typeface="Arial"/>
            </a:endParaRPr>
          </a:p>
          <a:p>
            <a:pPr>
              <a:lnSpc>
                <a:spcPct val="335000"/>
              </a:lnSpc>
            </a:pPr>
            <a:r>
              <a:rPr lang="sv-SE" sz="1800" b="0" i="0" u="none" strike="noStrike" baseline="30000">
                <a:solidFill>
                  <a:schemeClr val="bg1"/>
                </a:solidFill>
                <a:latin typeface="Arial"/>
                <a:cs typeface="Arial"/>
              </a:rPr>
              <a:t>5 160 334		984 680</a:t>
            </a:r>
            <a:r>
              <a:rPr lang="sv-SE" baseline="30000">
                <a:solidFill>
                  <a:schemeClr val="bg1"/>
                </a:solidFill>
                <a:latin typeface="Arial"/>
                <a:cs typeface="Arial"/>
              </a:rPr>
              <a:t>      19,1%</a:t>
            </a:r>
            <a:endParaRPr lang="sv-SE" sz="1800" b="0" i="0" u="none" strike="noStrike" baseline="30000">
              <a:solidFill>
                <a:schemeClr val="bg1"/>
              </a:solidFill>
              <a:latin typeface="Arial"/>
              <a:cs typeface="Arial"/>
            </a:endParaRPr>
          </a:p>
          <a:p>
            <a:pPr>
              <a:lnSpc>
                <a:spcPct val="335000"/>
              </a:lnSpc>
            </a:pPr>
            <a:r>
              <a:rPr lang="sv-SE" sz="1800" b="0" i="0" u="none" strike="noStrike" baseline="30000">
                <a:solidFill>
                  <a:srgbClr val="FFFFFF"/>
                </a:solidFill>
                <a:latin typeface="Arial"/>
                <a:cs typeface="Arial"/>
              </a:rPr>
              <a:t>4 898 123		</a:t>
            </a:r>
            <a:r>
              <a:rPr lang="sv-SE" baseline="30000">
                <a:solidFill>
                  <a:srgbClr val="FFFFFF"/>
                </a:solidFill>
                <a:latin typeface="Arial"/>
                <a:cs typeface="Arial"/>
              </a:rPr>
              <a:t>900</a:t>
            </a:r>
            <a:r>
              <a:rPr lang="sv-SE" sz="1800" b="0" i="0" u="none" strike="noStrike" baseline="30000">
                <a:solidFill>
                  <a:srgbClr val="FFFFFF"/>
                </a:solidFill>
                <a:latin typeface="Arial"/>
                <a:cs typeface="Arial"/>
              </a:rPr>
              <a:t> 753</a:t>
            </a:r>
            <a:r>
              <a:rPr lang="sv-SE" baseline="30000">
                <a:solidFill>
                  <a:srgbClr val="FFFFFF"/>
                </a:solidFill>
                <a:latin typeface="Arial"/>
                <a:cs typeface="Arial"/>
              </a:rPr>
              <a:t>      18,4%</a:t>
            </a:r>
            <a:endParaRPr lang="sv-SE" sz="1800" b="0" i="0" u="none" strike="noStrike" baseline="30000">
              <a:solidFill>
                <a:srgbClr val="FFFFFF"/>
              </a:solidFill>
              <a:latin typeface="Arial"/>
              <a:cs typeface="Arial"/>
            </a:endParaRPr>
          </a:p>
          <a:p>
            <a:pPr marR="0" algn="l" rtl="0">
              <a:lnSpc>
                <a:spcPct val="335000"/>
              </a:lnSpc>
            </a:pPr>
            <a:endParaRPr lang="sv-SE" sz="1800">
              <a:latin typeface="Arial"/>
              <a:cs typeface="Arial"/>
            </a:endParaRPr>
          </a:p>
        </p:txBody>
      </p:sp>
    </p:spTree>
    <p:custDataLst>
      <p:tags r:id="rId1"/>
    </p:custDataLst>
    <p:extLst>
      <p:ext uri="{BB962C8B-B14F-4D97-AF65-F5344CB8AC3E}">
        <p14:creationId xmlns:p14="http://schemas.microsoft.com/office/powerpoint/2010/main" val="290829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981075"/>
            <a:ext cx="9804092" cy="1116012"/>
          </a:xfrm>
        </p:spPr>
        <p:txBody>
          <a:bodyPr/>
          <a:lstStyle/>
          <a:p>
            <a:pPr marL="0" indent="0">
              <a:lnSpc>
                <a:spcPct val="150000"/>
              </a:lnSpc>
              <a:buNone/>
            </a:pPr>
            <a:r>
              <a:rPr lang="sv-SE"/>
              <a:t>Registrering av vallokaler och lokaler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2492374"/>
            <a:ext cx="9650725" cy="2844801"/>
          </a:xfrm>
        </p:spPr>
        <p:txBody>
          <a:bodyPr>
            <a:normAutofit/>
          </a:bodyPr>
          <a:lstStyle/>
          <a:p>
            <a:pPr marL="342900" indent="-342900">
              <a:buFont typeface="Arial" pitchFamily="34" charset="0"/>
              <a:buChar char="•"/>
            </a:pPr>
            <a:r>
              <a:rPr lang="sv-SE"/>
              <a:t>Vallokaler registreras sista veckan i februari – 1 april </a:t>
            </a:r>
          </a:p>
          <a:p>
            <a:pPr marL="342900" indent="-342900">
              <a:buFont typeface="Arial" pitchFamily="34" charset="0"/>
              <a:buChar char="•"/>
            </a:pPr>
            <a:r>
              <a:rPr lang="sv-SE"/>
              <a:t>Lokaler för förtidsröstning registreras sista vecka i februari – 22 augusti</a:t>
            </a:r>
          </a:p>
          <a:p>
            <a:pPr marL="342900" indent="-342900">
              <a:buFont typeface="Arial" pitchFamily="34" charset="0"/>
              <a:buChar char="•"/>
            </a:pPr>
            <a:r>
              <a:rPr lang="sv-SE"/>
              <a:t>Registrering sker i Vallokalssystemet</a:t>
            </a:r>
          </a:p>
          <a:p>
            <a:pPr marL="0" indent="0">
              <a:buNone/>
            </a:pPr>
            <a:endParaRPr lang="sv-SE" sz="3200"/>
          </a:p>
        </p:txBody>
      </p:sp>
      <p:pic>
        <p:nvPicPr>
          <p:cNvPr id="7" name="Bildobjekt 6" descr="En bild som visar skärm, framsida, sitter, TV&#10;&#10;Automatiskt genererad beskrivning">
            <a:extLst>
              <a:ext uri="{FF2B5EF4-FFF2-40B4-BE49-F238E27FC236}">
                <a16:creationId xmlns:a16="http://schemas.microsoft.com/office/drawing/2014/main" id="{D1CC91B7-54E2-F11C-59D4-E9DA1305382C}"/>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FDF31D61-87DC-7910-24B6-B0FE487A8F7C}"/>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pic>
        <p:nvPicPr>
          <p:cNvPr id="4" name="Bildobjekt 3">
            <a:extLst>
              <a:ext uri="{FF2B5EF4-FFF2-40B4-BE49-F238E27FC236}">
                <a16:creationId xmlns:a16="http://schemas.microsoft.com/office/drawing/2014/main" id="{22104078-449D-1C32-B6C4-DCD0959DFA8D}"/>
              </a:ext>
            </a:extLst>
          </p:cNvPr>
          <p:cNvPicPr>
            <a:picLocks noChangeAspect="1"/>
          </p:cNvPicPr>
          <p:nvPr/>
        </p:nvPicPr>
        <p:blipFill>
          <a:blip r:embed="rId5">
            <a:extLst>
              <a:ext uri="{28A0092B-C50C-407E-A947-70E740481C1C}">
                <a14:useLocalDpi xmlns:a14="http://schemas.microsoft.com/office/drawing/2010/main" val="0"/>
              </a:ext>
            </a:extLst>
          </a:blip>
          <a:srcRect l="16876" t="58343" r="43470"/>
          <a:stretch/>
        </p:blipFill>
        <p:spPr>
          <a:xfrm>
            <a:off x="10559463" y="1255054"/>
            <a:ext cx="1256283" cy="1237320"/>
          </a:xfrm>
          <a:prstGeom prst="rect">
            <a:avLst/>
          </a:prstGeom>
        </p:spPr>
      </p:pic>
      <p:pic>
        <p:nvPicPr>
          <p:cNvPr id="5" name="Bildobjekt 4">
            <a:extLst>
              <a:ext uri="{FF2B5EF4-FFF2-40B4-BE49-F238E27FC236}">
                <a16:creationId xmlns:a16="http://schemas.microsoft.com/office/drawing/2014/main" id="{B016383C-7F98-10C6-0485-0168D8C47C97}"/>
              </a:ext>
            </a:extLst>
          </p:cNvPr>
          <p:cNvPicPr>
            <a:picLocks/>
          </p:cNvPicPr>
          <p:nvPr/>
        </p:nvPicPr>
        <p:blipFill>
          <a:blip r:embed="rId6">
            <a:extLst>
              <a:ext uri="{28A0092B-C50C-407E-A947-70E740481C1C}">
                <a14:useLocalDpi xmlns:a14="http://schemas.microsoft.com/office/drawing/2010/main" val="0"/>
              </a:ext>
            </a:extLst>
          </a:blip>
          <a:srcRect r="50023" b="57184"/>
          <a:stretch/>
        </p:blipFill>
        <p:spPr>
          <a:xfrm>
            <a:off x="9197617" y="369666"/>
            <a:ext cx="1515214" cy="1149444"/>
          </a:xfrm>
          <a:prstGeom prst="rect">
            <a:avLst/>
          </a:prstGeom>
        </p:spPr>
      </p:pic>
    </p:spTree>
    <p:custDataLst>
      <p:tags r:id="rId1"/>
    </p:custDataLst>
    <p:extLst>
      <p:ext uri="{BB962C8B-B14F-4D97-AF65-F5344CB8AC3E}">
        <p14:creationId xmlns:p14="http://schemas.microsoft.com/office/powerpoint/2010/main" val="2535695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981075"/>
            <a:ext cx="8886942" cy="1116012"/>
          </a:xfrm>
        </p:spPr>
        <p:txBody>
          <a:bodyPr/>
          <a:lstStyle/>
          <a:p>
            <a:pPr marL="0" indent="0">
              <a:lnSpc>
                <a:spcPct val="150000"/>
              </a:lnSpc>
              <a:buNone/>
            </a:pPr>
            <a:r>
              <a:rPr lang="sv-SE"/>
              <a:t>Val av lokaler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sz="2200"/>
              <a:t>Placering</a:t>
            </a:r>
          </a:p>
          <a:p>
            <a:pPr marL="342900" indent="-342900">
              <a:lnSpc>
                <a:spcPct val="110000"/>
              </a:lnSpc>
              <a:buFont typeface="Arial" pitchFamily="34" charset="0"/>
              <a:buChar char="•"/>
            </a:pPr>
            <a:r>
              <a:rPr lang="sv-SE" sz="2200"/>
              <a:t>Tillgänglighet</a:t>
            </a:r>
          </a:p>
          <a:p>
            <a:pPr marL="342900" indent="-342900">
              <a:lnSpc>
                <a:spcPct val="110000"/>
              </a:lnSpc>
              <a:buFont typeface="Arial" pitchFamily="34" charset="0"/>
              <a:buChar char="•"/>
            </a:pPr>
            <a:r>
              <a:rPr lang="sv-SE" sz="2200"/>
              <a:t>Storlek och utformning</a:t>
            </a:r>
          </a:p>
          <a:p>
            <a:pPr marL="342900" indent="-342900">
              <a:lnSpc>
                <a:spcPct val="110000"/>
              </a:lnSpc>
              <a:buFont typeface="Arial" pitchFamily="34" charset="0"/>
              <a:buChar char="•"/>
            </a:pPr>
            <a:r>
              <a:rPr lang="sv-SE" sz="2200"/>
              <a:t>Avskärmad plats</a:t>
            </a:r>
          </a:p>
          <a:p>
            <a:pPr marL="342900" indent="-342900">
              <a:lnSpc>
                <a:spcPct val="110000"/>
              </a:lnSpc>
              <a:buFont typeface="Arial" pitchFamily="34" charset="0"/>
              <a:buChar char="•"/>
            </a:pPr>
            <a:r>
              <a:rPr lang="sv-SE" sz="2200"/>
              <a:t>Egna lokaler</a:t>
            </a:r>
          </a:p>
          <a:p>
            <a:pPr marL="342900" indent="-342900">
              <a:lnSpc>
                <a:spcPct val="110000"/>
              </a:lnSpc>
              <a:buFont typeface="Arial" pitchFamily="34" charset="0"/>
              <a:buChar char="•"/>
            </a:pPr>
            <a:r>
              <a:rPr lang="sv-SE" sz="2200"/>
              <a:t>Känd lokal</a:t>
            </a:r>
          </a:p>
        </p:txBody>
      </p:sp>
      <p:pic>
        <p:nvPicPr>
          <p:cNvPr id="7" name="Bildobjekt 6" descr="En bild som visar skärm, framsida, sitter, TV&#10;&#10;Automatiskt genererad beskrivning">
            <a:extLst>
              <a:ext uri="{FF2B5EF4-FFF2-40B4-BE49-F238E27FC236}">
                <a16:creationId xmlns:a16="http://schemas.microsoft.com/office/drawing/2014/main" id="{025576D6-C64F-F94A-3F69-134992B00BEB}"/>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C109B704-7434-01A8-A016-333D590628FF}"/>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7 VN</a:t>
            </a:r>
            <a:endParaRPr lang="sv-SE">
              <a:solidFill>
                <a:schemeClr val="bg1"/>
              </a:solidFill>
            </a:endParaRPr>
          </a:p>
        </p:txBody>
      </p:sp>
    </p:spTree>
    <p:custDataLst>
      <p:tags r:id="rId1"/>
    </p:custDataLst>
    <p:extLst>
      <p:ext uri="{BB962C8B-B14F-4D97-AF65-F5344CB8AC3E}">
        <p14:creationId xmlns:p14="http://schemas.microsoft.com/office/powerpoint/2010/main" val="522864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Informera om valet</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0" indent="0">
              <a:buNone/>
            </a:pPr>
            <a:r>
              <a:rPr lang="sv-SE"/>
              <a:t>Valnämndens särskilda ansvar</a:t>
            </a:r>
          </a:p>
          <a:p>
            <a:pPr marL="457200" indent="-457200">
              <a:lnSpc>
                <a:spcPct val="120000"/>
              </a:lnSpc>
              <a:buFont typeface="Arial" pitchFamily="34" charset="0"/>
              <a:buChar char="•"/>
            </a:pPr>
            <a:r>
              <a:rPr lang="sv-SE"/>
              <a:t>Allmän information </a:t>
            </a:r>
          </a:p>
          <a:p>
            <a:pPr marL="457200" indent="-457200">
              <a:lnSpc>
                <a:spcPct val="120000"/>
              </a:lnSpc>
              <a:buFont typeface="Arial" pitchFamily="34" charset="0"/>
              <a:buChar char="•"/>
            </a:pPr>
            <a:r>
              <a:rPr lang="sv-SE"/>
              <a:t>Kommunikationsplan </a:t>
            </a:r>
          </a:p>
          <a:p>
            <a:pPr marL="457200" indent="-457200">
              <a:lnSpc>
                <a:spcPct val="120000"/>
              </a:lnSpc>
              <a:buFont typeface="Arial" pitchFamily="34" charset="0"/>
              <a:buChar char="•"/>
            </a:pPr>
            <a:r>
              <a:rPr lang="sv-SE"/>
              <a:t>Skylta!</a:t>
            </a:r>
          </a:p>
          <a:p>
            <a:pPr marL="0" indent="0">
              <a:spcBef>
                <a:spcPts val="1200"/>
              </a:spcBef>
              <a:buNone/>
            </a:pPr>
            <a:br>
              <a:rPr lang="sv-SE" sz="2800"/>
            </a:br>
            <a:endParaRPr lang="sv-SE" sz="1800"/>
          </a:p>
        </p:txBody>
      </p:sp>
      <p:sp>
        <p:nvSpPr>
          <p:cNvPr id="4" name="Platshållare för text 3">
            <a:extLst>
              <a:ext uri="{FF2B5EF4-FFF2-40B4-BE49-F238E27FC236}">
                <a16:creationId xmlns:a16="http://schemas.microsoft.com/office/drawing/2014/main" id="{D8C20757-EC3F-34E4-D3A3-4A842CB9DBE9}"/>
              </a:ext>
            </a:extLst>
          </p:cNvPr>
          <p:cNvSpPr>
            <a:spLocks noGrp="1"/>
          </p:cNvSpPr>
          <p:nvPr>
            <p:ph type="body" sz="quarter" idx="14"/>
          </p:nvPr>
        </p:nvSpPr>
        <p:spPr/>
        <p:txBody>
          <a:bodyPr/>
          <a:lstStyle/>
          <a:p>
            <a:pPr marL="0" indent="0">
              <a:buNone/>
            </a:pPr>
            <a:r>
              <a:rPr lang="sv-SE"/>
              <a:t>Nomineringsgruppernas ansvar</a:t>
            </a:r>
          </a:p>
          <a:p>
            <a:r>
              <a:rPr lang="sv-SE" sz="2200"/>
              <a:t>Informera om gruppen</a:t>
            </a:r>
          </a:p>
          <a:p>
            <a:endParaRPr lang="sv-SE"/>
          </a:p>
          <a:p>
            <a:pPr marL="0" indent="0">
              <a:buNone/>
            </a:pPr>
            <a:r>
              <a:rPr lang="sv-SE"/>
              <a:t>Församlingen kan anordna utfrågningar, för alla!</a:t>
            </a:r>
          </a:p>
        </p:txBody>
      </p:sp>
      <p:pic>
        <p:nvPicPr>
          <p:cNvPr id="7" name="Bildobjekt 6" descr="En bild som visar skärm, framsida, sitter, TV&#10;&#10;Automatiskt genererad beskrivning">
            <a:extLst>
              <a:ext uri="{FF2B5EF4-FFF2-40B4-BE49-F238E27FC236}">
                <a16:creationId xmlns:a16="http://schemas.microsoft.com/office/drawing/2014/main" id="{D640DA0D-62F1-6C9D-3759-FAC8ACB68F5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1ECA6DD8-17D9-7DF8-AB8F-00B70EE6BB91}"/>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12 VN</a:t>
            </a:r>
            <a:endParaRPr lang="sv-SE">
              <a:solidFill>
                <a:schemeClr val="bg1"/>
              </a:solidFill>
            </a:endParaRPr>
          </a:p>
        </p:txBody>
      </p:sp>
      <p:pic>
        <p:nvPicPr>
          <p:cNvPr id="11" name="Bildobjekt 10">
            <a:extLst>
              <a:ext uri="{FF2B5EF4-FFF2-40B4-BE49-F238E27FC236}">
                <a16:creationId xmlns:a16="http://schemas.microsoft.com/office/drawing/2014/main" id="{C043CCD3-B56A-017E-4DC4-8C461C74B20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rot="2210915">
            <a:off x="4893612" y="207847"/>
            <a:ext cx="2562142" cy="2725097"/>
          </a:xfrm>
          <a:prstGeom prst="rect">
            <a:avLst/>
          </a:prstGeom>
        </p:spPr>
      </p:pic>
    </p:spTree>
    <p:custDataLst>
      <p:tags r:id="rId1"/>
    </p:custDataLst>
    <p:extLst>
      <p:ext uri="{BB962C8B-B14F-4D97-AF65-F5344CB8AC3E}">
        <p14:creationId xmlns:p14="http://schemas.microsoft.com/office/powerpoint/2010/main" val="1171158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244C3BB3-412E-4F22-B5C5-2B17BCF2037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50111" y="1261968"/>
            <a:ext cx="5570426" cy="4986538"/>
          </a:xfrm>
          <a:prstGeom prst="rect">
            <a:avLst/>
          </a:prstGeom>
        </p:spPr>
      </p:pic>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35925"/>
            <a:ext cx="8165883" cy="1116012"/>
          </a:xfrm>
        </p:spPr>
        <p:txBody>
          <a:bodyPr/>
          <a:lstStyle/>
          <a:p>
            <a:r>
              <a:rPr lang="sv-SE"/>
              <a:t>Valförrättare och röstmottagare</a:t>
            </a:r>
          </a:p>
        </p:txBody>
      </p:sp>
      <p:sp>
        <p:nvSpPr>
          <p:cNvPr id="9" name="textruta 8">
            <a:extLst>
              <a:ext uri="{FF2B5EF4-FFF2-40B4-BE49-F238E27FC236}">
                <a16:creationId xmlns:a16="http://schemas.microsoft.com/office/drawing/2014/main" id="{B661E483-F246-42B1-9398-9BA734CA4E05}"/>
              </a:ext>
            </a:extLst>
          </p:cNvPr>
          <p:cNvSpPr txBox="1"/>
          <p:nvPr/>
        </p:nvSpPr>
        <p:spPr>
          <a:xfrm>
            <a:off x="2787609" y="1813992"/>
            <a:ext cx="1944216" cy="400110"/>
          </a:xfrm>
          <a:prstGeom prst="rect">
            <a:avLst/>
          </a:prstGeom>
          <a:noFill/>
        </p:spPr>
        <p:txBody>
          <a:bodyPr wrap="square" rtlCol="0">
            <a:spAutoFit/>
          </a:bodyPr>
          <a:lstStyle/>
          <a:p>
            <a:r>
              <a:rPr lang="sv-SE" sz="2000">
                <a:solidFill>
                  <a:prstClr val="black"/>
                </a:solidFill>
              </a:rPr>
              <a:t>Församling A</a:t>
            </a:r>
          </a:p>
        </p:txBody>
      </p:sp>
      <p:sp>
        <p:nvSpPr>
          <p:cNvPr id="10" name="Rektangel 9">
            <a:extLst>
              <a:ext uri="{FF2B5EF4-FFF2-40B4-BE49-F238E27FC236}">
                <a16:creationId xmlns:a16="http://schemas.microsoft.com/office/drawing/2014/main" id="{BB7DD85D-D5AA-4DFD-9294-A7A669761002}"/>
              </a:ext>
            </a:extLst>
          </p:cNvPr>
          <p:cNvSpPr/>
          <p:nvPr/>
        </p:nvSpPr>
        <p:spPr>
          <a:xfrm>
            <a:off x="7073930" y="4668087"/>
            <a:ext cx="1696298" cy="400110"/>
          </a:xfrm>
          <a:prstGeom prst="rect">
            <a:avLst/>
          </a:prstGeom>
        </p:spPr>
        <p:txBody>
          <a:bodyPr wrap="none">
            <a:spAutoFit/>
          </a:bodyPr>
          <a:lstStyle/>
          <a:p>
            <a:r>
              <a:rPr lang="sv-SE" sz="2000">
                <a:solidFill>
                  <a:prstClr val="black"/>
                </a:solidFill>
              </a:rPr>
              <a:t>Församling B</a:t>
            </a:r>
          </a:p>
        </p:txBody>
      </p:sp>
      <p:sp>
        <p:nvSpPr>
          <p:cNvPr id="11" name="textruta 10">
            <a:extLst>
              <a:ext uri="{FF2B5EF4-FFF2-40B4-BE49-F238E27FC236}">
                <a16:creationId xmlns:a16="http://schemas.microsoft.com/office/drawing/2014/main" id="{F4B66C8E-4E9B-45AD-BFF6-18319D4C9A5A}"/>
              </a:ext>
            </a:extLst>
          </p:cNvPr>
          <p:cNvSpPr txBox="1"/>
          <p:nvPr/>
        </p:nvSpPr>
        <p:spPr>
          <a:xfrm>
            <a:off x="4515070" y="2876762"/>
            <a:ext cx="1440160" cy="276999"/>
          </a:xfrm>
          <a:prstGeom prst="rect">
            <a:avLst/>
          </a:prstGeom>
          <a:noFill/>
        </p:spPr>
        <p:txBody>
          <a:bodyPr wrap="square" rtlCol="0">
            <a:spAutoFit/>
          </a:bodyPr>
          <a:lstStyle/>
          <a:p>
            <a:r>
              <a:rPr lang="sv-SE" sz="1200">
                <a:solidFill>
                  <a:prstClr val="black"/>
                </a:solidFill>
              </a:rPr>
              <a:t>Valdistrikt 1</a:t>
            </a:r>
          </a:p>
        </p:txBody>
      </p:sp>
      <p:sp>
        <p:nvSpPr>
          <p:cNvPr id="12" name="textruta 11">
            <a:extLst>
              <a:ext uri="{FF2B5EF4-FFF2-40B4-BE49-F238E27FC236}">
                <a16:creationId xmlns:a16="http://schemas.microsoft.com/office/drawing/2014/main" id="{B4460D24-2CDA-43B6-AF6F-DD22B69ABC76}"/>
              </a:ext>
            </a:extLst>
          </p:cNvPr>
          <p:cNvSpPr txBox="1"/>
          <p:nvPr/>
        </p:nvSpPr>
        <p:spPr>
          <a:xfrm>
            <a:off x="3575845" y="5068197"/>
            <a:ext cx="1440160" cy="276999"/>
          </a:xfrm>
          <a:prstGeom prst="rect">
            <a:avLst/>
          </a:prstGeom>
          <a:noFill/>
        </p:spPr>
        <p:txBody>
          <a:bodyPr wrap="square" rtlCol="0">
            <a:spAutoFit/>
          </a:bodyPr>
          <a:lstStyle/>
          <a:p>
            <a:r>
              <a:rPr lang="sv-SE" sz="1200">
                <a:solidFill>
                  <a:prstClr val="black"/>
                </a:solidFill>
              </a:rPr>
              <a:t>Valdistrikt 2</a:t>
            </a:r>
          </a:p>
        </p:txBody>
      </p:sp>
      <p:pic>
        <p:nvPicPr>
          <p:cNvPr id="25" name="Bildobjekt 24">
            <a:extLst>
              <a:ext uri="{FF2B5EF4-FFF2-40B4-BE49-F238E27FC236}">
                <a16:creationId xmlns:a16="http://schemas.microsoft.com/office/drawing/2014/main" id="{33153414-6FBE-4DE1-B5AC-237001343D51}"/>
              </a:ext>
            </a:extLst>
          </p:cNvPr>
          <p:cNvPicPr>
            <a:picLocks noChangeAspect="1"/>
          </p:cNvPicPr>
          <p:nvPr/>
        </p:nvPicPr>
        <p:blipFill>
          <a:blip r:embed="rId5"/>
          <a:stretch>
            <a:fillRect/>
          </a:stretch>
        </p:blipFill>
        <p:spPr>
          <a:xfrm rot="702098">
            <a:off x="7195494" y="1848934"/>
            <a:ext cx="2475233" cy="730335"/>
          </a:xfrm>
          <a:prstGeom prst="rect">
            <a:avLst/>
          </a:prstGeom>
        </p:spPr>
      </p:pic>
      <p:pic>
        <p:nvPicPr>
          <p:cNvPr id="27" name="Bildobjekt 26">
            <a:extLst>
              <a:ext uri="{FF2B5EF4-FFF2-40B4-BE49-F238E27FC236}">
                <a16:creationId xmlns:a16="http://schemas.microsoft.com/office/drawing/2014/main" id="{EA430DC5-2268-47D6-A81E-B26538E7C704}"/>
              </a:ext>
            </a:extLst>
          </p:cNvPr>
          <p:cNvPicPr>
            <a:picLocks noChangeAspect="1"/>
          </p:cNvPicPr>
          <p:nvPr/>
        </p:nvPicPr>
        <p:blipFill>
          <a:blip r:embed="rId6"/>
          <a:stretch>
            <a:fillRect/>
          </a:stretch>
        </p:blipFill>
        <p:spPr>
          <a:xfrm>
            <a:off x="2151252" y="2682404"/>
            <a:ext cx="852138" cy="852138"/>
          </a:xfrm>
          <a:prstGeom prst="rect">
            <a:avLst/>
          </a:prstGeom>
        </p:spPr>
      </p:pic>
      <p:pic>
        <p:nvPicPr>
          <p:cNvPr id="29" name="Bildobjekt 28">
            <a:extLst>
              <a:ext uri="{FF2B5EF4-FFF2-40B4-BE49-F238E27FC236}">
                <a16:creationId xmlns:a16="http://schemas.microsoft.com/office/drawing/2014/main" id="{3762218B-DB61-46C4-B2A4-0AA89D0FDF9C}"/>
              </a:ext>
            </a:extLst>
          </p:cNvPr>
          <p:cNvPicPr>
            <a:picLocks noChangeAspect="1"/>
          </p:cNvPicPr>
          <p:nvPr/>
        </p:nvPicPr>
        <p:blipFill>
          <a:blip r:embed="rId7"/>
          <a:stretch>
            <a:fillRect/>
          </a:stretch>
        </p:blipFill>
        <p:spPr>
          <a:xfrm>
            <a:off x="1739731" y="3394548"/>
            <a:ext cx="721377" cy="721377"/>
          </a:xfrm>
          <a:prstGeom prst="rect">
            <a:avLst/>
          </a:prstGeom>
        </p:spPr>
      </p:pic>
      <p:cxnSp>
        <p:nvCxnSpPr>
          <p:cNvPr id="47" name="Rak pilkoppling 46">
            <a:extLst>
              <a:ext uri="{FF2B5EF4-FFF2-40B4-BE49-F238E27FC236}">
                <a16:creationId xmlns:a16="http://schemas.microsoft.com/office/drawing/2014/main" id="{E0F543F9-51DA-4504-AE75-2895D0CA3EDB}"/>
              </a:ext>
            </a:extLst>
          </p:cNvPr>
          <p:cNvCxnSpPr>
            <a:cxnSpLocks/>
          </p:cNvCxnSpPr>
          <p:nvPr/>
        </p:nvCxnSpPr>
        <p:spPr>
          <a:xfrm flipH="1">
            <a:off x="6611023" y="2494499"/>
            <a:ext cx="11843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Rak pilkoppling 49">
            <a:extLst>
              <a:ext uri="{FF2B5EF4-FFF2-40B4-BE49-F238E27FC236}">
                <a16:creationId xmlns:a16="http://schemas.microsoft.com/office/drawing/2014/main" id="{EB53DF20-F9BF-4556-BA96-62813DA31A35}"/>
              </a:ext>
            </a:extLst>
          </p:cNvPr>
          <p:cNvCxnSpPr/>
          <p:nvPr/>
        </p:nvCxnSpPr>
        <p:spPr>
          <a:xfrm>
            <a:off x="2507720" y="363718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Bildobjekt 2" descr="En bild som visar skärm, framsida, sitter, TV&#10;&#10;Automatiskt genererad beskrivning">
            <a:extLst>
              <a:ext uri="{FF2B5EF4-FFF2-40B4-BE49-F238E27FC236}">
                <a16:creationId xmlns:a16="http://schemas.microsoft.com/office/drawing/2014/main" id="{8EE03852-CAB9-36C2-FFFD-B411E80FBA91}"/>
              </a:ext>
            </a:extLst>
          </p:cNvPr>
          <p:cNvPicPr>
            <a:picLocks noChangeAspect="1"/>
          </p:cNvPicPr>
          <p:nvPr/>
        </p:nvPicPr>
        <p:blipFill>
          <a:blip r:embed="rId8"/>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ABF6A67D-D215-74DF-7713-C4CBFD6A3C77}"/>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spTree>
    <p:custDataLst>
      <p:tags r:id="rId1"/>
    </p:custDataLst>
    <p:extLst>
      <p:ext uri="{BB962C8B-B14F-4D97-AF65-F5344CB8AC3E}">
        <p14:creationId xmlns:p14="http://schemas.microsoft.com/office/powerpoint/2010/main" val="290318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4000"/>
              <a:t>Valförrättare</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Minst tre som tjänstgör </a:t>
            </a:r>
          </a:p>
          <a:p>
            <a:pPr marL="342900" indent="-342900">
              <a:lnSpc>
                <a:spcPct val="110000"/>
              </a:lnSpc>
              <a:buFont typeface="Arial" pitchFamily="34" charset="0"/>
              <a:buChar char="•"/>
            </a:pPr>
            <a:r>
              <a:rPr lang="sv-SE"/>
              <a:t>Ordförande eller vice ordförande alltid närvarande </a:t>
            </a:r>
          </a:p>
          <a:p>
            <a:pPr marL="342900" indent="-342900">
              <a:lnSpc>
                <a:spcPct val="110000"/>
              </a:lnSpc>
              <a:buFont typeface="Arial" pitchFamily="34" charset="0"/>
              <a:buChar char="•"/>
            </a:pPr>
            <a:r>
              <a:rPr lang="sv-SE"/>
              <a:t>Utse minst fyra valförrättare </a:t>
            </a:r>
          </a:p>
          <a:p>
            <a:pPr marL="342900" indent="-342900">
              <a:lnSpc>
                <a:spcPct val="110000"/>
              </a:lnSpc>
              <a:buFont typeface="Arial" pitchFamily="34" charset="0"/>
              <a:buChar char="•"/>
            </a:pPr>
            <a:r>
              <a:rPr lang="sv-SE"/>
              <a:t>Kyrkofullmäktige beslutar om eventuellt arvoden</a:t>
            </a:r>
          </a:p>
          <a:p>
            <a:pPr marL="342900" indent="-342900">
              <a:lnSpc>
                <a:spcPct val="110000"/>
              </a:lnSpc>
              <a:buFont typeface="Arial" pitchFamily="34" charset="0"/>
              <a:buChar char="•"/>
            </a:pPr>
            <a:r>
              <a:rPr lang="sv-SE"/>
              <a:t>Ansvarar för ordning</a:t>
            </a:r>
            <a:endParaRPr lang="sv-SE" sz="1100" i="1"/>
          </a:p>
        </p:txBody>
      </p:sp>
      <p:pic>
        <p:nvPicPr>
          <p:cNvPr id="7" name="Bildobjekt 6" descr="En bild som visar skärm, framsida, sitter, TV&#10;&#10;Automatiskt genererad beskrivning">
            <a:extLst>
              <a:ext uri="{FF2B5EF4-FFF2-40B4-BE49-F238E27FC236}">
                <a16:creationId xmlns:a16="http://schemas.microsoft.com/office/drawing/2014/main" id="{4E4B6C05-11F8-1DBF-566C-E09E8D5A57B9}"/>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673708E-03B5-609B-6D91-AB8069135042}"/>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pic>
        <p:nvPicPr>
          <p:cNvPr id="4" name="Bildobjekt 3">
            <a:extLst>
              <a:ext uri="{FF2B5EF4-FFF2-40B4-BE49-F238E27FC236}">
                <a16:creationId xmlns:a16="http://schemas.microsoft.com/office/drawing/2014/main" id="{BC494959-15BD-6F00-7FD6-2BDB2193BC9A}"/>
              </a:ext>
            </a:extLst>
          </p:cNvPr>
          <p:cNvPicPr>
            <a:picLocks noChangeAspect="1"/>
          </p:cNvPicPr>
          <p:nvPr/>
        </p:nvPicPr>
        <p:blipFill>
          <a:blip r:embed="rId5"/>
          <a:stretch>
            <a:fillRect/>
          </a:stretch>
        </p:blipFill>
        <p:spPr>
          <a:xfrm rot="702098">
            <a:off x="7195494" y="1848934"/>
            <a:ext cx="2475233" cy="730335"/>
          </a:xfrm>
          <a:prstGeom prst="rect">
            <a:avLst/>
          </a:prstGeom>
        </p:spPr>
      </p:pic>
    </p:spTree>
    <p:custDataLst>
      <p:tags r:id="rId1"/>
    </p:custDataLst>
    <p:extLst>
      <p:ext uri="{BB962C8B-B14F-4D97-AF65-F5344CB8AC3E}">
        <p14:creationId xmlns:p14="http://schemas.microsoft.com/office/powerpoint/2010/main" val="2086120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Röstmottagare</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342900" indent="-342900">
              <a:lnSpc>
                <a:spcPct val="110000"/>
              </a:lnSpc>
              <a:buFont typeface="Arial" pitchFamily="34" charset="0"/>
              <a:buChar char="•"/>
            </a:pPr>
            <a:r>
              <a:rPr lang="sv-SE"/>
              <a:t>Minst två röstmottagare närvarande</a:t>
            </a:r>
          </a:p>
          <a:p>
            <a:pPr marL="342900" indent="-342900">
              <a:lnSpc>
                <a:spcPct val="110000"/>
              </a:lnSpc>
              <a:buFont typeface="Arial" pitchFamily="34" charset="0"/>
              <a:buChar char="•"/>
            </a:pPr>
            <a:r>
              <a:rPr lang="sv-SE"/>
              <a:t>Ansvarar för ordning</a:t>
            </a:r>
            <a:br>
              <a:rPr lang="sv-SE" sz="2800"/>
            </a:br>
            <a:endParaRPr lang="sv-SE" sz="1800"/>
          </a:p>
        </p:txBody>
      </p:sp>
      <p:pic>
        <p:nvPicPr>
          <p:cNvPr id="7" name="Bildobjekt 6" descr="En bild som visar skärm, framsida, sitter, TV&#10;&#10;Automatiskt genererad beskrivning">
            <a:extLst>
              <a:ext uri="{FF2B5EF4-FFF2-40B4-BE49-F238E27FC236}">
                <a16:creationId xmlns:a16="http://schemas.microsoft.com/office/drawing/2014/main" id="{27BD7974-1C6E-40C2-1ADC-2E3B73B3F15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7DEE08C7-06DF-665D-D1FB-105EED0785FE}"/>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3 VN</a:t>
            </a:r>
            <a:endParaRPr lang="sv-SE">
              <a:solidFill>
                <a:schemeClr val="bg1"/>
              </a:solidFill>
            </a:endParaRPr>
          </a:p>
        </p:txBody>
      </p:sp>
      <p:pic>
        <p:nvPicPr>
          <p:cNvPr id="4" name="Bildobjekt 3">
            <a:extLst>
              <a:ext uri="{FF2B5EF4-FFF2-40B4-BE49-F238E27FC236}">
                <a16:creationId xmlns:a16="http://schemas.microsoft.com/office/drawing/2014/main" id="{E0747FF4-FE4F-FB37-670E-604A15D42DD5}"/>
              </a:ext>
            </a:extLst>
          </p:cNvPr>
          <p:cNvPicPr>
            <a:picLocks noChangeAspect="1"/>
          </p:cNvPicPr>
          <p:nvPr/>
        </p:nvPicPr>
        <p:blipFill>
          <a:blip r:embed="rId5"/>
          <a:stretch>
            <a:fillRect/>
          </a:stretch>
        </p:blipFill>
        <p:spPr>
          <a:xfrm>
            <a:off x="6619199" y="2066305"/>
            <a:ext cx="1116012" cy="1116012"/>
          </a:xfrm>
          <a:prstGeom prst="rect">
            <a:avLst/>
          </a:prstGeom>
          <a:scene3d>
            <a:camera prst="orthographicFront">
              <a:rot lat="0" lon="10499978" rev="0"/>
            </a:camera>
            <a:lightRig rig="threePt" dir="t"/>
          </a:scene3d>
        </p:spPr>
      </p:pic>
      <p:pic>
        <p:nvPicPr>
          <p:cNvPr id="5" name="Bildobjekt 4">
            <a:extLst>
              <a:ext uri="{FF2B5EF4-FFF2-40B4-BE49-F238E27FC236}">
                <a16:creationId xmlns:a16="http://schemas.microsoft.com/office/drawing/2014/main" id="{51739644-80EB-6FB2-749C-88C33BEA6DD2}"/>
              </a:ext>
            </a:extLst>
          </p:cNvPr>
          <p:cNvPicPr>
            <a:picLocks noChangeAspect="1"/>
          </p:cNvPicPr>
          <p:nvPr/>
        </p:nvPicPr>
        <p:blipFill>
          <a:blip r:embed="rId6"/>
          <a:stretch>
            <a:fillRect/>
          </a:stretch>
        </p:blipFill>
        <p:spPr>
          <a:xfrm>
            <a:off x="5503187" y="1375710"/>
            <a:ext cx="1116012" cy="1116012"/>
          </a:xfrm>
          <a:prstGeom prst="rect">
            <a:avLst/>
          </a:prstGeom>
          <a:scene3d>
            <a:camera prst="orthographicFront">
              <a:rot lat="0" lon="10499978" rev="0"/>
            </a:camera>
            <a:lightRig rig="threePt" dir="t"/>
          </a:scene3d>
        </p:spPr>
      </p:pic>
    </p:spTree>
    <p:custDataLst>
      <p:tags r:id="rId1"/>
    </p:custDataLst>
    <p:extLst>
      <p:ext uri="{BB962C8B-B14F-4D97-AF65-F5344CB8AC3E}">
        <p14:creationId xmlns:p14="http://schemas.microsoft.com/office/powerpoint/2010/main" val="1864395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6F70B4-AAD3-6266-9E36-81BB9F606417}"/>
              </a:ext>
            </a:extLst>
          </p:cNvPr>
          <p:cNvSpPr>
            <a:spLocks noGrp="1"/>
          </p:cNvSpPr>
          <p:nvPr>
            <p:ph type="title"/>
          </p:nvPr>
        </p:nvSpPr>
        <p:spPr/>
        <p:txBody>
          <a:bodyPr/>
          <a:lstStyle/>
          <a:p>
            <a:r>
              <a:rPr lang="sv-SE"/>
              <a:t>Utbildning för valförrättare och röstmottagare</a:t>
            </a:r>
          </a:p>
        </p:txBody>
      </p:sp>
      <p:sp>
        <p:nvSpPr>
          <p:cNvPr id="3" name="Platshållare för text 2">
            <a:extLst>
              <a:ext uri="{FF2B5EF4-FFF2-40B4-BE49-F238E27FC236}">
                <a16:creationId xmlns:a16="http://schemas.microsoft.com/office/drawing/2014/main" id="{282516B4-45CD-4A1A-DE80-42026394BE6D}"/>
              </a:ext>
            </a:extLst>
          </p:cNvPr>
          <p:cNvSpPr>
            <a:spLocks noGrp="1"/>
          </p:cNvSpPr>
          <p:nvPr>
            <p:ph type="body" sz="quarter" idx="13"/>
          </p:nvPr>
        </p:nvSpPr>
        <p:spPr/>
        <p:txBody>
          <a:bodyPr/>
          <a:lstStyle/>
          <a:p>
            <a:pPr marL="0" indent="0">
              <a:buNone/>
            </a:pPr>
            <a:r>
              <a:rPr lang="sv-SE"/>
              <a:t>Valnämnden ansvarar för att de som ska tjänstgöra som röstmottagare och valförrättare får den utbildning som krävs för att de ska kunna fullgöra sitt uppdrag</a:t>
            </a:r>
          </a:p>
        </p:txBody>
      </p:sp>
    </p:spTree>
    <p:custDataLst>
      <p:tags r:id="rId1"/>
    </p:custDataLst>
    <p:extLst>
      <p:ext uri="{BB962C8B-B14F-4D97-AF65-F5344CB8AC3E}">
        <p14:creationId xmlns:p14="http://schemas.microsoft.com/office/powerpoint/2010/main" val="16833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8BAA7C-4739-823F-CB3E-83159604384C}"/>
              </a:ext>
            </a:extLst>
          </p:cNvPr>
          <p:cNvSpPr>
            <a:spLocks noGrp="1"/>
          </p:cNvSpPr>
          <p:nvPr>
            <p:ph type="title"/>
          </p:nvPr>
        </p:nvSpPr>
        <p:spPr/>
        <p:txBody>
          <a:bodyPr/>
          <a:lstStyle/>
          <a:p>
            <a:r>
              <a:rPr lang="sv-SE"/>
              <a:t>Dubblettröstkort till väljare</a:t>
            </a:r>
          </a:p>
        </p:txBody>
      </p:sp>
      <p:sp>
        <p:nvSpPr>
          <p:cNvPr id="3" name="Platshållare för text 2">
            <a:extLst>
              <a:ext uri="{FF2B5EF4-FFF2-40B4-BE49-F238E27FC236}">
                <a16:creationId xmlns:a16="http://schemas.microsoft.com/office/drawing/2014/main" id="{9941EF63-0521-36FE-1B9D-D3791E46B4D5}"/>
              </a:ext>
            </a:extLst>
          </p:cNvPr>
          <p:cNvSpPr>
            <a:spLocks noGrp="1"/>
          </p:cNvSpPr>
          <p:nvPr>
            <p:ph type="body" sz="quarter" idx="13"/>
          </p:nvPr>
        </p:nvSpPr>
        <p:spPr/>
        <p:txBody>
          <a:bodyPr/>
          <a:lstStyle/>
          <a:p>
            <a:r>
              <a:rPr lang="sv-SE"/>
              <a:t>Hur ska dubblettröstkort tillhandahållas väljare?</a:t>
            </a:r>
          </a:p>
          <a:p>
            <a:r>
              <a:rPr lang="sv-SE"/>
              <a:t>Valnämnden har ett ansvar för att kunna ta fram dubblettröstkort</a:t>
            </a:r>
          </a:p>
          <a:p>
            <a:r>
              <a:rPr lang="sv-SE"/>
              <a:t>Dubblettröstkort i lokaler för förtidsröstning?</a:t>
            </a:r>
          </a:p>
          <a:p>
            <a:r>
              <a:rPr lang="sv-SE"/>
              <a:t>Kan även beställas från kyrkostyrelsen</a:t>
            </a:r>
          </a:p>
          <a:p>
            <a:pPr marL="0" indent="0">
              <a:buNone/>
            </a:pPr>
            <a:r>
              <a:rPr lang="sv-SE"/>
              <a:t> </a:t>
            </a:r>
          </a:p>
          <a:p>
            <a:endParaRPr lang="sv-SE"/>
          </a:p>
          <a:p>
            <a:endParaRPr lang="sv-SE"/>
          </a:p>
        </p:txBody>
      </p:sp>
    </p:spTree>
    <p:custDataLst>
      <p:tags r:id="rId1"/>
    </p:custDataLst>
    <p:extLst>
      <p:ext uri="{BB962C8B-B14F-4D97-AF65-F5344CB8AC3E}">
        <p14:creationId xmlns:p14="http://schemas.microsoft.com/office/powerpoint/2010/main" val="3857317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28552F-28CB-A24E-CDCC-E2B069190A9E}"/>
              </a:ext>
            </a:extLst>
          </p:cNvPr>
          <p:cNvSpPr>
            <a:spLocks noGrp="1"/>
          </p:cNvSpPr>
          <p:nvPr>
            <p:ph type="title"/>
          </p:nvPr>
        </p:nvSpPr>
        <p:spPr/>
        <p:txBody>
          <a:bodyPr/>
          <a:lstStyle/>
          <a:p>
            <a:r>
              <a:rPr lang="sv-SE"/>
              <a:t>Gå igenom befintligt valmaterial</a:t>
            </a:r>
          </a:p>
        </p:txBody>
      </p:sp>
      <p:sp>
        <p:nvSpPr>
          <p:cNvPr id="3" name="Platshållare för text 2">
            <a:extLst>
              <a:ext uri="{FF2B5EF4-FFF2-40B4-BE49-F238E27FC236}">
                <a16:creationId xmlns:a16="http://schemas.microsoft.com/office/drawing/2014/main" id="{72CA14E3-A6C8-0C78-50DC-84745183E952}"/>
              </a:ext>
            </a:extLst>
          </p:cNvPr>
          <p:cNvSpPr>
            <a:spLocks noGrp="1"/>
          </p:cNvSpPr>
          <p:nvPr>
            <p:ph type="body" sz="quarter" idx="13"/>
          </p:nvPr>
        </p:nvSpPr>
        <p:spPr/>
        <p:txBody>
          <a:bodyPr/>
          <a:lstStyle/>
          <a:p>
            <a:r>
              <a:rPr lang="sv-SE"/>
              <a:t>Valurnor</a:t>
            </a:r>
          </a:p>
          <a:p>
            <a:r>
              <a:rPr lang="sv-SE"/>
              <a:t>Valskärmar</a:t>
            </a:r>
          </a:p>
          <a:p>
            <a:r>
              <a:rPr lang="sv-SE"/>
              <a:t>Valsedelsställ</a:t>
            </a:r>
          </a:p>
          <a:p>
            <a:r>
              <a:rPr lang="sv-SE"/>
              <a:t>Insynsskydd</a:t>
            </a:r>
          </a:p>
          <a:p>
            <a:r>
              <a:rPr lang="sv-SE"/>
              <a:t>Gatuskyltar</a:t>
            </a:r>
          </a:p>
          <a:p>
            <a:endParaRPr lang="sv-SE"/>
          </a:p>
        </p:txBody>
      </p:sp>
      <p:pic>
        <p:nvPicPr>
          <p:cNvPr id="8" name="Bildobjekt 7">
            <a:extLst>
              <a:ext uri="{FF2B5EF4-FFF2-40B4-BE49-F238E27FC236}">
                <a16:creationId xmlns:a16="http://schemas.microsoft.com/office/drawing/2014/main" id="{D0DC9D25-5654-18CE-DFD3-722711B0CD1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593072" y="1520825"/>
            <a:ext cx="3429000" cy="3429000"/>
          </a:xfrm>
          <a:prstGeom prst="rect">
            <a:avLst/>
          </a:prstGeom>
        </p:spPr>
      </p:pic>
      <p:pic>
        <p:nvPicPr>
          <p:cNvPr id="13" name="Bildobjekt 12">
            <a:extLst>
              <a:ext uri="{FF2B5EF4-FFF2-40B4-BE49-F238E27FC236}">
                <a16:creationId xmlns:a16="http://schemas.microsoft.com/office/drawing/2014/main" id="{6638005C-1E42-9A85-0F3E-A13542164E2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3913667" y="3235325"/>
            <a:ext cx="3429000" cy="3429000"/>
          </a:xfrm>
          <a:prstGeom prst="rect">
            <a:avLst/>
          </a:prstGeom>
        </p:spPr>
      </p:pic>
      <p:pic>
        <p:nvPicPr>
          <p:cNvPr id="23" name="Bildobjekt 22">
            <a:extLst>
              <a:ext uri="{FF2B5EF4-FFF2-40B4-BE49-F238E27FC236}">
                <a16:creationId xmlns:a16="http://schemas.microsoft.com/office/drawing/2014/main" id="{91827560-44E4-5808-881C-62024FBFB50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rot="2609144">
            <a:off x="5886709" y="123022"/>
            <a:ext cx="1716314" cy="1949266"/>
          </a:xfrm>
          <a:prstGeom prst="rect">
            <a:avLst/>
          </a:prstGeom>
        </p:spPr>
      </p:pic>
    </p:spTree>
    <p:custDataLst>
      <p:tags r:id="rId1"/>
    </p:custDataLst>
    <p:extLst>
      <p:ext uri="{BB962C8B-B14F-4D97-AF65-F5344CB8AC3E}">
        <p14:creationId xmlns:p14="http://schemas.microsoft.com/office/powerpoint/2010/main" val="1262528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FF719B-A28F-A4DD-268D-71D2EAA5667D}"/>
              </a:ext>
            </a:extLst>
          </p:cNvPr>
          <p:cNvSpPr>
            <a:spLocks noGrp="1"/>
          </p:cNvSpPr>
          <p:nvPr>
            <p:ph type="title"/>
          </p:nvPr>
        </p:nvSpPr>
        <p:spPr/>
        <p:txBody>
          <a:bodyPr/>
          <a:lstStyle/>
          <a:p>
            <a:r>
              <a:rPr lang="sv-SE"/>
              <a:t>Gå igenom lokaler som ska användas vid valet	</a:t>
            </a:r>
          </a:p>
        </p:txBody>
      </p:sp>
      <p:sp>
        <p:nvSpPr>
          <p:cNvPr id="3" name="Platshållare för text 2">
            <a:extLst>
              <a:ext uri="{FF2B5EF4-FFF2-40B4-BE49-F238E27FC236}">
                <a16:creationId xmlns:a16="http://schemas.microsoft.com/office/drawing/2014/main" id="{B47AC552-BB89-4B10-C362-3C74460FE689}"/>
              </a:ext>
            </a:extLst>
          </p:cNvPr>
          <p:cNvSpPr>
            <a:spLocks noGrp="1"/>
          </p:cNvSpPr>
          <p:nvPr>
            <p:ph type="body" sz="quarter" idx="13"/>
          </p:nvPr>
        </p:nvSpPr>
        <p:spPr>
          <a:xfrm>
            <a:off x="593942" y="2006599"/>
            <a:ext cx="8165884" cy="2844801"/>
          </a:xfrm>
        </p:spPr>
        <p:txBody>
          <a:bodyPr/>
          <a:lstStyle/>
          <a:p>
            <a:r>
              <a:rPr lang="sv-SE"/>
              <a:t>Låsning, larm</a:t>
            </a:r>
          </a:p>
          <a:p>
            <a:r>
              <a:rPr lang="sv-SE"/>
              <a:t>Belysning</a:t>
            </a:r>
          </a:p>
          <a:p>
            <a:r>
              <a:rPr lang="sv-SE"/>
              <a:t>Internetuppkoppling</a:t>
            </a:r>
          </a:p>
          <a:p>
            <a:r>
              <a:rPr lang="sv-SE"/>
              <a:t>Kontrollera lokalens kontaktuppgifter till vaktmästare eller kontaktperson</a:t>
            </a:r>
          </a:p>
        </p:txBody>
      </p:sp>
    </p:spTree>
    <p:custDataLst>
      <p:tags r:id="rId1"/>
    </p:custDataLst>
    <p:extLst>
      <p:ext uri="{BB962C8B-B14F-4D97-AF65-F5344CB8AC3E}">
        <p14:creationId xmlns:p14="http://schemas.microsoft.com/office/powerpoint/2010/main" val="219924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3FF9979-7F1C-4E57-B630-7636B6F8AB09}"/>
              </a:ext>
            </a:extLst>
          </p:cNvPr>
          <p:cNvSpPr>
            <a:spLocks noGrp="1"/>
          </p:cNvSpPr>
          <p:nvPr>
            <p:ph type="title"/>
          </p:nvPr>
        </p:nvSpPr>
        <p:spPr>
          <a:xfrm>
            <a:off x="593942" y="722661"/>
            <a:ext cx="8165883" cy="1116012"/>
          </a:xfrm>
        </p:spPr>
        <p:txBody>
          <a:bodyPr/>
          <a:lstStyle/>
          <a:p>
            <a:r>
              <a:rPr lang="sv-SE"/>
              <a:t>Ansvar för valet</a:t>
            </a:r>
          </a:p>
        </p:txBody>
      </p:sp>
      <p:sp>
        <p:nvSpPr>
          <p:cNvPr id="6" name="Platshållare för innehåll 5">
            <a:extLst>
              <a:ext uri="{FF2B5EF4-FFF2-40B4-BE49-F238E27FC236}">
                <a16:creationId xmlns:a16="http://schemas.microsoft.com/office/drawing/2014/main" id="{7CA4D112-DB2F-4D33-9C91-3AFDE452B815}"/>
              </a:ext>
            </a:extLst>
          </p:cNvPr>
          <p:cNvSpPr>
            <a:spLocks noGrp="1"/>
          </p:cNvSpPr>
          <p:nvPr>
            <p:ph type="body" sz="quarter" idx="13"/>
          </p:nvPr>
        </p:nvSpPr>
        <p:spPr>
          <a:xfrm>
            <a:off x="593942" y="2233960"/>
            <a:ext cx="6999554" cy="2844801"/>
          </a:xfrm>
        </p:spPr>
        <p:txBody>
          <a:bodyPr>
            <a:noAutofit/>
          </a:bodyPr>
          <a:lstStyle/>
          <a:p>
            <a:r>
              <a:rPr lang="sv-SE"/>
              <a:t>I församlingarna och pastoraten har valnämnden ansvaret. </a:t>
            </a:r>
          </a:p>
          <a:p>
            <a:r>
              <a:rPr lang="sv-SE"/>
              <a:t>I stiften är det stiftsstyrelsen genom valhandläggare som ansvarar för valet.</a:t>
            </a:r>
          </a:p>
          <a:p>
            <a:r>
              <a:rPr lang="sv-SE"/>
              <a:t>På nationell nivå är det kyrkostyrelsen som, genom valkansliet, ansvarar för att valet ska kunna genomföras. </a:t>
            </a:r>
          </a:p>
          <a:p>
            <a:pPr marL="0" indent="0">
              <a:buNone/>
            </a:pPr>
            <a:endParaRPr lang="sv-SE"/>
          </a:p>
        </p:txBody>
      </p:sp>
      <p:pic>
        <p:nvPicPr>
          <p:cNvPr id="5" name="Bildobjekt 4">
            <a:extLst>
              <a:ext uri="{FF2B5EF4-FFF2-40B4-BE49-F238E27FC236}">
                <a16:creationId xmlns:a16="http://schemas.microsoft.com/office/drawing/2014/main" id="{034BA602-0196-FFA2-CEA2-F20DA383D860}"/>
              </a:ext>
            </a:extLst>
          </p:cNvPr>
          <p:cNvPicPr>
            <a:picLocks noChangeAspect="1"/>
          </p:cNvPicPr>
          <p:nvPr/>
        </p:nvPicPr>
        <p:blipFill>
          <a:blip r:embed="rId4"/>
          <a:stretch>
            <a:fillRect/>
          </a:stretch>
        </p:blipFill>
        <p:spPr>
          <a:xfrm>
            <a:off x="7627279" y="1280667"/>
            <a:ext cx="4327710" cy="3738661"/>
          </a:xfrm>
          <a:prstGeom prst="rect">
            <a:avLst/>
          </a:prstGeom>
        </p:spPr>
      </p:pic>
      <p:sp>
        <p:nvSpPr>
          <p:cNvPr id="9" name="textruta 8">
            <a:extLst>
              <a:ext uri="{FF2B5EF4-FFF2-40B4-BE49-F238E27FC236}">
                <a16:creationId xmlns:a16="http://schemas.microsoft.com/office/drawing/2014/main" id="{24EF8ECB-9324-6E30-E7C4-6E086E6BE9F1}"/>
              </a:ext>
            </a:extLst>
          </p:cNvPr>
          <p:cNvSpPr txBox="1"/>
          <p:nvPr/>
        </p:nvSpPr>
        <p:spPr>
          <a:xfrm>
            <a:off x="8894619" y="5078762"/>
            <a:ext cx="2790700" cy="584775"/>
          </a:xfrm>
          <a:prstGeom prst="rect">
            <a:avLst/>
          </a:prstGeom>
          <a:solidFill>
            <a:schemeClr val="accent1"/>
          </a:solidFill>
        </p:spPr>
        <p:txBody>
          <a:bodyPr wrap="square" rtlCol="0">
            <a:spAutoFit/>
          </a:bodyPr>
          <a:lstStyle/>
          <a:p>
            <a:pPr algn="ctr"/>
            <a:r>
              <a:rPr lang="sv-SE" sz="1600">
                <a:solidFill>
                  <a:schemeClr val="bg1"/>
                </a:solidFill>
              </a:rPr>
              <a:t>Svenska kyrkans valprövningsnämnd</a:t>
            </a:r>
          </a:p>
        </p:txBody>
      </p:sp>
    </p:spTree>
    <p:custDataLst>
      <p:tags r:id="rId1"/>
    </p:custDataLst>
    <p:extLst>
      <p:ext uri="{BB962C8B-B14F-4D97-AF65-F5344CB8AC3E}">
        <p14:creationId xmlns:p14="http://schemas.microsoft.com/office/powerpoint/2010/main" val="2390750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D102CE-07E3-7945-7958-50A980A7B1BE}"/>
              </a:ext>
            </a:extLst>
          </p:cNvPr>
          <p:cNvSpPr>
            <a:spLocks noGrp="1"/>
          </p:cNvSpPr>
          <p:nvPr>
            <p:ph type="title"/>
          </p:nvPr>
        </p:nvSpPr>
        <p:spPr/>
        <p:txBody>
          <a:bodyPr/>
          <a:lstStyle/>
          <a:p>
            <a:r>
              <a:rPr lang="sv-SE"/>
              <a:t> Valsedlar och material</a:t>
            </a:r>
          </a:p>
        </p:txBody>
      </p:sp>
      <p:sp>
        <p:nvSpPr>
          <p:cNvPr id="3" name="Platshållare för text 2">
            <a:extLst>
              <a:ext uri="{FF2B5EF4-FFF2-40B4-BE49-F238E27FC236}">
                <a16:creationId xmlns:a16="http://schemas.microsoft.com/office/drawing/2014/main" id="{EE371B65-7801-1345-0046-E8B9AE59CFFA}"/>
              </a:ext>
            </a:extLst>
          </p:cNvPr>
          <p:cNvSpPr>
            <a:spLocks noGrp="1"/>
          </p:cNvSpPr>
          <p:nvPr>
            <p:ph type="body" sz="quarter" idx="13"/>
          </p:nvPr>
        </p:nvSpPr>
        <p:spPr/>
        <p:txBody>
          <a:bodyPr/>
          <a:lstStyle/>
          <a:p>
            <a:r>
              <a:rPr lang="sv-SE"/>
              <a:t>Ta emot (och kontrollera):</a:t>
            </a:r>
          </a:p>
          <a:p>
            <a:pPr lvl="1"/>
            <a:r>
              <a:rPr lang="sv-SE"/>
              <a:t>Valsedlar </a:t>
            </a:r>
            <a:r>
              <a:rPr lang="sv-SE" sz="1800" i="1"/>
              <a:t>(justerad lydelse av  24 § </a:t>
            </a:r>
            <a:r>
              <a:rPr lang="sv-SE" sz="1800" i="1" err="1"/>
              <a:t>SvKB</a:t>
            </a:r>
            <a:r>
              <a:rPr lang="sv-SE" sz="1800" i="1"/>
              <a:t> 2024:2 efter KM i november)</a:t>
            </a:r>
          </a:p>
          <a:p>
            <a:pPr lvl="1"/>
            <a:r>
              <a:rPr lang="sv-SE"/>
              <a:t>Röstlängder och göra ev. rättelser (38 kap. 41 a §)</a:t>
            </a:r>
          </a:p>
          <a:p>
            <a:pPr lvl="1"/>
            <a:r>
              <a:rPr lang="sv-SE"/>
              <a:t>Valkuvert och andra ytterkuvert (38 kap. 42 §)</a:t>
            </a:r>
          </a:p>
          <a:p>
            <a:r>
              <a:rPr lang="sv-SE"/>
              <a:t>Säkerställa blanka valsedlar på alla röstmottagningsställen </a:t>
            </a:r>
            <a:r>
              <a:rPr lang="sv-SE" sz="1800"/>
              <a:t>(38 kap. 32 § + 24 § </a:t>
            </a:r>
            <a:r>
              <a:rPr lang="sv-SE" sz="1800" err="1"/>
              <a:t>SvKB</a:t>
            </a:r>
            <a:r>
              <a:rPr lang="sv-SE" sz="1800"/>
              <a:t>)</a:t>
            </a:r>
          </a:p>
        </p:txBody>
      </p:sp>
    </p:spTree>
    <p:custDataLst>
      <p:tags r:id="rId1"/>
    </p:custDataLst>
    <p:extLst>
      <p:ext uri="{BB962C8B-B14F-4D97-AF65-F5344CB8AC3E}">
        <p14:creationId xmlns:p14="http://schemas.microsoft.com/office/powerpoint/2010/main" val="2138253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D102CE-07E3-7945-7958-50A980A7B1BE}"/>
              </a:ext>
            </a:extLst>
          </p:cNvPr>
          <p:cNvSpPr>
            <a:spLocks noGrp="1"/>
          </p:cNvSpPr>
          <p:nvPr>
            <p:ph type="title"/>
          </p:nvPr>
        </p:nvSpPr>
        <p:spPr/>
        <p:txBody>
          <a:bodyPr/>
          <a:lstStyle/>
          <a:p>
            <a:r>
              <a:rPr lang="sv-SE"/>
              <a:t>Dubblettröstkort och utrustning</a:t>
            </a:r>
          </a:p>
        </p:txBody>
      </p:sp>
      <p:sp>
        <p:nvSpPr>
          <p:cNvPr id="3" name="Platshållare för text 2">
            <a:extLst>
              <a:ext uri="{FF2B5EF4-FFF2-40B4-BE49-F238E27FC236}">
                <a16:creationId xmlns:a16="http://schemas.microsoft.com/office/drawing/2014/main" id="{EE371B65-7801-1345-0046-E8B9AE59CFFA}"/>
              </a:ext>
            </a:extLst>
          </p:cNvPr>
          <p:cNvSpPr>
            <a:spLocks noGrp="1"/>
          </p:cNvSpPr>
          <p:nvPr>
            <p:ph type="body" sz="quarter" idx="13"/>
          </p:nvPr>
        </p:nvSpPr>
        <p:spPr/>
        <p:txBody>
          <a:bodyPr/>
          <a:lstStyle/>
          <a:p>
            <a:r>
              <a:rPr lang="sv-SE"/>
              <a:t>Tillhandahålla dubblettröstkort </a:t>
            </a:r>
            <a:r>
              <a:rPr lang="sv-SE" sz="1800"/>
              <a:t>(14 § </a:t>
            </a:r>
            <a:r>
              <a:rPr lang="sv-SE" sz="1800" err="1"/>
              <a:t>SvKB</a:t>
            </a:r>
            <a:r>
              <a:rPr lang="sv-SE" sz="1800"/>
              <a:t>)</a:t>
            </a:r>
          </a:p>
          <a:p>
            <a:r>
              <a:rPr lang="sv-SE"/>
              <a:t>Se till så alla lokaler har den utrustning som krävs, t.ex. valurnor, skärmar </a:t>
            </a:r>
            <a:r>
              <a:rPr lang="sv-SE" sz="1800"/>
              <a:t>(21–24 §§ </a:t>
            </a:r>
            <a:r>
              <a:rPr lang="sv-SE" sz="1800" err="1"/>
              <a:t>SvKB</a:t>
            </a:r>
            <a:r>
              <a:rPr lang="sv-SE" sz="1800"/>
              <a:t>)</a:t>
            </a:r>
          </a:p>
          <a:p>
            <a:endParaRPr lang="sv-SE"/>
          </a:p>
        </p:txBody>
      </p:sp>
    </p:spTree>
    <p:custDataLst>
      <p:tags r:id="rId1"/>
    </p:custDataLst>
    <p:extLst>
      <p:ext uri="{BB962C8B-B14F-4D97-AF65-F5344CB8AC3E}">
        <p14:creationId xmlns:p14="http://schemas.microsoft.com/office/powerpoint/2010/main" val="4030452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A5ECCD-9095-4CC2-3075-BBA959397E19}"/>
              </a:ext>
            </a:extLst>
          </p:cNvPr>
          <p:cNvSpPr>
            <a:spLocks noGrp="1"/>
          </p:cNvSpPr>
          <p:nvPr>
            <p:ph type="title"/>
          </p:nvPr>
        </p:nvSpPr>
        <p:spPr/>
        <p:txBody>
          <a:bodyPr/>
          <a:lstStyle/>
          <a:p>
            <a:r>
              <a:rPr lang="sv-SE"/>
              <a:t>Gör klart hur alla via kyrkostyrelsen tryckta valsedlar ska tas emot och distribueras</a:t>
            </a:r>
          </a:p>
        </p:txBody>
      </p:sp>
      <p:sp>
        <p:nvSpPr>
          <p:cNvPr id="3" name="Platshållare för text 2">
            <a:extLst>
              <a:ext uri="{FF2B5EF4-FFF2-40B4-BE49-F238E27FC236}">
                <a16:creationId xmlns:a16="http://schemas.microsoft.com/office/drawing/2014/main" id="{6271F503-6541-A8D8-C66A-4A41CCB361F6}"/>
              </a:ext>
            </a:extLst>
          </p:cNvPr>
          <p:cNvSpPr>
            <a:spLocks noGrp="1"/>
          </p:cNvSpPr>
          <p:nvPr>
            <p:ph type="body" sz="quarter" idx="13"/>
          </p:nvPr>
        </p:nvSpPr>
        <p:spPr/>
        <p:txBody>
          <a:bodyPr/>
          <a:lstStyle/>
          <a:p>
            <a:r>
              <a:rPr lang="sv-SE"/>
              <a:t>Hur tas valsedlarna emot</a:t>
            </a:r>
          </a:p>
          <a:p>
            <a:r>
              <a:rPr lang="sv-SE"/>
              <a:t>Hur ska de distribueras till vallokal och lokaler för förtidsröstning</a:t>
            </a:r>
          </a:p>
        </p:txBody>
      </p:sp>
      <p:pic>
        <p:nvPicPr>
          <p:cNvPr id="13" name="Bildobjekt 12">
            <a:extLst>
              <a:ext uri="{FF2B5EF4-FFF2-40B4-BE49-F238E27FC236}">
                <a16:creationId xmlns:a16="http://schemas.microsoft.com/office/drawing/2014/main" id="{2D3BAA31-B3F5-CDEF-CDE5-9AFBC47605D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096405">
            <a:off x="7045324" y="2943497"/>
            <a:ext cx="3429000" cy="3429000"/>
          </a:xfrm>
          <a:prstGeom prst="rect">
            <a:avLst/>
          </a:prstGeom>
        </p:spPr>
      </p:pic>
    </p:spTree>
    <p:custDataLst>
      <p:tags r:id="rId1"/>
    </p:custDataLst>
    <p:extLst>
      <p:ext uri="{BB962C8B-B14F-4D97-AF65-F5344CB8AC3E}">
        <p14:creationId xmlns:p14="http://schemas.microsoft.com/office/powerpoint/2010/main" val="1837774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6570E-FEDC-E203-FEA2-4A26AD183511}"/>
              </a:ext>
            </a:extLst>
          </p:cNvPr>
          <p:cNvSpPr>
            <a:spLocks noGrp="1"/>
          </p:cNvSpPr>
          <p:nvPr>
            <p:ph type="title"/>
          </p:nvPr>
        </p:nvSpPr>
        <p:spPr/>
        <p:txBody>
          <a:bodyPr/>
          <a:lstStyle/>
          <a:p>
            <a:r>
              <a:rPr lang="sv-SE"/>
              <a:t>Gör klart hur röstlängder tas emot och distribueras till vallokalerna</a:t>
            </a:r>
          </a:p>
        </p:txBody>
      </p:sp>
      <p:sp>
        <p:nvSpPr>
          <p:cNvPr id="3" name="Platshållare för text 2">
            <a:extLst>
              <a:ext uri="{FF2B5EF4-FFF2-40B4-BE49-F238E27FC236}">
                <a16:creationId xmlns:a16="http://schemas.microsoft.com/office/drawing/2014/main" id="{B42C7DC3-0597-7070-0FD1-C0B99FA91971}"/>
              </a:ext>
            </a:extLst>
          </p:cNvPr>
          <p:cNvSpPr>
            <a:spLocks noGrp="1"/>
          </p:cNvSpPr>
          <p:nvPr>
            <p:ph type="body" sz="quarter" idx="13"/>
          </p:nvPr>
        </p:nvSpPr>
        <p:spPr/>
        <p:txBody>
          <a:bodyPr/>
          <a:lstStyle/>
          <a:p>
            <a:r>
              <a:rPr lang="sv-SE"/>
              <a:t>Röstlängderna trycks omkring en vecka före valdagen</a:t>
            </a:r>
          </a:p>
          <a:p>
            <a:r>
              <a:rPr lang="sv-SE"/>
              <a:t>Levereras 15</a:t>
            </a:r>
            <a:r>
              <a:rPr lang="sv-SE" sz="2200"/>
              <a:t>–</a:t>
            </a:r>
            <a:r>
              <a:rPr lang="sv-SE"/>
              <a:t>16 september till valnämnderna</a:t>
            </a:r>
          </a:p>
        </p:txBody>
      </p:sp>
      <p:pic>
        <p:nvPicPr>
          <p:cNvPr id="8" name="Bildobjekt 7">
            <a:extLst>
              <a:ext uri="{FF2B5EF4-FFF2-40B4-BE49-F238E27FC236}">
                <a16:creationId xmlns:a16="http://schemas.microsoft.com/office/drawing/2014/main" id="{3508F60C-79F2-D374-F631-387EEE484DD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rot="1290460">
            <a:off x="7628319" y="2476348"/>
            <a:ext cx="3053091" cy="2408258"/>
          </a:xfrm>
          <a:prstGeom prst="rect">
            <a:avLst/>
          </a:prstGeom>
          <a:ln>
            <a:solidFill>
              <a:schemeClr val="tx1"/>
            </a:solidFill>
          </a:ln>
        </p:spPr>
      </p:pic>
    </p:spTree>
    <p:custDataLst>
      <p:tags r:id="rId1"/>
    </p:custDataLst>
    <p:extLst>
      <p:ext uri="{BB962C8B-B14F-4D97-AF65-F5344CB8AC3E}">
        <p14:creationId xmlns:p14="http://schemas.microsoft.com/office/powerpoint/2010/main" val="3180949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C800B-587E-A305-9A53-64EC90A4965D}"/>
              </a:ext>
            </a:extLst>
          </p:cNvPr>
          <p:cNvSpPr>
            <a:spLocks noGrp="1"/>
          </p:cNvSpPr>
          <p:nvPr>
            <p:ph type="title"/>
          </p:nvPr>
        </p:nvSpPr>
        <p:spPr/>
        <p:txBody>
          <a:bodyPr/>
          <a:lstStyle/>
          <a:p>
            <a:r>
              <a:rPr lang="sv-SE"/>
              <a:t>Gör klart hur grupp- och kandidatförteckningar och resultatbilagor hanteras</a:t>
            </a:r>
          </a:p>
        </p:txBody>
      </p:sp>
      <p:sp>
        <p:nvSpPr>
          <p:cNvPr id="3" name="Platshållare för text 2">
            <a:extLst>
              <a:ext uri="{FF2B5EF4-FFF2-40B4-BE49-F238E27FC236}">
                <a16:creationId xmlns:a16="http://schemas.microsoft.com/office/drawing/2014/main" id="{E8CC2E6A-6A5A-F8FA-BB19-DD76BAFC3FCD}"/>
              </a:ext>
            </a:extLst>
          </p:cNvPr>
          <p:cNvSpPr>
            <a:spLocks noGrp="1"/>
          </p:cNvSpPr>
          <p:nvPr>
            <p:ph type="body" sz="quarter" idx="13"/>
          </p:nvPr>
        </p:nvSpPr>
        <p:spPr/>
        <p:txBody>
          <a:bodyPr/>
          <a:lstStyle/>
          <a:p>
            <a:r>
              <a:rPr lang="sv-SE"/>
              <a:t>Grupp- och kandidatförteckningar och resultatbilagor tas emot och distribueras till vallokaler</a:t>
            </a:r>
          </a:p>
          <a:p>
            <a:r>
              <a:rPr lang="sv-SE"/>
              <a:t>Skickas ut ungefär en månad innan valet</a:t>
            </a:r>
          </a:p>
          <a:p>
            <a:endParaRPr lang="sv-SE"/>
          </a:p>
          <a:p>
            <a:r>
              <a:rPr lang="sv-SE"/>
              <a:t>Grupp- och kandidatförteckningar ska finnas tillgängliga i lokaler för förtidsröstning</a:t>
            </a:r>
          </a:p>
          <a:p>
            <a:endParaRPr lang="sv-SE"/>
          </a:p>
          <a:p>
            <a:endParaRPr lang="sv-SE"/>
          </a:p>
        </p:txBody>
      </p:sp>
    </p:spTree>
    <p:custDataLst>
      <p:tags r:id="rId1"/>
    </p:custDataLst>
    <p:extLst>
      <p:ext uri="{BB962C8B-B14F-4D97-AF65-F5344CB8AC3E}">
        <p14:creationId xmlns:p14="http://schemas.microsoft.com/office/powerpoint/2010/main" val="140399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6A0D50-D5EA-43E8-8C43-76C60E8E69CD}"/>
              </a:ext>
            </a:extLst>
          </p:cNvPr>
          <p:cNvSpPr>
            <a:spLocks noGrp="1"/>
          </p:cNvSpPr>
          <p:nvPr>
            <p:ph type="title"/>
          </p:nvPr>
        </p:nvSpPr>
        <p:spPr/>
        <p:txBody>
          <a:bodyPr/>
          <a:lstStyle/>
          <a:p>
            <a:r>
              <a:rPr lang="sv-SE"/>
              <a:t>Gör klart hur röster från lokaler för förtidsröstning ska överlämnas</a:t>
            </a:r>
          </a:p>
        </p:txBody>
      </p:sp>
      <p:sp>
        <p:nvSpPr>
          <p:cNvPr id="3" name="Platshållare för text 2">
            <a:extLst>
              <a:ext uri="{FF2B5EF4-FFF2-40B4-BE49-F238E27FC236}">
                <a16:creationId xmlns:a16="http://schemas.microsoft.com/office/drawing/2014/main" id="{A3A851AB-F6D0-997C-E9F0-AA0460747681}"/>
              </a:ext>
            </a:extLst>
          </p:cNvPr>
          <p:cNvSpPr>
            <a:spLocks noGrp="1"/>
          </p:cNvSpPr>
          <p:nvPr>
            <p:ph type="body" sz="quarter" idx="13"/>
          </p:nvPr>
        </p:nvSpPr>
        <p:spPr/>
        <p:txBody>
          <a:bodyPr/>
          <a:lstStyle/>
          <a:p>
            <a:r>
              <a:rPr lang="sv-SE"/>
              <a:t>Röster som avgivits av väljare inom valnämndens ansvarsområde ska överlämnas så att rösterna är i vallokalerna innan lokalerna stänger</a:t>
            </a:r>
          </a:p>
        </p:txBody>
      </p:sp>
    </p:spTree>
    <p:custDataLst>
      <p:tags r:id="rId1"/>
    </p:custDataLst>
    <p:extLst>
      <p:ext uri="{BB962C8B-B14F-4D97-AF65-F5344CB8AC3E}">
        <p14:creationId xmlns:p14="http://schemas.microsoft.com/office/powerpoint/2010/main" val="3452667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E0612-CC32-0F1A-D214-C42CA6984B61}"/>
              </a:ext>
            </a:extLst>
          </p:cNvPr>
          <p:cNvSpPr>
            <a:spLocks noGrp="1"/>
          </p:cNvSpPr>
          <p:nvPr>
            <p:ph type="title"/>
          </p:nvPr>
        </p:nvSpPr>
        <p:spPr/>
        <p:txBody>
          <a:bodyPr/>
          <a:lstStyle/>
          <a:p>
            <a:r>
              <a:rPr lang="sv-SE"/>
              <a:t>Hantera röster från lokaler för förtidsröstning som inte hunnit transporteras till vallokalen</a:t>
            </a:r>
          </a:p>
        </p:txBody>
      </p:sp>
      <p:sp>
        <p:nvSpPr>
          <p:cNvPr id="3" name="Platshållare för text 2">
            <a:extLst>
              <a:ext uri="{FF2B5EF4-FFF2-40B4-BE49-F238E27FC236}">
                <a16:creationId xmlns:a16="http://schemas.microsoft.com/office/drawing/2014/main" id="{FC032210-FEB7-01FB-E6B0-022C9A6FFC98}"/>
              </a:ext>
            </a:extLst>
          </p:cNvPr>
          <p:cNvSpPr>
            <a:spLocks noGrp="1"/>
          </p:cNvSpPr>
          <p:nvPr>
            <p:ph type="body" sz="quarter" idx="13"/>
          </p:nvPr>
        </p:nvSpPr>
        <p:spPr/>
        <p:txBody>
          <a:bodyPr/>
          <a:lstStyle/>
          <a:p>
            <a:r>
              <a:rPr lang="sv-SE"/>
              <a:t>Röster från lokal för förtidsröstning som håller öppet till 20.00 och som inte hunnit transporteras till vallokalen innan stängning</a:t>
            </a:r>
          </a:p>
        </p:txBody>
      </p:sp>
    </p:spTree>
    <p:custDataLst>
      <p:tags r:id="rId1"/>
    </p:custDataLst>
    <p:extLst>
      <p:ext uri="{BB962C8B-B14F-4D97-AF65-F5344CB8AC3E}">
        <p14:creationId xmlns:p14="http://schemas.microsoft.com/office/powerpoint/2010/main" val="2971216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81249A-6102-164E-41B5-B027A603AA11}"/>
              </a:ext>
            </a:extLst>
          </p:cNvPr>
          <p:cNvSpPr>
            <a:spLocks noGrp="1"/>
          </p:cNvSpPr>
          <p:nvPr>
            <p:ph type="title"/>
          </p:nvPr>
        </p:nvSpPr>
        <p:spPr/>
        <p:txBody>
          <a:bodyPr/>
          <a:lstStyle/>
          <a:p>
            <a:r>
              <a:rPr lang="sv-SE"/>
              <a:t>Godkänn beställning av valnämndsmaterial</a:t>
            </a:r>
          </a:p>
        </p:txBody>
      </p:sp>
      <p:sp>
        <p:nvSpPr>
          <p:cNvPr id="3" name="Platshållare för text 2">
            <a:extLst>
              <a:ext uri="{FF2B5EF4-FFF2-40B4-BE49-F238E27FC236}">
                <a16:creationId xmlns:a16="http://schemas.microsoft.com/office/drawing/2014/main" id="{8E8A4152-27AB-E611-E2FF-CBABE473FF5D}"/>
              </a:ext>
            </a:extLst>
          </p:cNvPr>
          <p:cNvSpPr>
            <a:spLocks noGrp="1"/>
          </p:cNvSpPr>
          <p:nvPr>
            <p:ph type="body" sz="quarter" idx="13"/>
          </p:nvPr>
        </p:nvSpPr>
        <p:spPr/>
        <p:txBody>
          <a:bodyPr/>
          <a:lstStyle/>
          <a:p>
            <a:r>
              <a:rPr lang="sv-SE"/>
              <a:t>I slutet av februari 2025 får valnämndens ordförande ett beställningsförslag via e-post</a:t>
            </a:r>
          </a:p>
          <a:p>
            <a:r>
              <a:rPr lang="sv-SE"/>
              <a:t>Valnämnden skickar tillbaka förslaget, med eller utan ändring, senast 31 mars 2025</a:t>
            </a:r>
          </a:p>
          <a:p>
            <a:r>
              <a:rPr lang="sv-SE"/>
              <a:t>Kostnaden för detta material står kyrkostyrelsen för</a:t>
            </a:r>
          </a:p>
          <a:p>
            <a:endParaRPr lang="sv-SE"/>
          </a:p>
        </p:txBody>
      </p:sp>
    </p:spTree>
    <p:custDataLst>
      <p:tags r:id="rId1"/>
    </p:custDataLst>
    <p:extLst>
      <p:ext uri="{BB962C8B-B14F-4D97-AF65-F5344CB8AC3E}">
        <p14:creationId xmlns:p14="http://schemas.microsoft.com/office/powerpoint/2010/main" val="2067903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589EB-F847-8C82-C009-EC6087EDDDD9}"/>
              </a:ext>
            </a:extLst>
          </p:cNvPr>
          <p:cNvSpPr>
            <a:spLocks noGrp="1"/>
          </p:cNvSpPr>
          <p:nvPr>
            <p:ph type="title"/>
          </p:nvPr>
        </p:nvSpPr>
        <p:spPr/>
        <p:txBody>
          <a:bodyPr/>
          <a:lstStyle/>
          <a:p>
            <a:r>
              <a:rPr lang="sv-SE"/>
              <a:t>Planera mottagandet av valnämndsmaterial och vidare distribuering</a:t>
            </a:r>
          </a:p>
        </p:txBody>
      </p:sp>
      <p:sp>
        <p:nvSpPr>
          <p:cNvPr id="3" name="Platshållare för text 2">
            <a:extLst>
              <a:ext uri="{FF2B5EF4-FFF2-40B4-BE49-F238E27FC236}">
                <a16:creationId xmlns:a16="http://schemas.microsoft.com/office/drawing/2014/main" id="{E34BBC2B-F9B0-C030-4830-5D8AB7818338}"/>
              </a:ext>
            </a:extLst>
          </p:cNvPr>
          <p:cNvSpPr>
            <a:spLocks noGrp="1"/>
          </p:cNvSpPr>
          <p:nvPr>
            <p:ph type="body" sz="quarter" idx="13"/>
          </p:nvPr>
        </p:nvSpPr>
        <p:spPr/>
        <p:txBody>
          <a:bodyPr/>
          <a:lstStyle/>
          <a:p>
            <a:r>
              <a:rPr lang="sv-SE"/>
              <a:t>Avisering sker cirka en vecka innan materialet anländer</a:t>
            </a:r>
          </a:p>
          <a:p>
            <a:r>
              <a:rPr lang="sv-SE"/>
              <a:t>Leverans sker till den adress församlingen eller pastoratet har registrerad i Kyrksam</a:t>
            </a:r>
          </a:p>
        </p:txBody>
      </p:sp>
    </p:spTree>
    <p:custDataLst>
      <p:tags r:id="rId1"/>
    </p:custDataLst>
    <p:extLst>
      <p:ext uri="{BB962C8B-B14F-4D97-AF65-F5344CB8AC3E}">
        <p14:creationId xmlns:p14="http://schemas.microsoft.com/office/powerpoint/2010/main" val="1164834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148559"/>
            <a:ext cx="8165883" cy="1116012"/>
          </a:xfrm>
        </p:spPr>
        <p:txBody>
          <a:bodyPr/>
          <a:lstStyle/>
          <a:p>
            <a:r>
              <a:rPr lang="sv-SE"/>
              <a:t>Valnämndsmaterial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659858"/>
            <a:ext cx="9346892" cy="2844801"/>
          </a:xfrm>
        </p:spPr>
        <p:txBody>
          <a:bodyPr>
            <a:noAutofit/>
          </a:bodyPr>
          <a:lstStyle/>
          <a:p>
            <a:pPr marL="0" indent="0">
              <a:buNone/>
            </a:pPr>
            <a:r>
              <a:rPr lang="sv-SE" sz="2000" i="1"/>
              <a:t>(V) = ska finnas i vallokal	(F) = ska finnas i lokal för förtidsröstning</a:t>
            </a:r>
          </a:p>
          <a:p>
            <a:pPr marL="0" indent="0">
              <a:buNone/>
            </a:pPr>
            <a:endParaRPr lang="sv-SE" sz="2000" i="1"/>
          </a:p>
          <a:p>
            <a:r>
              <a:rPr lang="sv-SE" sz="2000"/>
              <a:t>Blanka valsedlar i vitt/rosa/gult		(V) (F)</a:t>
            </a:r>
          </a:p>
          <a:p>
            <a:r>
              <a:rPr lang="sv-SE" sz="2000"/>
              <a:t>Namnvalsedlar från nomineringsgrupper	(V) (F)</a:t>
            </a:r>
          </a:p>
          <a:p>
            <a:pPr marL="0" indent="0">
              <a:buNone/>
            </a:pPr>
            <a:endParaRPr lang="sv-SE"/>
          </a:p>
        </p:txBody>
      </p:sp>
    </p:spTree>
    <p:custDataLst>
      <p:tags r:id="rId1"/>
    </p:custDataLst>
    <p:extLst>
      <p:ext uri="{BB962C8B-B14F-4D97-AF65-F5344CB8AC3E}">
        <p14:creationId xmlns:p14="http://schemas.microsoft.com/office/powerpoint/2010/main" val="122400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62F62E7-5E7D-46FC-8C71-19FC54C4071F}"/>
              </a:ext>
            </a:extLst>
          </p:cNvPr>
          <p:cNvSpPr>
            <a:spLocks noGrp="1"/>
          </p:cNvSpPr>
          <p:nvPr>
            <p:ph type="title"/>
          </p:nvPr>
        </p:nvSpPr>
        <p:spPr>
          <a:xfrm>
            <a:off x="593942" y="295277"/>
            <a:ext cx="8165883" cy="1116012"/>
          </a:xfrm>
        </p:spPr>
        <p:txBody>
          <a:bodyPr/>
          <a:lstStyle/>
          <a:p>
            <a:r>
              <a:rPr lang="sv-SE"/>
              <a:t>Valnämnden</a:t>
            </a:r>
          </a:p>
        </p:txBody>
      </p:sp>
      <p:sp>
        <p:nvSpPr>
          <p:cNvPr id="3" name="Platshållare för innehåll 2">
            <a:extLst>
              <a:ext uri="{FF2B5EF4-FFF2-40B4-BE49-F238E27FC236}">
                <a16:creationId xmlns:a16="http://schemas.microsoft.com/office/drawing/2014/main" id="{E91425A4-A13C-4B0A-9335-2ED5EEFE148A}"/>
              </a:ext>
            </a:extLst>
          </p:cNvPr>
          <p:cNvSpPr>
            <a:spLocks noGrp="1"/>
          </p:cNvSpPr>
          <p:nvPr>
            <p:ph type="body" sz="quarter" idx="13"/>
          </p:nvPr>
        </p:nvSpPr>
        <p:spPr>
          <a:xfrm>
            <a:off x="593942" y="1806576"/>
            <a:ext cx="7347423" cy="2844801"/>
          </a:xfrm>
        </p:spPr>
        <p:txBody>
          <a:bodyPr>
            <a:noAutofit/>
          </a:bodyPr>
          <a:lstStyle/>
          <a:p>
            <a:r>
              <a:rPr lang="sv-SE"/>
              <a:t>Ansvarar för att allt praktiskt arbete inför och under valarbetet faktiskt genomförs.</a:t>
            </a:r>
          </a:p>
          <a:p>
            <a:r>
              <a:rPr lang="sv-SE"/>
              <a:t>Beslutar om lokaler för röstning.</a:t>
            </a:r>
          </a:p>
          <a:p>
            <a:r>
              <a:rPr lang="sv-SE"/>
              <a:t>Utbildar och utser röstmottagare i röstningslokaler.</a:t>
            </a:r>
          </a:p>
          <a:p>
            <a:r>
              <a:rPr lang="sv-SE"/>
              <a:t>Utbildar och utser valförrättare i vallokaler</a:t>
            </a:r>
          </a:p>
          <a:p>
            <a:r>
              <a:rPr lang="sv-SE"/>
              <a:t>Beställer och tar emot valmaterial</a:t>
            </a:r>
          </a:p>
          <a:p>
            <a:r>
              <a:rPr lang="sv-SE"/>
              <a:t>Fördelar material</a:t>
            </a:r>
          </a:p>
          <a:p>
            <a:r>
              <a:rPr lang="sv-SE"/>
              <a:t>Genomför den preliminära sammanräkningen </a:t>
            </a:r>
          </a:p>
          <a:p>
            <a:r>
              <a:rPr lang="sv-SE"/>
              <a:t>Överlämnar allt material till stiftsstyrelsen</a:t>
            </a:r>
          </a:p>
          <a:p>
            <a:endParaRPr lang="sv-SE"/>
          </a:p>
        </p:txBody>
      </p:sp>
      <p:graphicFrame>
        <p:nvGraphicFramePr>
          <p:cNvPr id="6" name="Diagram 5">
            <a:extLst>
              <a:ext uri="{FF2B5EF4-FFF2-40B4-BE49-F238E27FC236}">
                <a16:creationId xmlns:a16="http://schemas.microsoft.com/office/drawing/2014/main" id="{F45CAC91-4EDD-10FD-4072-FFB61E1279F1}"/>
              </a:ext>
            </a:extLst>
          </p:cNvPr>
          <p:cNvGraphicFramePr/>
          <p:nvPr/>
        </p:nvGraphicFramePr>
        <p:xfrm>
          <a:off x="5345134" y="427117"/>
          <a:ext cx="8461383" cy="5172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ruta 6">
            <a:extLst>
              <a:ext uri="{FF2B5EF4-FFF2-40B4-BE49-F238E27FC236}">
                <a16:creationId xmlns:a16="http://schemas.microsoft.com/office/drawing/2014/main" id="{70957FEF-3799-3B19-A3CE-41C3847032DA}"/>
              </a:ext>
            </a:extLst>
          </p:cNvPr>
          <p:cNvSpPr txBox="1"/>
          <p:nvPr/>
        </p:nvSpPr>
        <p:spPr>
          <a:xfrm>
            <a:off x="8597735" y="5332021"/>
            <a:ext cx="3146961" cy="584775"/>
          </a:xfrm>
          <a:prstGeom prst="rect">
            <a:avLst/>
          </a:prstGeom>
          <a:solidFill>
            <a:schemeClr val="tx2"/>
          </a:solidFill>
        </p:spPr>
        <p:txBody>
          <a:bodyPr wrap="square" rtlCol="0">
            <a:spAutoFit/>
          </a:bodyPr>
          <a:lstStyle/>
          <a:p>
            <a:pPr algn="ctr"/>
            <a:r>
              <a:rPr lang="sv-SE" sz="1600">
                <a:solidFill>
                  <a:schemeClr val="bg1"/>
                </a:solidFill>
              </a:rPr>
              <a:t>Svenska kyrkans valprövningsnämnd</a:t>
            </a:r>
          </a:p>
        </p:txBody>
      </p:sp>
    </p:spTree>
    <p:custDataLst>
      <p:tags r:id="rId1"/>
    </p:custDataLst>
    <p:extLst>
      <p:ext uri="{BB962C8B-B14F-4D97-AF65-F5344CB8AC3E}">
        <p14:creationId xmlns:p14="http://schemas.microsoft.com/office/powerpoint/2010/main" val="1060285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738321" y="966941"/>
            <a:ext cx="10889572" cy="4598236"/>
          </a:xfrm>
        </p:spPr>
        <p:txBody>
          <a:bodyPr>
            <a:noAutofit/>
          </a:bodyPr>
          <a:lstStyle/>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K1, valkuvert									(V) (F)</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K2, f</a:t>
            </a:r>
            <a:r>
              <a:rPr lang="sv-SE" sz="2000" kern="100">
                <a:effectLst/>
                <a:latin typeface="+mj-lt"/>
                <a:ea typeface="Aptos" panose="020B0004020202020204" pitchFamily="34" charset="0"/>
                <a:cs typeface="Times New Roman" panose="02020603050405020304" pitchFamily="18" charset="0"/>
              </a:rPr>
              <a:t>önsterkuvert för förtidsröstning						(F)</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K3, </a:t>
            </a:r>
            <a:r>
              <a:rPr lang="sv-SE" sz="2000" kern="100" err="1">
                <a:latin typeface="+mj-lt"/>
                <a:ea typeface="Aptos" panose="020B0004020202020204" pitchFamily="34" charset="0"/>
                <a:cs typeface="Times New Roman" panose="02020603050405020304" pitchFamily="18" charset="0"/>
              </a:rPr>
              <a:t>f</a:t>
            </a:r>
            <a:r>
              <a:rPr lang="sv-SE" sz="2000" kern="100" err="1">
                <a:effectLst/>
                <a:latin typeface="+mj-lt"/>
                <a:ea typeface="Aptos" panose="020B0004020202020204" pitchFamily="34" charset="0"/>
                <a:cs typeface="Times New Roman" panose="02020603050405020304" pitchFamily="18" charset="0"/>
              </a:rPr>
              <a:t>appersomslag</a:t>
            </a:r>
            <a:r>
              <a:rPr lang="sv-SE" sz="2000" kern="100">
                <a:effectLst/>
                <a:latin typeface="+mj-lt"/>
                <a:ea typeface="Aptos" panose="020B0004020202020204" pitchFamily="34" charset="0"/>
                <a:cs typeface="Times New Roman" panose="02020603050405020304" pitchFamily="18" charset="0"/>
              </a:rPr>
              <a:t> för förtidsröster till stiftsstyrelser				(F)</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K6, pappersomslag för förtidsröster inom valnämndens ansvarsområde	(F)</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K7, plastomslag för godkända valsedlar (</a:t>
            </a:r>
            <a:r>
              <a:rPr lang="sv-SE" sz="2000" i="1" kern="100">
                <a:effectLst/>
                <a:latin typeface="+mj-lt"/>
                <a:ea typeface="Aptos" panose="020B0004020202020204" pitchFamily="34" charset="0"/>
                <a:cs typeface="Times New Roman" panose="02020603050405020304" pitchFamily="18" charset="0"/>
              </a:rPr>
              <a:t>grönt</a:t>
            </a:r>
            <a:r>
              <a:rPr lang="sv-SE" sz="2000" kern="100">
                <a:effectLst/>
                <a:latin typeface="+mj-lt"/>
                <a:ea typeface="Aptos" panose="020B0004020202020204" pitchFamily="34" charset="0"/>
                <a:cs typeface="Times New Roman" panose="02020603050405020304" pitchFamily="18" charset="0"/>
              </a:rPr>
              <a:t>)	 			(V)</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K8, pl</a:t>
            </a:r>
            <a:r>
              <a:rPr lang="sv-SE" sz="2000" kern="100">
                <a:effectLst/>
                <a:latin typeface="+mj-lt"/>
                <a:ea typeface="Aptos" panose="020B0004020202020204" pitchFamily="34" charset="0"/>
                <a:cs typeface="Times New Roman" panose="02020603050405020304" pitchFamily="18" charset="0"/>
              </a:rPr>
              <a:t>astomslag för valsedlar som inte godkänts (</a:t>
            </a:r>
            <a:r>
              <a:rPr lang="sv-SE" sz="2000" i="1" kern="100">
                <a:effectLst/>
                <a:latin typeface="+mj-lt"/>
                <a:ea typeface="Aptos" panose="020B0004020202020204" pitchFamily="34" charset="0"/>
                <a:cs typeface="Times New Roman" panose="02020603050405020304" pitchFamily="18" charset="0"/>
              </a:rPr>
              <a:t>rött</a:t>
            </a:r>
            <a:r>
              <a:rPr lang="sv-SE" sz="2000" kern="100">
                <a:effectLst/>
                <a:latin typeface="+mj-lt"/>
                <a:ea typeface="Aptos" panose="020B0004020202020204" pitchFamily="34" charset="0"/>
                <a:cs typeface="Times New Roman" panose="02020603050405020304" pitchFamily="18" charset="0"/>
              </a:rPr>
              <a:t>) 			(V)</a:t>
            </a:r>
          </a:p>
          <a:p>
            <a:pPr marL="342900" lvl="0" indent="-342900">
              <a:lnSpc>
                <a:spcPts val="2400"/>
              </a:lnSpc>
              <a:spcAft>
                <a:spcPts val="800"/>
              </a:spcAft>
              <a:buFont typeface="Arial" panose="020B0604020202020204" pitchFamily="34" charset="0"/>
              <a:buChar char="•"/>
              <a:tabLst>
                <a:tab pos="457200" algn="l"/>
              </a:tabLst>
            </a:pPr>
            <a:r>
              <a:rPr lang="sv-SE" sz="2000" kern="100">
                <a:latin typeface="+mj-lt"/>
                <a:ea typeface="Aptos" panose="020B0004020202020204" pitchFamily="34" charset="0"/>
                <a:cs typeface="Times New Roman" panose="02020603050405020304" pitchFamily="18" charset="0"/>
              </a:rPr>
              <a:t>K9, p</a:t>
            </a:r>
            <a:r>
              <a:rPr lang="sv-SE" sz="2000" kern="100">
                <a:effectLst/>
                <a:latin typeface="+mj-lt"/>
                <a:ea typeface="Aptos" panose="020B0004020202020204" pitchFamily="34" charset="0"/>
                <a:cs typeface="Times New Roman" panose="02020603050405020304" pitchFamily="18" charset="0"/>
              </a:rPr>
              <a:t>appersomslag för kuvert som ska bevaras för granskning		(V)</a:t>
            </a:r>
          </a:p>
          <a:p>
            <a:pPr marL="342900" lvl="0" indent="-342900">
              <a:lnSpc>
                <a:spcPts val="2400"/>
              </a:lnSpc>
              <a:spcAft>
                <a:spcPts val="800"/>
              </a:spcAft>
              <a:buFont typeface="Arial" panose="020B0604020202020204" pitchFamily="34" charset="0"/>
              <a:buChar char="•"/>
              <a:tabLst>
                <a:tab pos="457200" algn="l"/>
              </a:tabLst>
            </a:pPr>
            <a:r>
              <a:rPr lang="sv-SE" sz="2000" kern="100">
                <a:effectLst/>
                <a:latin typeface="+mj-lt"/>
                <a:ea typeface="Aptos" panose="020B0004020202020204" pitchFamily="34" charset="0"/>
                <a:cs typeface="Times New Roman" panose="02020603050405020304" pitchFamily="18" charset="0"/>
              </a:rPr>
              <a:t>K10, </a:t>
            </a:r>
            <a:r>
              <a:rPr lang="sv-SE" sz="2000" kern="100" err="1">
                <a:effectLst/>
                <a:latin typeface="+mj-lt"/>
                <a:ea typeface="Aptos" panose="020B0004020202020204" pitchFamily="34" charset="0"/>
                <a:cs typeface="Times New Roman" panose="02020603050405020304" pitchFamily="18" charset="0"/>
              </a:rPr>
              <a:t>valkassar</a:t>
            </a:r>
            <a:r>
              <a:rPr lang="sv-SE" sz="2000" kern="100">
                <a:effectLst/>
                <a:latin typeface="+mj-lt"/>
                <a:ea typeface="Aptos" panose="020B0004020202020204" pitchFamily="34" charset="0"/>
                <a:cs typeface="Times New Roman" panose="02020603050405020304" pitchFamily="18" charset="0"/>
              </a:rPr>
              <a:t>, vita / rosa /gula</a:t>
            </a:r>
            <a:r>
              <a:rPr lang="sv-SE" sz="2000">
                <a:latin typeface="+mj-lt"/>
              </a:rPr>
              <a:t>						(V)</a:t>
            </a:r>
          </a:p>
          <a:p>
            <a:pPr marL="342900" indent="-342900">
              <a:lnSpc>
                <a:spcPts val="2400"/>
              </a:lnSpc>
              <a:spcAft>
                <a:spcPts val="800"/>
              </a:spcAft>
              <a:tabLst>
                <a:tab pos="457200" algn="l"/>
              </a:tabLst>
            </a:pPr>
            <a:r>
              <a:rPr lang="sv-SE" sz="2000"/>
              <a:t>K11, brevröstningspaket	 						(V) (F)</a:t>
            </a:r>
          </a:p>
          <a:p>
            <a:pPr marL="342900" lvl="0" indent="-342900">
              <a:lnSpc>
                <a:spcPts val="2400"/>
              </a:lnSpc>
              <a:spcAft>
                <a:spcPts val="800"/>
              </a:spcAft>
              <a:buFont typeface="Arial" panose="020B0604020202020204" pitchFamily="34" charset="0"/>
              <a:buChar char="•"/>
              <a:tabLst>
                <a:tab pos="457200" algn="l"/>
              </a:tabLst>
            </a:pPr>
            <a:endParaRPr lang="sv-SE" sz="2000">
              <a:latin typeface="+mj-lt"/>
            </a:endParaRPr>
          </a:p>
        </p:txBody>
      </p:sp>
    </p:spTree>
    <p:custDataLst>
      <p:tags r:id="rId1"/>
    </p:custDataLst>
    <p:extLst>
      <p:ext uri="{BB962C8B-B14F-4D97-AF65-F5344CB8AC3E}">
        <p14:creationId xmlns:p14="http://schemas.microsoft.com/office/powerpoint/2010/main" val="386512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481648" y="936290"/>
            <a:ext cx="8165884" cy="4806784"/>
          </a:xfrm>
        </p:spPr>
        <p:txBody>
          <a:bodyPr>
            <a:normAutofit/>
          </a:bodyPr>
          <a:lstStyle/>
          <a:p>
            <a:pPr marL="342900" indent="-342900">
              <a:lnSpc>
                <a:spcPct val="150000"/>
              </a:lnSpc>
              <a:spcBef>
                <a:spcPts val="0"/>
              </a:spcBef>
              <a:buFont typeface="Arial" pitchFamily="34" charset="0"/>
              <a:buChar char="•"/>
            </a:pPr>
            <a:r>
              <a:rPr lang="sv-SE" sz="2000"/>
              <a:t>B1, anteckningar från lokal för förtidsröstning		(F) </a:t>
            </a:r>
          </a:p>
          <a:p>
            <a:pPr marL="342900" indent="-342900">
              <a:lnSpc>
                <a:spcPct val="150000"/>
              </a:lnSpc>
              <a:spcBef>
                <a:spcPts val="0"/>
              </a:spcBef>
              <a:buFont typeface="Arial" pitchFamily="34" charset="0"/>
              <a:buChar char="•"/>
            </a:pPr>
            <a:r>
              <a:rPr lang="sv-SE" sz="2000"/>
              <a:t>B2, protokoll från röstning i en vallokal		(V)</a:t>
            </a:r>
          </a:p>
          <a:p>
            <a:pPr marL="342900" indent="-342900">
              <a:lnSpc>
                <a:spcPct val="150000"/>
              </a:lnSpc>
              <a:spcBef>
                <a:spcPts val="0"/>
              </a:spcBef>
              <a:buFont typeface="Arial" pitchFamily="34" charset="0"/>
              <a:buChar char="•"/>
            </a:pPr>
            <a:r>
              <a:rPr lang="sv-SE" sz="2000"/>
              <a:t>B3, resultatbilagor från 2025 års kyrkoval		(V)</a:t>
            </a:r>
          </a:p>
          <a:p>
            <a:pPr marL="342900" indent="-342900">
              <a:lnSpc>
                <a:spcPct val="150000"/>
              </a:lnSpc>
              <a:spcBef>
                <a:spcPts val="0"/>
              </a:spcBef>
              <a:buFont typeface="Arial" pitchFamily="34" charset="0"/>
              <a:buChar char="•"/>
            </a:pPr>
            <a:r>
              <a:rPr lang="sv-SE" sz="2000"/>
              <a:t>B4, följesedel för inlämning av valmaterial		(V)</a:t>
            </a:r>
          </a:p>
          <a:p>
            <a:pPr marL="0" indent="0">
              <a:lnSpc>
                <a:spcPct val="150000"/>
              </a:lnSpc>
              <a:spcBef>
                <a:spcPts val="0"/>
              </a:spcBef>
              <a:buNone/>
            </a:pPr>
            <a:endParaRPr lang="sv-SE" sz="2000"/>
          </a:p>
          <a:p>
            <a:pPr marL="342900" indent="-342900">
              <a:lnSpc>
                <a:spcPct val="150000"/>
              </a:lnSpc>
              <a:spcBef>
                <a:spcPts val="0"/>
              </a:spcBef>
              <a:buFont typeface="Arial" pitchFamily="34" charset="0"/>
              <a:buChar char="•"/>
            </a:pPr>
            <a:r>
              <a:rPr lang="sv-SE" sz="2000"/>
              <a:t>Grupp- och kandidatförteckning 			(V) (F)</a:t>
            </a:r>
          </a:p>
          <a:p>
            <a:pPr marL="342900" indent="-342900">
              <a:lnSpc>
                <a:spcPct val="150000"/>
              </a:lnSpc>
              <a:spcBef>
                <a:spcPts val="0"/>
              </a:spcBef>
              <a:buFont typeface="Arial" pitchFamily="34" charset="0"/>
              <a:buChar char="•"/>
            </a:pPr>
            <a:r>
              <a:rPr lang="sv-SE" sz="2000"/>
              <a:t>Röstlängd 						(V)</a:t>
            </a:r>
          </a:p>
          <a:p>
            <a:pPr marL="342900" indent="-342900">
              <a:lnSpc>
                <a:spcPct val="150000"/>
              </a:lnSpc>
              <a:spcBef>
                <a:spcPts val="0"/>
              </a:spcBef>
              <a:buFont typeface="Arial" pitchFamily="34" charset="0"/>
              <a:buChar char="•"/>
            </a:pPr>
            <a:r>
              <a:rPr lang="sv-SE" sz="2000"/>
              <a:t>Informationshäften till valförrättare och röstmottagare 	(V) (F)</a:t>
            </a:r>
          </a:p>
          <a:p>
            <a:pPr marL="342900" indent="-342900">
              <a:lnSpc>
                <a:spcPct val="150000"/>
              </a:lnSpc>
              <a:spcBef>
                <a:spcPts val="0"/>
              </a:spcBef>
              <a:buFont typeface="Arial" pitchFamily="34" charset="0"/>
              <a:buChar char="•"/>
            </a:pPr>
            <a:r>
              <a:rPr lang="sv-SE" sz="2000"/>
              <a:t>Bestämmelser om direkta val i Svenska kyrkan 	(V) (F)</a:t>
            </a:r>
          </a:p>
          <a:p>
            <a:pPr marL="342900" indent="-342900">
              <a:lnSpc>
                <a:spcPct val="150000"/>
              </a:lnSpc>
              <a:spcBef>
                <a:spcPts val="0"/>
              </a:spcBef>
              <a:buFont typeface="Arial" pitchFamily="34" charset="0"/>
              <a:buChar char="•"/>
            </a:pPr>
            <a:r>
              <a:rPr lang="sv-SE" sz="2000"/>
              <a:t>Förslutningsmaterial (plomber och säkerhetstejp)	(V) (F)</a:t>
            </a:r>
          </a:p>
          <a:p>
            <a:pPr marL="342900" indent="-342900">
              <a:lnSpc>
                <a:spcPct val="150000"/>
              </a:lnSpc>
              <a:spcBef>
                <a:spcPts val="0"/>
              </a:spcBef>
              <a:buFont typeface="Arial" pitchFamily="34" charset="0"/>
              <a:buChar char="•"/>
            </a:pPr>
            <a:endParaRPr lang="sv-SE" sz="2400"/>
          </a:p>
        </p:txBody>
      </p:sp>
    </p:spTree>
    <p:custDataLst>
      <p:tags r:id="rId1"/>
    </p:custDataLst>
    <p:extLst>
      <p:ext uri="{BB962C8B-B14F-4D97-AF65-F5344CB8AC3E}">
        <p14:creationId xmlns:p14="http://schemas.microsoft.com/office/powerpoint/2010/main" val="395000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Inför 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lnSpcReduction="10000"/>
          </a:bodyPr>
          <a:lstStyle/>
          <a:p>
            <a:pPr marL="342900" indent="-342900">
              <a:lnSpc>
                <a:spcPct val="150000"/>
              </a:lnSpc>
              <a:buFont typeface="Arial" pitchFamily="34" charset="0"/>
              <a:buChar char="•"/>
            </a:pPr>
            <a:r>
              <a:rPr lang="sv-SE"/>
              <a:t>All röstmottagning är offentlig</a:t>
            </a:r>
          </a:p>
          <a:p>
            <a:pPr marL="342900" indent="-342900">
              <a:lnSpc>
                <a:spcPct val="150000"/>
              </a:lnSpc>
              <a:buFont typeface="Arial" pitchFamily="34" charset="0"/>
              <a:buChar char="•"/>
            </a:pPr>
            <a:r>
              <a:rPr lang="sv-SE"/>
              <a:t>Minst två röstmottagare</a:t>
            </a:r>
          </a:p>
          <a:p>
            <a:pPr marL="342900" indent="-342900">
              <a:lnSpc>
                <a:spcPct val="150000"/>
              </a:lnSpc>
              <a:buFont typeface="Arial" pitchFamily="34" charset="0"/>
              <a:buChar char="•"/>
            </a:pPr>
            <a:r>
              <a:rPr lang="sv-SE"/>
              <a:t>Väljaren behöver sitt röstkort</a:t>
            </a:r>
          </a:p>
          <a:p>
            <a:pPr marL="342900" indent="-342900">
              <a:lnSpc>
                <a:spcPct val="150000"/>
              </a:lnSpc>
              <a:buFont typeface="Arial" pitchFamily="34" charset="0"/>
              <a:buChar char="•"/>
            </a:pPr>
            <a:r>
              <a:rPr lang="sv-SE"/>
              <a:t>Rösta i alla val samtidigt</a:t>
            </a:r>
          </a:p>
          <a:p>
            <a:pPr marL="342900" indent="-342900">
              <a:lnSpc>
                <a:spcPct val="150000"/>
              </a:lnSpc>
              <a:buFont typeface="Arial" pitchFamily="34" charset="0"/>
              <a:buChar char="•"/>
            </a:pPr>
            <a:r>
              <a:rPr lang="sv-SE"/>
              <a:t>Röstmottagningen avslutas</a:t>
            </a:r>
          </a:p>
        </p:txBody>
      </p:sp>
      <p:pic>
        <p:nvPicPr>
          <p:cNvPr id="7" name="Bildobjekt 6" descr="En bild som visar skärm, framsida, sitter, TV&#10;&#10;Automatiskt genererad beskrivning">
            <a:extLst>
              <a:ext uri="{FF2B5EF4-FFF2-40B4-BE49-F238E27FC236}">
                <a16:creationId xmlns:a16="http://schemas.microsoft.com/office/drawing/2014/main" id="{6FCFCE31-AAE9-B219-45F7-F073A0D3414F}"/>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C5BD6F4-F1A1-B8EA-3264-1B9313C36A7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1444028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27101"/>
            <a:ext cx="8165883" cy="1116012"/>
          </a:xfrm>
        </p:spPr>
        <p:txBody>
          <a:bodyPr/>
          <a:lstStyle/>
          <a:p>
            <a:r>
              <a:rPr lang="sv-SE"/>
              <a:t>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1738400"/>
            <a:ext cx="8165884" cy="4365626"/>
          </a:xfrm>
        </p:spPr>
        <p:txBody>
          <a:bodyPr>
            <a:normAutofit lnSpcReduction="10000"/>
          </a:bodyPr>
          <a:lstStyle/>
          <a:p>
            <a:pPr marL="457200" indent="-457200">
              <a:buFont typeface="+mj-lt"/>
              <a:buAutoNum type="arabicPeriod"/>
            </a:pPr>
            <a:r>
              <a:rPr lang="sv-SE"/>
              <a:t>Väljaren + valkuvert → valskärm</a:t>
            </a:r>
          </a:p>
          <a:p>
            <a:pPr marL="457200" indent="-457200">
              <a:buFont typeface="+mj-lt"/>
              <a:buAutoNum type="arabicPeriod"/>
            </a:pPr>
            <a:r>
              <a:rPr lang="sv-SE"/>
              <a:t>Valkuvert → röstmottagare</a:t>
            </a:r>
          </a:p>
          <a:p>
            <a:pPr marL="457200" indent="-457200">
              <a:buFont typeface="+mj-lt"/>
              <a:buAutoNum type="arabicPeriod"/>
            </a:pPr>
            <a:r>
              <a:rPr lang="sv-SE"/>
              <a:t>Röstmottagaren kontrollerar:</a:t>
            </a:r>
          </a:p>
          <a:p>
            <a:pPr marL="800100" lvl="1" indent="-342900">
              <a:buFont typeface="Arial" pitchFamily="34" charset="0"/>
              <a:buChar char="•"/>
            </a:pPr>
            <a:r>
              <a:rPr lang="sv-SE" sz="2200"/>
              <a:t>väljarens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u="sng"/>
              <a:t>ett </a:t>
            </a:r>
            <a:r>
              <a:rPr lang="sv-SE" sz="2200"/>
              <a:t>valkuvert/val</a:t>
            </a:r>
          </a:p>
          <a:p>
            <a:pPr marL="800100" lvl="1" indent="-342900">
              <a:buFont typeface="Arial" pitchFamily="34" charset="0"/>
              <a:buChar char="•"/>
            </a:pPr>
            <a:r>
              <a:rPr lang="sv-SE" sz="2200"/>
              <a:t>ingen obehörig märkning </a:t>
            </a:r>
          </a:p>
          <a:p>
            <a:pPr marL="800100" lvl="1" indent="-342900">
              <a:buFont typeface="Arial" pitchFamily="34" charset="0"/>
              <a:buChar char="•"/>
            </a:pPr>
            <a:r>
              <a:rPr lang="sv-SE" sz="2200" u="sng"/>
              <a:t>en</a:t>
            </a:r>
            <a:r>
              <a:rPr lang="sv-SE" sz="2200"/>
              <a:t> valsedel/valkuvert</a:t>
            </a:r>
          </a:p>
          <a:p>
            <a:pPr marL="800100" lvl="1" indent="-342900">
              <a:buFont typeface="Arial" pitchFamily="34" charset="0"/>
              <a:buChar char="•"/>
            </a:pPr>
            <a:r>
              <a:rPr lang="sv-SE" sz="2200"/>
              <a:t>att kuvert är förslutna</a:t>
            </a:r>
          </a:p>
          <a:p>
            <a:pPr marL="457200" indent="-457200">
              <a:buFont typeface="+mj-lt"/>
              <a:buAutoNum type="arabicPeriod" startAt="4"/>
            </a:pPr>
            <a:r>
              <a:rPr lang="sv-SE"/>
              <a:t>Valkuverten + röstkort → fönsterkuvert </a:t>
            </a:r>
          </a:p>
          <a:p>
            <a:pPr marL="457200" indent="-457200">
              <a:buFont typeface="+mj-lt"/>
              <a:buAutoNum type="arabicPeriod" startAt="4"/>
            </a:pPr>
            <a:r>
              <a:rPr lang="sv-SE"/>
              <a:t>Notera på blankett för anteckningar</a:t>
            </a:r>
          </a:p>
        </p:txBody>
      </p:sp>
      <p:pic>
        <p:nvPicPr>
          <p:cNvPr id="7" name="Bildobjekt 6" descr="En bild som visar skärm, framsida, sitter, TV&#10;&#10;Automatiskt genererad beskrivning">
            <a:extLst>
              <a:ext uri="{FF2B5EF4-FFF2-40B4-BE49-F238E27FC236}">
                <a16:creationId xmlns:a16="http://schemas.microsoft.com/office/drawing/2014/main" id="{F5BB0C2F-67C2-F6E8-1925-55E534472A2D}"/>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59B67FD-4237-0BD4-5352-535AAE15FEAA}"/>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54515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Efter avslutad röstning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rmAutofit/>
          </a:bodyPr>
          <a:lstStyle/>
          <a:p>
            <a:pPr marL="0" indent="0">
              <a:buNone/>
            </a:pPr>
            <a:r>
              <a:rPr lang="sv-SE"/>
              <a:t>Fönsterkuvert - fortsatt väg</a:t>
            </a:r>
            <a:endParaRPr lang="sv-SE" b="1"/>
          </a:p>
          <a:p>
            <a:pPr marL="457200" indent="-457200">
              <a:buFont typeface="Arial" pitchFamily="34" charset="0"/>
              <a:buChar char="•"/>
            </a:pPr>
            <a:r>
              <a:rPr lang="sv-SE" b="1"/>
              <a:t>Väljaren från valnämndens ansvarsområde</a:t>
            </a:r>
            <a:br>
              <a:rPr lang="sv-SE"/>
            </a:br>
            <a:r>
              <a:rPr lang="sv-SE"/>
              <a:t>fönsterkuvert K2 → pappersomslag K6 →</a:t>
            </a:r>
            <a:r>
              <a:rPr lang="sv-SE">
                <a:sym typeface="Wingdings" pitchFamily="2" charset="2"/>
              </a:rPr>
              <a:t> vallokal  </a:t>
            </a:r>
          </a:p>
          <a:p>
            <a:endParaRPr lang="sv-SE">
              <a:sym typeface="Wingdings" pitchFamily="2" charset="2"/>
            </a:endParaRPr>
          </a:p>
          <a:p>
            <a:pPr marL="457200" indent="-457200">
              <a:buFont typeface="Arial" pitchFamily="34" charset="0"/>
              <a:buChar char="•"/>
            </a:pPr>
            <a:r>
              <a:rPr lang="sv-SE" b="1">
                <a:sym typeface="Wingdings" pitchFamily="2" charset="2"/>
              </a:rPr>
              <a:t>Väljaren från annan valnämnds ansvarsområde</a:t>
            </a:r>
            <a:br>
              <a:rPr lang="sv-SE" b="1">
                <a:sym typeface="Wingdings" pitchFamily="2" charset="2"/>
              </a:rPr>
            </a:br>
            <a:r>
              <a:rPr lang="sv-SE">
                <a:sym typeface="Wingdings" pitchFamily="2" charset="2"/>
              </a:rPr>
              <a:t>fönsterkuvert K2 </a:t>
            </a:r>
            <a:r>
              <a:rPr lang="sv-SE"/>
              <a:t>→ </a:t>
            </a:r>
            <a:r>
              <a:rPr lang="sv-SE">
                <a:sym typeface="Wingdings" pitchFamily="2" charset="2"/>
              </a:rPr>
              <a:t>pappersomslag K3 </a:t>
            </a:r>
            <a:r>
              <a:rPr lang="sv-SE"/>
              <a:t>→ </a:t>
            </a:r>
            <a:r>
              <a:rPr lang="sv-SE">
                <a:sym typeface="Wingdings" pitchFamily="2" charset="2"/>
              </a:rPr>
              <a:t>stiftsstyrelse</a:t>
            </a:r>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68FDB37C-5519-A8A3-BCCF-80ECD3138734}"/>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80D191CB-3517-D5AA-DA84-0098C7FB7BA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2709837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F4DB19-76DB-34D1-8ACE-8145326FA744}"/>
              </a:ext>
            </a:extLst>
          </p:cNvPr>
          <p:cNvSpPr>
            <a:spLocks noGrp="1"/>
          </p:cNvSpPr>
          <p:nvPr>
            <p:ph type="title"/>
          </p:nvPr>
        </p:nvSpPr>
        <p:spPr/>
        <p:txBody>
          <a:bodyPr/>
          <a:lstStyle/>
          <a:p>
            <a:r>
              <a:rPr lang="sv-SE"/>
              <a:t>Planera valdagen</a:t>
            </a:r>
          </a:p>
        </p:txBody>
      </p:sp>
      <p:sp>
        <p:nvSpPr>
          <p:cNvPr id="3" name="Platshållare för text 2">
            <a:extLst>
              <a:ext uri="{FF2B5EF4-FFF2-40B4-BE49-F238E27FC236}">
                <a16:creationId xmlns:a16="http://schemas.microsoft.com/office/drawing/2014/main" id="{0C473E4D-65A0-DA28-C733-9CDB0ED05D46}"/>
              </a:ext>
            </a:extLst>
          </p:cNvPr>
          <p:cNvSpPr>
            <a:spLocks noGrp="1"/>
          </p:cNvSpPr>
          <p:nvPr>
            <p:ph type="body" sz="quarter" idx="13"/>
          </p:nvPr>
        </p:nvSpPr>
        <p:spPr/>
        <p:txBody>
          <a:bodyPr/>
          <a:lstStyle/>
          <a:p>
            <a:r>
              <a:rPr lang="sv-SE"/>
              <a:t>Kommunikation mellan valnämnden och vallokalerna</a:t>
            </a:r>
          </a:p>
          <a:p>
            <a:r>
              <a:rPr lang="sv-SE"/>
              <a:t>Ordning för hur handlingarna från vallokalerna överlämnas till valnämnderna</a:t>
            </a:r>
          </a:p>
        </p:txBody>
      </p:sp>
    </p:spTree>
    <p:custDataLst>
      <p:tags r:id="rId1"/>
    </p:custDataLst>
    <p:extLst>
      <p:ext uri="{BB962C8B-B14F-4D97-AF65-F5344CB8AC3E}">
        <p14:creationId xmlns:p14="http://schemas.microsoft.com/office/powerpoint/2010/main" val="626121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5C8ED4-5CD3-F3CE-C574-BEE516EA84F7}"/>
              </a:ext>
            </a:extLst>
          </p:cNvPr>
          <p:cNvSpPr>
            <a:spLocks noGrp="1"/>
          </p:cNvSpPr>
          <p:nvPr>
            <p:ph type="title"/>
          </p:nvPr>
        </p:nvSpPr>
        <p:spPr/>
        <p:txBody>
          <a:bodyPr/>
          <a:lstStyle/>
          <a:p>
            <a:r>
              <a:rPr lang="sv-SE"/>
              <a:t>Utse ansvarig person för rapportering			</a:t>
            </a:r>
          </a:p>
        </p:txBody>
      </p:sp>
      <p:sp>
        <p:nvSpPr>
          <p:cNvPr id="3" name="Platshållare för text 2">
            <a:extLst>
              <a:ext uri="{FF2B5EF4-FFF2-40B4-BE49-F238E27FC236}">
                <a16:creationId xmlns:a16="http://schemas.microsoft.com/office/drawing/2014/main" id="{FD22A032-F036-5B07-9BDB-43A9D45DDCFB}"/>
              </a:ext>
            </a:extLst>
          </p:cNvPr>
          <p:cNvSpPr>
            <a:spLocks noGrp="1"/>
          </p:cNvSpPr>
          <p:nvPr>
            <p:ph type="body" sz="quarter" idx="13"/>
          </p:nvPr>
        </p:nvSpPr>
        <p:spPr/>
        <p:txBody>
          <a:bodyPr/>
          <a:lstStyle/>
          <a:p>
            <a:r>
              <a:rPr lang="sv-SE"/>
              <a:t>Utse en ansvarig person för att rapportera och registrera det preliminära valresultatet. </a:t>
            </a:r>
          </a:p>
          <a:p>
            <a:r>
              <a:rPr lang="sv-SE"/>
              <a:t>Utse även en ersättare ifall ordinarie person får förhinder.</a:t>
            </a:r>
          </a:p>
        </p:txBody>
      </p:sp>
    </p:spTree>
    <p:custDataLst>
      <p:tags r:id="rId1"/>
    </p:custDataLst>
    <p:extLst>
      <p:ext uri="{BB962C8B-B14F-4D97-AF65-F5344CB8AC3E}">
        <p14:creationId xmlns:p14="http://schemas.microsoft.com/office/powerpoint/2010/main" val="3080423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4000"/>
              <a:t>Inför röstning i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492374"/>
            <a:ext cx="8165884" cy="3384551"/>
          </a:xfrm>
        </p:spPr>
        <p:txBody>
          <a:bodyPr>
            <a:normAutofit fontScale="92500" lnSpcReduction="20000"/>
          </a:bodyPr>
          <a:lstStyle/>
          <a:p>
            <a:pPr marL="342900" indent="-342900">
              <a:lnSpc>
                <a:spcPct val="150000"/>
              </a:lnSpc>
              <a:buFont typeface="Arial" pitchFamily="34" charset="0"/>
              <a:buChar char="•"/>
            </a:pPr>
            <a:r>
              <a:rPr lang="sv-SE" sz="2400"/>
              <a:t>Allt på plats</a:t>
            </a:r>
          </a:p>
          <a:p>
            <a:pPr marL="342900" indent="-342900">
              <a:lnSpc>
                <a:spcPct val="150000"/>
              </a:lnSpc>
              <a:buFont typeface="Arial" pitchFamily="34" charset="0"/>
              <a:buChar char="•"/>
            </a:pPr>
            <a:r>
              <a:rPr lang="sv-SE" sz="2400"/>
              <a:t>Valsedlar</a:t>
            </a:r>
          </a:p>
          <a:p>
            <a:pPr marL="342900" indent="-342900">
              <a:lnSpc>
                <a:spcPct val="150000"/>
              </a:lnSpc>
              <a:buFont typeface="Arial" pitchFamily="34" charset="0"/>
              <a:buChar char="•"/>
            </a:pPr>
            <a:r>
              <a:rPr lang="sv-SE" sz="2400"/>
              <a:t>Offentligt</a:t>
            </a:r>
          </a:p>
          <a:p>
            <a:pPr marL="342900" indent="-342900">
              <a:lnSpc>
                <a:spcPct val="150000"/>
              </a:lnSpc>
              <a:buFont typeface="Arial" pitchFamily="34" charset="0"/>
              <a:buChar char="•"/>
            </a:pPr>
            <a:r>
              <a:rPr lang="sv-SE" sz="2400"/>
              <a:t>Minst tre valförrättare, alltid ordförande/ersättare</a:t>
            </a:r>
          </a:p>
          <a:p>
            <a:pPr marL="342900" indent="-342900">
              <a:lnSpc>
                <a:spcPct val="150000"/>
              </a:lnSpc>
              <a:buFont typeface="Arial" pitchFamily="34" charset="0"/>
              <a:buChar char="•"/>
            </a:pPr>
            <a:r>
              <a:rPr lang="sv-SE" sz="2400"/>
              <a:t>Röstmottagningen påbörjas</a:t>
            </a:r>
          </a:p>
          <a:p>
            <a:pPr marL="342900" indent="-342900">
              <a:lnSpc>
                <a:spcPct val="150000"/>
              </a:lnSpc>
              <a:buFont typeface="Arial" pitchFamily="34" charset="0"/>
              <a:buChar char="•"/>
            </a:pPr>
            <a:r>
              <a:rPr lang="sv-SE" sz="2400"/>
              <a:t>Röstmottagningen avslutas</a:t>
            </a:r>
          </a:p>
        </p:txBody>
      </p:sp>
      <p:pic>
        <p:nvPicPr>
          <p:cNvPr id="7" name="Bildobjekt 6" descr="En bild som visar skärm, framsida, sitter, TV&#10;&#10;Automatiskt genererad beskrivning">
            <a:extLst>
              <a:ext uri="{FF2B5EF4-FFF2-40B4-BE49-F238E27FC236}">
                <a16:creationId xmlns:a16="http://schemas.microsoft.com/office/drawing/2014/main" id="{81615B25-C44B-0A5E-F3C1-08627D3502FB}"/>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68C061BF-1E2E-659F-5845-71078157E087}"/>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9 VN</a:t>
            </a:r>
            <a:endParaRPr lang="sv-SE">
              <a:solidFill>
                <a:schemeClr val="bg1"/>
              </a:solidFill>
            </a:endParaRPr>
          </a:p>
        </p:txBody>
      </p:sp>
    </p:spTree>
    <p:custDataLst>
      <p:tags r:id="rId1"/>
    </p:custDataLst>
    <p:extLst>
      <p:ext uri="{BB962C8B-B14F-4D97-AF65-F5344CB8AC3E}">
        <p14:creationId xmlns:p14="http://schemas.microsoft.com/office/powerpoint/2010/main" val="1191192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F35A9E-038A-4D34-BE5D-4FF787CB092A}"/>
              </a:ext>
            </a:extLst>
          </p:cNvPr>
          <p:cNvSpPr>
            <a:spLocks noGrp="1"/>
          </p:cNvSpPr>
          <p:nvPr>
            <p:ph type="title"/>
          </p:nvPr>
        </p:nvSpPr>
        <p:spPr/>
        <p:txBody>
          <a:bodyPr/>
          <a:lstStyle/>
          <a:p>
            <a:r>
              <a:rPr lang="sv-SE"/>
              <a:t>Möblering av vallokal</a:t>
            </a:r>
          </a:p>
        </p:txBody>
      </p:sp>
      <p:sp>
        <p:nvSpPr>
          <p:cNvPr id="7" name="Platshållare för text 6">
            <a:extLst>
              <a:ext uri="{FF2B5EF4-FFF2-40B4-BE49-F238E27FC236}">
                <a16:creationId xmlns:a16="http://schemas.microsoft.com/office/drawing/2014/main" id="{B1CB7114-B368-8C29-8E10-F2A9B0169E2F}"/>
              </a:ext>
            </a:extLst>
          </p:cNvPr>
          <p:cNvSpPr>
            <a:spLocks noGrp="1"/>
          </p:cNvSpPr>
          <p:nvPr>
            <p:ph type="body" sz="quarter" idx="13"/>
          </p:nvPr>
        </p:nvSpPr>
        <p:spPr/>
        <p:txBody>
          <a:bodyPr/>
          <a:lstStyle/>
          <a:p>
            <a:r>
              <a:rPr lang="sv-SE"/>
              <a:t>Avskärmade valsedlar</a:t>
            </a:r>
          </a:p>
          <a:p>
            <a:r>
              <a:rPr lang="sv-SE"/>
              <a:t>En valskärm anpassad för personer med funktionshinder</a:t>
            </a:r>
          </a:p>
          <a:p>
            <a:r>
              <a:rPr lang="sv-SE"/>
              <a:t>Om det är möjligt, använd olika in och utgångar i lokalen.</a:t>
            </a:r>
          </a:p>
          <a:p>
            <a:endParaRPr lang="sv-SE"/>
          </a:p>
        </p:txBody>
      </p:sp>
      <p:pic>
        <p:nvPicPr>
          <p:cNvPr id="4" name="Platshållare för innehåll 3">
            <a:extLst>
              <a:ext uri="{FF2B5EF4-FFF2-40B4-BE49-F238E27FC236}">
                <a16:creationId xmlns:a16="http://schemas.microsoft.com/office/drawing/2014/main" id="{D9AFD862-E0C8-4A2B-8E58-3B8154C9ACDB}"/>
              </a:ext>
            </a:extLst>
          </p:cNvPr>
          <p:cNvPicPr>
            <a:picLocks noGrp="1" noChangeAspect="1"/>
          </p:cNvPicPr>
          <p:nvPr>
            <p:ph type="pic" sz="quarter" idx="14"/>
          </p:nvPr>
        </p:nvPicPr>
        <p:blipFill>
          <a:blip r:embed="rId4"/>
          <a:srcRect t="5103" b="5103"/>
          <a:stretch/>
        </p:blipFill>
        <p:spPr>
          <a:prstGeom prst="rect">
            <a:avLst/>
          </a:prstGeom>
        </p:spPr>
      </p:pic>
      <p:pic>
        <p:nvPicPr>
          <p:cNvPr id="10" name="Bildobjekt 9">
            <a:extLst>
              <a:ext uri="{FF2B5EF4-FFF2-40B4-BE49-F238E27FC236}">
                <a16:creationId xmlns:a16="http://schemas.microsoft.com/office/drawing/2014/main" id="{91BF7D19-222A-23B0-131C-B6C40D11A496}"/>
              </a:ext>
            </a:extLst>
          </p:cNvPr>
          <p:cNvPicPr>
            <a:picLocks/>
          </p:cNvPicPr>
          <p:nvPr/>
        </p:nvPicPr>
        <p:blipFill>
          <a:blip r:embed="rId5">
            <a:extLst>
              <a:ext uri="{28A0092B-C50C-407E-A947-70E740481C1C}">
                <a14:useLocalDpi xmlns:a14="http://schemas.microsoft.com/office/drawing/2010/main" val="0"/>
              </a:ext>
            </a:extLst>
          </a:blip>
          <a:srcRect l="881" t="25691" r="-881" b="21474"/>
          <a:stretch/>
        </p:blipFill>
        <p:spPr>
          <a:xfrm>
            <a:off x="6064101" y="3997842"/>
            <a:ext cx="3547730" cy="3114970"/>
          </a:xfrm>
          <a:prstGeom prst="rect">
            <a:avLst/>
          </a:prstGeom>
        </p:spPr>
      </p:pic>
      <p:sp>
        <p:nvSpPr>
          <p:cNvPr id="11" name="Ellips 10">
            <a:extLst>
              <a:ext uri="{FF2B5EF4-FFF2-40B4-BE49-F238E27FC236}">
                <a16:creationId xmlns:a16="http://schemas.microsoft.com/office/drawing/2014/main" id="{50341E1B-7D74-EC59-755A-08729DD3B25C}"/>
              </a:ext>
            </a:extLst>
          </p:cNvPr>
          <p:cNvSpPr/>
          <p:nvPr/>
        </p:nvSpPr>
        <p:spPr>
          <a:xfrm>
            <a:off x="7634177" y="3785191"/>
            <a:ext cx="563525" cy="2977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
        <p:nvSpPr>
          <p:cNvPr id="12" name="Rektangel 11">
            <a:extLst>
              <a:ext uri="{FF2B5EF4-FFF2-40B4-BE49-F238E27FC236}">
                <a16:creationId xmlns:a16="http://schemas.microsoft.com/office/drawing/2014/main" id="{C072835C-6B9E-CE03-AEAB-E695C809BF87}"/>
              </a:ext>
            </a:extLst>
          </p:cNvPr>
          <p:cNvSpPr/>
          <p:nvPr/>
        </p:nvSpPr>
        <p:spPr>
          <a:xfrm>
            <a:off x="6241312" y="0"/>
            <a:ext cx="2392325" cy="297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err="1"/>
          </a:p>
        </p:txBody>
      </p:sp>
    </p:spTree>
    <p:custDataLst>
      <p:tags r:id="rId1"/>
    </p:custDataLst>
    <p:extLst>
      <p:ext uri="{BB962C8B-B14F-4D97-AF65-F5344CB8AC3E}">
        <p14:creationId xmlns:p14="http://schemas.microsoft.com/office/powerpoint/2010/main" val="4839511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59185"/>
            <a:ext cx="10330731" cy="1116012"/>
          </a:xfrm>
        </p:spPr>
        <p:txBody>
          <a:bodyPr/>
          <a:lstStyle/>
          <a:p>
            <a:r>
              <a:rPr lang="sv-SE"/>
              <a:t>Brevröstning genom postbefordran eller bud</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70484"/>
            <a:ext cx="11598059" cy="4365626"/>
          </a:xfrm>
        </p:spPr>
        <p:txBody>
          <a:bodyPr>
            <a:noAutofit/>
          </a:bodyPr>
          <a:lstStyle/>
          <a:p>
            <a:pPr marL="0" indent="0">
              <a:buNone/>
            </a:pPr>
            <a:r>
              <a:rPr lang="sv-SE"/>
              <a:t>Brevröstning – steg för steg</a:t>
            </a:r>
          </a:p>
          <a:p>
            <a:pPr marL="0" indent="0">
              <a:buNone/>
            </a:pPr>
            <a:r>
              <a:rPr lang="sv-SE" i="1"/>
              <a:t>Väljaren hämtar/får ett paket för brev- och budröstning och utser 2 vittnen</a:t>
            </a:r>
          </a:p>
          <a:p>
            <a:pPr marL="0" indent="0">
              <a:buNone/>
            </a:pPr>
            <a:endParaRPr lang="sv-SE" sz="900"/>
          </a:p>
          <a:p>
            <a:pPr marL="441325" indent="-441325">
              <a:buFont typeface="+mj-lt"/>
              <a:buAutoNum type="arabicPeriod"/>
            </a:pPr>
            <a:r>
              <a:rPr lang="sv-SE" sz="2000"/>
              <a:t>Valsedlar → valkuvert</a:t>
            </a:r>
          </a:p>
          <a:p>
            <a:pPr marL="441325" indent="-441325">
              <a:buFont typeface="+mj-lt"/>
              <a:buAutoNum type="arabicPeriod"/>
            </a:pPr>
            <a:r>
              <a:rPr lang="sv-SE" sz="2000"/>
              <a:t>Valkuvert → ytterkuvert för brev- och </a:t>
            </a:r>
            <a:r>
              <a:rPr lang="sv-SE" sz="2000" err="1"/>
              <a:t>budröst</a:t>
            </a:r>
            <a:r>
              <a:rPr lang="sv-SE" sz="2000"/>
              <a:t>, K4</a:t>
            </a:r>
          </a:p>
          <a:p>
            <a:pPr marL="441325" indent="-441325">
              <a:buFont typeface="+mj-lt"/>
              <a:buAutoNum type="arabicPeriod"/>
            </a:pPr>
            <a:r>
              <a:rPr lang="sv-SE" sz="2000"/>
              <a:t>Väljaren och två vittnen intygar</a:t>
            </a:r>
          </a:p>
          <a:p>
            <a:pPr marL="441325" indent="-441325">
              <a:buFont typeface="+mj-lt"/>
              <a:buAutoNum type="arabicPeriod"/>
            </a:pPr>
            <a:r>
              <a:rPr lang="sv-SE" sz="2000"/>
              <a:t>Ytterkuvert för brev- och </a:t>
            </a:r>
            <a:r>
              <a:rPr lang="sv-SE" sz="2000" err="1"/>
              <a:t>budröst</a:t>
            </a:r>
            <a:r>
              <a:rPr lang="sv-SE" sz="2000"/>
              <a:t> K4 + röstkort → pappersomslag K5 → stiftsstyrelsen</a:t>
            </a:r>
          </a:p>
          <a:p>
            <a:pPr marL="441325" indent="-441325">
              <a:buFont typeface="+mj-lt"/>
              <a:buAutoNum type="arabicPeriod"/>
            </a:pPr>
            <a:r>
              <a:rPr lang="sv-SE" sz="2000"/>
              <a:t>Ytterkuvert för brev- och </a:t>
            </a:r>
            <a:r>
              <a:rPr lang="sv-SE" sz="2000" err="1"/>
              <a:t>budröst</a:t>
            </a:r>
            <a:r>
              <a:rPr lang="sv-SE" sz="2000"/>
              <a:t> K4 + röstkort → bud → vallokal el lokal för förtidsröstning</a:t>
            </a:r>
          </a:p>
        </p:txBody>
      </p:sp>
      <p:pic>
        <p:nvPicPr>
          <p:cNvPr id="7" name="Bildobjekt 6" descr="En bild som visar skärm, framsida, sitter, TV&#10;&#10;Automatiskt genererad beskrivning">
            <a:extLst>
              <a:ext uri="{FF2B5EF4-FFF2-40B4-BE49-F238E27FC236}">
                <a16:creationId xmlns:a16="http://schemas.microsoft.com/office/drawing/2014/main" id="{60F2F475-0FD1-62C5-14AA-41F7BCB94448}"/>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5B68F95A-3135-A224-6863-33862F1D3B31}"/>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253701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691979" y="475915"/>
            <a:ext cx="10192909" cy="857594"/>
          </a:xfrm>
        </p:spPr>
        <p:txBody>
          <a:bodyPr/>
          <a:lstStyle/>
          <a:p>
            <a:r>
              <a:rPr lang="sv-SE" sz="3000"/>
              <a:t>Ansvarsfördelning</a:t>
            </a:r>
          </a:p>
        </p:txBody>
      </p:sp>
      <p:sp>
        <p:nvSpPr>
          <p:cNvPr id="4" name="Rektangel 3">
            <a:extLst>
              <a:ext uri="{FF2B5EF4-FFF2-40B4-BE49-F238E27FC236}">
                <a16:creationId xmlns:a16="http://schemas.microsoft.com/office/drawing/2014/main" id="{60ABE189-0A33-4F77-98AD-4CCB7DABDB12}"/>
              </a:ext>
            </a:extLst>
          </p:cNvPr>
          <p:cNvSpPr/>
          <p:nvPr/>
        </p:nvSpPr>
        <p:spPr>
          <a:xfrm>
            <a:off x="691979" y="1584276"/>
            <a:ext cx="2421924" cy="31419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STIFTSSTYRELSEN</a:t>
            </a:r>
          </a:p>
        </p:txBody>
      </p:sp>
      <p:sp>
        <p:nvSpPr>
          <p:cNvPr id="5" name="Rektangel 4">
            <a:extLst>
              <a:ext uri="{FF2B5EF4-FFF2-40B4-BE49-F238E27FC236}">
                <a16:creationId xmlns:a16="http://schemas.microsoft.com/office/drawing/2014/main" id="{E2BEBC98-B9BD-43A8-9CB2-60FBEF19917A}"/>
              </a:ext>
            </a:extLst>
          </p:cNvPr>
          <p:cNvSpPr/>
          <p:nvPr/>
        </p:nvSpPr>
        <p:spPr>
          <a:xfrm>
            <a:off x="691979" y="1898412"/>
            <a:ext cx="2421924" cy="13927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solidFill>
                  <a:schemeClr val="tx1"/>
                </a:solidFill>
              </a:rPr>
              <a:t>Ansvarar inom stift</a:t>
            </a:r>
          </a:p>
          <a:p>
            <a:pPr marL="285750" indent="-285750">
              <a:buFont typeface="Arial" pitchFamily="34" charset="0"/>
              <a:buChar char="•"/>
            </a:pPr>
            <a:r>
              <a:rPr lang="sv-SE" sz="1600">
                <a:solidFill>
                  <a:schemeClr val="tx1"/>
                </a:solidFill>
              </a:rPr>
              <a:t>Beslutar indelning</a:t>
            </a:r>
          </a:p>
          <a:p>
            <a:pPr marL="285750" indent="-285750">
              <a:buFont typeface="Arial" pitchFamily="34" charset="0"/>
              <a:buChar char="•"/>
            </a:pPr>
            <a:r>
              <a:rPr lang="sv-SE" sz="1600">
                <a:solidFill>
                  <a:schemeClr val="tx1"/>
                </a:solidFill>
              </a:rPr>
              <a:t>Beslutar valkretsmandat och valdistrikt</a:t>
            </a:r>
          </a:p>
        </p:txBody>
      </p:sp>
      <p:sp>
        <p:nvSpPr>
          <p:cNvPr id="6" name="Rektangel 5">
            <a:extLst>
              <a:ext uri="{FF2B5EF4-FFF2-40B4-BE49-F238E27FC236}">
                <a16:creationId xmlns:a16="http://schemas.microsoft.com/office/drawing/2014/main" id="{712092A7-1165-455D-A983-FB2A8C9E3EA4}"/>
              </a:ext>
            </a:extLst>
          </p:cNvPr>
          <p:cNvSpPr/>
          <p:nvPr/>
        </p:nvSpPr>
        <p:spPr>
          <a:xfrm>
            <a:off x="3871371" y="1594578"/>
            <a:ext cx="2969150" cy="3427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NOMINERINGSGRUPPER</a:t>
            </a:r>
            <a:endParaRPr lang="sv-SE"/>
          </a:p>
        </p:txBody>
      </p:sp>
      <p:sp>
        <p:nvSpPr>
          <p:cNvPr id="7" name="Rektangel 6">
            <a:extLst>
              <a:ext uri="{FF2B5EF4-FFF2-40B4-BE49-F238E27FC236}">
                <a16:creationId xmlns:a16="http://schemas.microsoft.com/office/drawing/2014/main" id="{4823D7BB-3A1D-4C06-8FA9-64ECD5FFE92F}"/>
              </a:ext>
            </a:extLst>
          </p:cNvPr>
          <p:cNvSpPr/>
          <p:nvPr/>
        </p:nvSpPr>
        <p:spPr>
          <a:xfrm>
            <a:off x="3871371" y="1946259"/>
            <a:ext cx="2969150" cy="88254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Registrerar grupper/kandidater</a:t>
            </a:r>
          </a:p>
          <a:p>
            <a:pPr marL="285750" indent="-285750">
              <a:buFont typeface="Arial" pitchFamily="34" charset="0"/>
              <a:buChar char="•"/>
            </a:pPr>
            <a:r>
              <a:rPr lang="sv-SE" sz="1600"/>
              <a:t>Beställer valsedlar</a:t>
            </a:r>
          </a:p>
        </p:txBody>
      </p:sp>
      <p:sp>
        <p:nvSpPr>
          <p:cNvPr id="8" name="Rektangel 7">
            <a:extLst>
              <a:ext uri="{FF2B5EF4-FFF2-40B4-BE49-F238E27FC236}">
                <a16:creationId xmlns:a16="http://schemas.microsoft.com/office/drawing/2014/main" id="{9315420E-81D8-4CAF-AD22-5D112A908A77}"/>
              </a:ext>
            </a:extLst>
          </p:cNvPr>
          <p:cNvSpPr/>
          <p:nvPr/>
        </p:nvSpPr>
        <p:spPr>
          <a:xfrm>
            <a:off x="3871371" y="2900762"/>
            <a:ext cx="2969150" cy="3781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VALNÄMNDEN</a:t>
            </a:r>
            <a:endParaRPr lang="sv-SE"/>
          </a:p>
        </p:txBody>
      </p:sp>
      <p:sp>
        <p:nvSpPr>
          <p:cNvPr id="9" name="Rektangel 8">
            <a:extLst>
              <a:ext uri="{FF2B5EF4-FFF2-40B4-BE49-F238E27FC236}">
                <a16:creationId xmlns:a16="http://schemas.microsoft.com/office/drawing/2014/main" id="{8FE14229-C789-4BAD-86F4-5A90A30DC90A}"/>
              </a:ext>
            </a:extLst>
          </p:cNvPr>
          <p:cNvSpPr/>
          <p:nvPr/>
        </p:nvSpPr>
        <p:spPr>
          <a:xfrm>
            <a:off x="3871371" y="3248797"/>
            <a:ext cx="2969150" cy="21581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endParaRPr lang="sv-SE" sz="1600"/>
          </a:p>
          <a:p>
            <a:pPr marL="285750" indent="-285750">
              <a:buFont typeface="Arial" pitchFamily="34" charset="0"/>
              <a:buChar char="•"/>
            </a:pPr>
            <a:r>
              <a:rPr lang="sv-SE" sz="1600"/>
              <a:t>Ansvarar lokalt</a:t>
            </a:r>
          </a:p>
          <a:p>
            <a:pPr marL="285750" indent="-285750">
              <a:buFont typeface="Arial" pitchFamily="34" charset="0"/>
              <a:buChar char="•"/>
            </a:pPr>
            <a:r>
              <a:rPr lang="sv-SE" sz="1600"/>
              <a:t>Beställer valnämndsmaterial, </a:t>
            </a:r>
            <a:br>
              <a:rPr lang="sv-SE" sz="1600"/>
            </a:br>
            <a:r>
              <a:rPr lang="sv-SE" sz="1600"/>
              <a:t>utser personal och lokaler</a:t>
            </a:r>
          </a:p>
          <a:p>
            <a:pPr marL="285750" indent="-285750">
              <a:buFont typeface="Arial" pitchFamily="34" charset="0"/>
              <a:buChar char="•"/>
            </a:pPr>
            <a:r>
              <a:rPr lang="sv-SE" sz="1600"/>
              <a:t>Har informationsansvar</a:t>
            </a:r>
          </a:p>
          <a:p>
            <a:pPr marL="285750" indent="-285750">
              <a:buFont typeface="Arial" pitchFamily="34" charset="0"/>
              <a:buChar char="•"/>
            </a:pPr>
            <a:r>
              <a:rPr lang="sv-SE" sz="1600"/>
              <a:t>Tar emot mtrl, utbildar, förbereder</a:t>
            </a:r>
          </a:p>
          <a:p>
            <a:pPr marL="285750" indent="-285750">
              <a:buFont typeface="Arial" pitchFamily="34" charset="0"/>
              <a:buChar char="•"/>
            </a:pPr>
            <a:r>
              <a:rPr lang="sv-SE" sz="1600"/>
              <a:t>Tar emot valsedlar</a:t>
            </a:r>
          </a:p>
          <a:p>
            <a:pPr marL="285750" indent="-285750">
              <a:buFont typeface="Arial" pitchFamily="34" charset="0"/>
              <a:buChar char="•"/>
            </a:pPr>
            <a:endParaRPr lang="sv-SE" sz="1600"/>
          </a:p>
        </p:txBody>
      </p:sp>
      <p:sp>
        <p:nvSpPr>
          <p:cNvPr id="10" name="Rektangel 9">
            <a:extLst>
              <a:ext uri="{FF2B5EF4-FFF2-40B4-BE49-F238E27FC236}">
                <a16:creationId xmlns:a16="http://schemas.microsoft.com/office/drawing/2014/main" id="{924292AC-CEB4-40BD-A80C-0F5022B9894E}"/>
              </a:ext>
            </a:extLst>
          </p:cNvPr>
          <p:cNvSpPr/>
          <p:nvPr/>
        </p:nvSpPr>
        <p:spPr>
          <a:xfrm>
            <a:off x="3871371" y="5471963"/>
            <a:ext cx="2969150" cy="35135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KYRKOSTYRELSEN</a:t>
            </a:r>
            <a:endParaRPr lang="sv-SE"/>
          </a:p>
        </p:txBody>
      </p:sp>
      <p:sp>
        <p:nvSpPr>
          <p:cNvPr id="12" name="Rektangel 11">
            <a:extLst>
              <a:ext uri="{FF2B5EF4-FFF2-40B4-BE49-F238E27FC236}">
                <a16:creationId xmlns:a16="http://schemas.microsoft.com/office/drawing/2014/main" id="{D3D0FBE0-1035-4A8B-B8DC-5D190AF57E70}"/>
              </a:ext>
            </a:extLst>
          </p:cNvPr>
          <p:cNvSpPr/>
          <p:nvPr/>
        </p:nvSpPr>
        <p:spPr>
          <a:xfrm>
            <a:off x="3871371" y="5823315"/>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Ansvarar övergripande</a:t>
            </a:r>
          </a:p>
          <a:p>
            <a:pPr marL="285750" indent="-285750">
              <a:buFont typeface="Arial" pitchFamily="34" charset="0"/>
              <a:buChar char="•"/>
            </a:pPr>
            <a:r>
              <a:rPr lang="sv-SE" sz="1600"/>
              <a:t>Trycker och distribuerar röstkort och röstlängd</a:t>
            </a:r>
          </a:p>
        </p:txBody>
      </p:sp>
      <p:sp>
        <p:nvSpPr>
          <p:cNvPr id="14" name="Rektangel 13">
            <a:extLst>
              <a:ext uri="{FF2B5EF4-FFF2-40B4-BE49-F238E27FC236}">
                <a16:creationId xmlns:a16="http://schemas.microsoft.com/office/drawing/2014/main" id="{35864A4A-964F-4B51-912B-9F84B7648EA9}"/>
              </a:ext>
            </a:extLst>
          </p:cNvPr>
          <p:cNvSpPr/>
          <p:nvPr/>
        </p:nvSpPr>
        <p:spPr>
          <a:xfrm>
            <a:off x="8056162" y="1590377"/>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VALNÄMNDEN</a:t>
            </a:r>
            <a:endParaRPr lang="sv-SE"/>
          </a:p>
        </p:txBody>
      </p:sp>
      <p:sp>
        <p:nvSpPr>
          <p:cNvPr id="15" name="Rektangel 14">
            <a:extLst>
              <a:ext uri="{FF2B5EF4-FFF2-40B4-BE49-F238E27FC236}">
                <a16:creationId xmlns:a16="http://schemas.microsoft.com/office/drawing/2014/main" id="{86ABD884-94CB-4768-9AAF-9BBBD4DF9CCA}"/>
              </a:ext>
            </a:extLst>
          </p:cNvPr>
          <p:cNvSpPr/>
          <p:nvPr/>
        </p:nvSpPr>
        <p:spPr>
          <a:xfrm>
            <a:off x="8056162" y="1946259"/>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Rapporterar in prel. resultat</a:t>
            </a:r>
          </a:p>
          <a:p>
            <a:pPr marL="285750" indent="-285750">
              <a:buFont typeface="Arial" pitchFamily="34" charset="0"/>
              <a:buChar char="•"/>
            </a:pPr>
            <a:r>
              <a:rPr lang="sv-SE" sz="1600"/>
              <a:t>Överlämnar mtrl</a:t>
            </a:r>
          </a:p>
        </p:txBody>
      </p:sp>
      <p:sp>
        <p:nvSpPr>
          <p:cNvPr id="16" name="Rektangel 15">
            <a:extLst>
              <a:ext uri="{FF2B5EF4-FFF2-40B4-BE49-F238E27FC236}">
                <a16:creationId xmlns:a16="http://schemas.microsoft.com/office/drawing/2014/main" id="{4B3615E0-EED5-4893-95CE-2C3C384FAD08}"/>
              </a:ext>
            </a:extLst>
          </p:cNvPr>
          <p:cNvSpPr/>
          <p:nvPr/>
        </p:nvSpPr>
        <p:spPr>
          <a:xfrm>
            <a:off x="8056162" y="2891928"/>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STIFTSSTYRELSEN</a:t>
            </a:r>
            <a:endParaRPr lang="sv-SE"/>
          </a:p>
        </p:txBody>
      </p:sp>
      <p:sp>
        <p:nvSpPr>
          <p:cNvPr id="17" name="Rektangel 16">
            <a:extLst>
              <a:ext uri="{FF2B5EF4-FFF2-40B4-BE49-F238E27FC236}">
                <a16:creationId xmlns:a16="http://schemas.microsoft.com/office/drawing/2014/main" id="{231D8396-2C27-4058-AAA9-6A4FEFEE2CCD}"/>
              </a:ext>
            </a:extLst>
          </p:cNvPr>
          <p:cNvSpPr/>
          <p:nvPr/>
        </p:nvSpPr>
        <p:spPr>
          <a:xfrm>
            <a:off x="8056162" y="3247764"/>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Slutlig sammanräkning</a:t>
            </a:r>
          </a:p>
          <a:p>
            <a:pPr marL="285750" indent="-285750">
              <a:buFont typeface="Arial" pitchFamily="34" charset="0"/>
              <a:buChar char="•"/>
            </a:pPr>
            <a:r>
              <a:rPr lang="sv-SE" sz="1600"/>
              <a:t>Mandatfördelning</a:t>
            </a:r>
          </a:p>
        </p:txBody>
      </p:sp>
      <p:sp>
        <p:nvSpPr>
          <p:cNvPr id="18" name="Rektangel 17">
            <a:extLst>
              <a:ext uri="{FF2B5EF4-FFF2-40B4-BE49-F238E27FC236}">
                <a16:creationId xmlns:a16="http://schemas.microsoft.com/office/drawing/2014/main" id="{A02B5B6C-49A7-415D-85A6-9AB7F733E976}"/>
              </a:ext>
            </a:extLst>
          </p:cNvPr>
          <p:cNvSpPr/>
          <p:nvPr/>
        </p:nvSpPr>
        <p:spPr>
          <a:xfrm>
            <a:off x="8056162" y="4540050"/>
            <a:ext cx="2969150" cy="86686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itchFamily="34" charset="0"/>
              <a:buChar char="•"/>
            </a:pPr>
            <a:r>
              <a:rPr lang="sv-SE" sz="1600"/>
              <a:t>Mandatfördelning för val till kyrkomötet</a:t>
            </a:r>
          </a:p>
        </p:txBody>
      </p:sp>
      <p:sp>
        <p:nvSpPr>
          <p:cNvPr id="19" name="Rektangel 18">
            <a:extLst>
              <a:ext uri="{FF2B5EF4-FFF2-40B4-BE49-F238E27FC236}">
                <a16:creationId xmlns:a16="http://schemas.microsoft.com/office/drawing/2014/main" id="{67ABE860-FDE0-4944-871E-A72EB15C4A4C}"/>
              </a:ext>
            </a:extLst>
          </p:cNvPr>
          <p:cNvSpPr/>
          <p:nvPr/>
        </p:nvSpPr>
        <p:spPr>
          <a:xfrm>
            <a:off x="8056162" y="4193092"/>
            <a:ext cx="2969150" cy="34695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KYRKOSTYRELSEN</a:t>
            </a:r>
            <a:endParaRPr lang="sv-SE"/>
          </a:p>
        </p:txBody>
      </p:sp>
      <p:cxnSp>
        <p:nvCxnSpPr>
          <p:cNvPr id="21" name="Rak pilkoppling 20">
            <a:extLst>
              <a:ext uri="{FF2B5EF4-FFF2-40B4-BE49-F238E27FC236}">
                <a16:creationId xmlns:a16="http://schemas.microsoft.com/office/drawing/2014/main" id="{9172B83E-53FE-4BF2-AB3C-376B3A4656E9}"/>
              </a:ext>
            </a:extLst>
          </p:cNvPr>
          <p:cNvCxnSpPr/>
          <p:nvPr/>
        </p:nvCxnSpPr>
        <p:spPr>
          <a:xfrm>
            <a:off x="691979" y="1384240"/>
            <a:ext cx="10333333"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D187829C-E0AF-47D6-B43E-2A67FA01BE2E}"/>
              </a:ext>
            </a:extLst>
          </p:cNvPr>
          <p:cNvSpPr txBox="1"/>
          <p:nvPr/>
        </p:nvSpPr>
        <p:spPr>
          <a:xfrm>
            <a:off x="6352903" y="881454"/>
            <a:ext cx="2185851" cy="461665"/>
          </a:xfrm>
          <a:prstGeom prst="rect">
            <a:avLst/>
          </a:prstGeom>
          <a:noFill/>
        </p:spPr>
        <p:txBody>
          <a:bodyPr wrap="square" rtlCol="0">
            <a:spAutoFit/>
          </a:bodyPr>
          <a:lstStyle/>
          <a:p>
            <a:pPr algn="ctr"/>
            <a:r>
              <a:rPr lang="sv-SE" sz="1200"/>
              <a:t>Valdagen</a:t>
            </a:r>
          </a:p>
          <a:p>
            <a:pPr algn="ctr"/>
            <a:r>
              <a:rPr lang="sv-SE" sz="1200"/>
              <a:t>21 september 2025</a:t>
            </a:r>
          </a:p>
        </p:txBody>
      </p:sp>
      <p:cxnSp>
        <p:nvCxnSpPr>
          <p:cNvPr id="26" name="Rak koppling 25">
            <a:extLst>
              <a:ext uri="{FF2B5EF4-FFF2-40B4-BE49-F238E27FC236}">
                <a16:creationId xmlns:a16="http://schemas.microsoft.com/office/drawing/2014/main" id="{93BFEDFA-B68A-4308-AFF6-EA98391D5064}"/>
              </a:ext>
            </a:extLst>
          </p:cNvPr>
          <p:cNvCxnSpPr/>
          <p:nvPr/>
        </p:nvCxnSpPr>
        <p:spPr>
          <a:xfrm>
            <a:off x="7445829" y="1594578"/>
            <a:ext cx="0" cy="4964973"/>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8" name="Bildobjekt 27" descr="En bild som visar skärm, framsida, sitter, TV&#10;&#10;Automatiskt genererad beskrivning">
            <a:extLst>
              <a:ext uri="{FF2B5EF4-FFF2-40B4-BE49-F238E27FC236}">
                <a16:creationId xmlns:a16="http://schemas.microsoft.com/office/drawing/2014/main" id="{19502920-5031-42E9-A6A3-9B9FD787A069}"/>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29" name="textruta 28">
            <a:extLst>
              <a:ext uri="{FF2B5EF4-FFF2-40B4-BE49-F238E27FC236}">
                <a16:creationId xmlns:a16="http://schemas.microsoft.com/office/drawing/2014/main" id="{7EFFBB84-E8D4-4802-90D0-12032A82340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2 VN</a:t>
            </a:r>
            <a:endParaRPr lang="sv-SE">
              <a:solidFill>
                <a:schemeClr val="bg1"/>
              </a:solidFill>
            </a:endParaRPr>
          </a:p>
        </p:txBody>
      </p:sp>
    </p:spTree>
    <p:custDataLst>
      <p:tags r:id="rId1"/>
    </p:custDataLst>
    <p:extLst>
      <p:ext uri="{BB962C8B-B14F-4D97-AF65-F5344CB8AC3E}">
        <p14:creationId xmlns:p14="http://schemas.microsoft.com/office/powerpoint/2010/main" val="2125244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Brevröstning via bud i vallokal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Autofit/>
          </a:bodyPr>
          <a:lstStyle/>
          <a:p>
            <a:pPr marL="457200" indent="-457200">
              <a:buFont typeface="+mj-lt"/>
              <a:buAutoNum type="arabicPeriod"/>
            </a:pPr>
            <a:r>
              <a:rPr lang="sv-SE"/>
              <a:t>Budet intygar</a:t>
            </a:r>
          </a:p>
          <a:p>
            <a:pPr marL="457200" indent="-457200">
              <a:buFont typeface="+mj-lt"/>
              <a:buAutoNum type="arabicPeriod"/>
            </a:pPr>
            <a:r>
              <a:rPr lang="sv-SE"/>
              <a:t>Valförrättaren kontrollerar:</a:t>
            </a:r>
          </a:p>
          <a:p>
            <a:pPr marL="800100" lvl="1" indent="-342900">
              <a:buFont typeface="Arial" pitchFamily="34" charset="0"/>
              <a:buChar char="•"/>
            </a:pPr>
            <a:r>
              <a:rPr lang="sv-SE" sz="2200"/>
              <a:t>Budets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a:t>Inte redan röstat</a:t>
            </a:r>
          </a:p>
          <a:p>
            <a:pPr marL="800100" lvl="1" indent="-342900">
              <a:buFont typeface="Arial" pitchFamily="34" charset="0"/>
              <a:buChar char="•"/>
            </a:pPr>
            <a:r>
              <a:rPr lang="sv-SE" sz="2200"/>
              <a:t>Kuvertet igenklistrat</a:t>
            </a:r>
          </a:p>
          <a:p>
            <a:pPr marL="800100" lvl="1" indent="-342900">
              <a:buFont typeface="Arial" pitchFamily="34" charset="0"/>
              <a:buChar char="•"/>
            </a:pPr>
            <a:r>
              <a:rPr lang="sv-SE" sz="2200"/>
              <a:t>Försäkran</a:t>
            </a:r>
          </a:p>
        </p:txBody>
      </p:sp>
      <p:sp>
        <p:nvSpPr>
          <p:cNvPr id="4" name="Platshållare för text 3">
            <a:extLst>
              <a:ext uri="{FF2B5EF4-FFF2-40B4-BE49-F238E27FC236}">
                <a16:creationId xmlns:a16="http://schemas.microsoft.com/office/drawing/2014/main" id="{B4F4B613-5BDE-1E2B-FEF0-14F0D3AD8917}"/>
              </a:ext>
            </a:extLst>
          </p:cNvPr>
          <p:cNvSpPr>
            <a:spLocks noGrp="1"/>
          </p:cNvSpPr>
          <p:nvPr>
            <p:ph type="body" sz="quarter" idx="14"/>
          </p:nvPr>
        </p:nvSpPr>
        <p:spPr/>
        <p:txBody>
          <a:bodyPr/>
          <a:lstStyle/>
          <a:p>
            <a:pPr marL="457200" indent="-457200">
              <a:buFont typeface="+mj-lt"/>
              <a:buAutoNum type="arabicPeriod" startAt="3"/>
            </a:pPr>
            <a:r>
              <a:rPr lang="sv-SE"/>
              <a:t>Om kraven i 2 uppfylls kontrollerar valförrättaren:</a:t>
            </a:r>
          </a:p>
          <a:p>
            <a:pPr marL="800100" lvl="1" indent="-342900">
              <a:buFont typeface="Arial" pitchFamily="34" charset="0"/>
              <a:buChar char="•"/>
            </a:pPr>
            <a:r>
              <a:rPr lang="sv-SE" sz="2200" u="sng"/>
              <a:t>Ett</a:t>
            </a:r>
            <a:r>
              <a:rPr lang="sv-SE" sz="2200"/>
              <a:t>  valkuvert för varje val</a:t>
            </a:r>
          </a:p>
          <a:p>
            <a:pPr marL="800100" lvl="1" indent="-342900">
              <a:buFont typeface="Arial" pitchFamily="34" charset="0"/>
              <a:buChar char="•"/>
            </a:pPr>
            <a:r>
              <a:rPr lang="sv-SE" sz="2200"/>
              <a:t>Ingen obehörig märkning</a:t>
            </a:r>
          </a:p>
          <a:p>
            <a:pPr marL="800100" lvl="1" indent="-342900">
              <a:buFont typeface="Arial" pitchFamily="34" charset="0"/>
              <a:buChar char="•"/>
            </a:pPr>
            <a:r>
              <a:rPr lang="sv-SE" sz="2200" u="sng"/>
              <a:t>En</a:t>
            </a:r>
            <a:r>
              <a:rPr lang="sv-SE" sz="2200"/>
              <a:t> valsedel per valkuvert</a:t>
            </a:r>
          </a:p>
          <a:p>
            <a:pPr marL="457200" indent="-457200">
              <a:buFont typeface="+mj-lt"/>
              <a:buAutoNum type="arabicPeriod" startAt="3"/>
            </a:pPr>
            <a:r>
              <a:rPr lang="sv-SE"/>
              <a:t>Om kraven uppfylls: valkuverten → valurnan</a:t>
            </a:r>
          </a:p>
          <a:p>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FBEF0F09-C390-50BE-6AAD-D48153F5F555}"/>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E832D5B5-3147-0F2A-9E4C-177D56863C0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14974917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a:t>Brevröstning via bud i lokal för förtidsröstning</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p:txBody>
          <a:bodyPr>
            <a:noAutofit/>
          </a:bodyPr>
          <a:lstStyle/>
          <a:p>
            <a:pPr marL="457200" indent="-457200">
              <a:buFont typeface="+mj-lt"/>
              <a:buAutoNum type="arabicPeriod"/>
            </a:pPr>
            <a:r>
              <a:rPr lang="sv-SE"/>
              <a:t>Budet intygar</a:t>
            </a:r>
          </a:p>
          <a:p>
            <a:pPr marL="457200" indent="-457200">
              <a:buFont typeface="+mj-lt"/>
              <a:buAutoNum type="arabicPeriod"/>
            </a:pPr>
            <a:r>
              <a:rPr lang="sv-SE"/>
              <a:t>Röstmottagaren kontrollerar dessutom:</a:t>
            </a:r>
          </a:p>
          <a:p>
            <a:pPr marL="800100" lvl="1" indent="-342900">
              <a:buFont typeface="Arial" pitchFamily="34" charset="0"/>
              <a:buChar char="•"/>
            </a:pPr>
            <a:r>
              <a:rPr lang="sv-SE" sz="2200"/>
              <a:t>Budets identitet</a:t>
            </a:r>
          </a:p>
          <a:p>
            <a:pPr marL="800100" lvl="1" indent="-342900">
              <a:buFont typeface="Arial" pitchFamily="34" charset="0"/>
              <a:buChar char="•"/>
            </a:pPr>
            <a:r>
              <a:rPr lang="sv-SE" sz="2200"/>
              <a:t>Rösträtt</a:t>
            </a:r>
          </a:p>
          <a:p>
            <a:pPr marL="800100" lvl="1" indent="-342900">
              <a:buFont typeface="Arial" pitchFamily="34" charset="0"/>
              <a:buChar char="•"/>
            </a:pPr>
            <a:r>
              <a:rPr lang="sv-SE" sz="2200"/>
              <a:t>Kuvertet igenklistrat</a:t>
            </a:r>
          </a:p>
          <a:p>
            <a:pPr marL="800100" lvl="1" indent="-342900">
              <a:buFont typeface="Arial" pitchFamily="34" charset="0"/>
              <a:buChar char="•"/>
            </a:pPr>
            <a:r>
              <a:rPr lang="sv-SE" sz="2200"/>
              <a:t>Försäkran</a:t>
            </a:r>
            <a:endParaRPr lang="sv-SE"/>
          </a:p>
        </p:txBody>
      </p:sp>
      <p:sp>
        <p:nvSpPr>
          <p:cNvPr id="4" name="Platshållare för text 3">
            <a:extLst>
              <a:ext uri="{FF2B5EF4-FFF2-40B4-BE49-F238E27FC236}">
                <a16:creationId xmlns:a16="http://schemas.microsoft.com/office/drawing/2014/main" id="{C95990B2-870D-46F1-7542-CCDD27C98374}"/>
              </a:ext>
            </a:extLst>
          </p:cNvPr>
          <p:cNvSpPr>
            <a:spLocks noGrp="1"/>
          </p:cNvSpPr>
          <p:nvPr>
            <p:ph type="body" sz="quarter" idx="14"/>
          </p:nvPr>
        </p:nvSpPr>
        <p:spPr/>
        <p:txBody>
          <a:bodyPr/>
          <a:lstStyle/>
          <a:p>
            <a:pPr marL="457200" indent="-457200">
              <a:buFont typeface="+mj-lt"/>
              <a:buAutoNum type="arabicPeriod" startAt="3"/>
            </a:pPr>
            <a:r>
              <a:rPr lang="sv-SE"/>
              <a:t>Om kraven uppfylls: Ytterkuvert för brev- och </a:t>
            </a:r>
            <a:r>
              <a:rPr lang="sv-SE" err="1"/>
              <a:t>budröst</a:t>
            </a:r>
            <a:r>
              <a:rPr lang="sv-SE"/>
              <a:t> K4 + röstkort → fönsterkuvert K2 → pappersomslag K6 → vallokal</a:t>
            </a:r>
          </a:p>
          <a:p>
            <a:endParaRPr lang="sv-SE"/>
          </a:p>
        </p:txBody>
      </p:sp>
      <p:pic>
        <p:nvPicPr>
          <p:cNvPr id="7" name="Bildobjekt 6" descr="En bild som visar skärm, framsida, sitter, TV&#10;&#10;Automatiskt genererad beskrivning">
            <a:extLst>
              <a:ext uri="{FF2B5EF4-FFF2-40B4-BE49-F238E27FC236}">
                <a16:creationId xmlns:a16="http://schemas.microsoft.com/office/drawing/2014/main" id="{4A96001F-95D5-238A-8E21-34C9B23C1C27}"/>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35F594CF-E344-0EA5-BACD-18AD9E0289AD}"/>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10 VN</a:t>
            </a:r>
            <a:endParaRPr lang="sv-SE">
              <a:solidFill>
                <a:schemeClr val="bg1"/>
              </a:solidFill>
            </a:endParaRPr>
          </a:p>
        </p:txBody>
      </p:sp>
    </p:spTree>
    <p:custDataLst>
      <p:tags r:id="rId1"/>
    </p:custDataLst>
    <p:extLst>
      <p:ext uri="{BB962C8B-B14F-4D97-AF65-F5344CB8AC3E}">
        <p14:creationId xmlns:p14="http://schemas.microsoft.com/office/powerpoint/2010/main" val="593638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591E2-7832-AF6C-BF5A-A6CEEFBCB962}"/>
              </a:ext>
            </a:extLst>
          </p:cNvPr>
          <p:cNvSpPr>
            <a:spLocks noGrp="1"/>
          </p:cNvSpPr>
          <p:nvPr>
            <p:ph type="title"/>
          </p:nvPr>
        </p:nvSpPr>
        <p:spPr/>
        <p:txBody>
          <a:bodyPr/>
          <a:lstStyle/>
          <a:p>
            <a:r>
              <a:rPr lang="sv-SE"/>
              <a:t>Efter vallokalerna stängt:</a:t>
            </a:r>
          </a:p>
        </p:txBody>
      </p:sp>
      <p:sp>
        <p:nvSpPr>
          <p:cNvPr id="3" name="Platshållare för text 2">
            <a:extLst>
              <a:ext uri="{FF2B5EF4-FFF2-40B4-BE49-F238E27FC236}">
                <a16:creationId xmlns:a16="http://schemas.microsoft.com/office/drawing/2014/main" id="{19FA5997-D78A-A396-2090-C75874138D81}"/>
              </a:ext>
            </a:extLst>
          </p:cNvPr>
          <p:cNvSpPr>
            <a:spLocks noGrp="1"/>
          </p:cNvSpPr>
          <p:nvPr>
            <p:ph type="body" sz="quarter" idx="13"/>
          </p:nvPr>
        </p:nvSpPr>
        <p:spPr/>
        <p:txBody>
          <a:bodyPr/>
          <a:lstStyle/>
          <a:p>
            <a:r>
              <a:rPr lang="sv-SE"/>
              <a:t>Efter prel. rösträkning i vallokalerna, ta emot röstlängd, protokoll, ytterkuvert samt valsedlar i förseglade omslag </a:t>
            </a:r>
            <a:r>
              <a:rPr lang="sv-SE" i="1"/>
              <a:t>samt </a:t>
            </a:r>
            <a:r>
              <a:rPr lang="sv-SE"/>
              <a:t>vidarebefordra dessa handlingar till stiftsstyrelsen </a:t>
            </a:r>
            <a:r>
              <a:rPr lang="sv-SE" sz="1800"/>
              <a:t>(38 kap. 58 §)</a:t>
            </a:r>
          </a:p>
          <a:p>
            <a:r>
              <a:rPr lang="sv-SE"/>
              <a:t>Vidarebefordra omslag med fönsterkuvert till stiftsstyrelsen </a:t>
            </a:r>
            <a:r>
              <a:rPr lang="sv-SE" sz="1800"/>
              <a:t>(50 § </a:t>
            </a:r>
            <a:r>
              <a:rPr lang="sv-SE" sz="1800" err="1"/>
              <a:t>SvKB</a:t>
            </a:r>
            <a:r>
              <a:rPr lang="sv-SE" sz="1800"/>
              <a:t>) </a:t>
            </a:r>
            <a:r>
              <a:rPr lang="sv-SE"/>
              <a:t>+ protokoll och anteckningar </a:t>
            </a:r>
            <a:r>
              <a:rPr lang="sv-SE" sz="1800"/>
              <a:t>(53 § </a:t>
            </a:r>
            <a:r>
              <a:rPr lang="sv-SE" sz="1800" err="1"/>
              <a:t>SvKB</a:t>
            </a:r>
            <a:r>
              <a:rPr lang="sv-SE" sz="1800"/>
              <a:t>)</a:t>
            </a:r>
          </a:p>
          <a:p>
            <a:r>
              <a:rPr lang="sv-SE"/>
              <a:t>Besluta hur omslag med fönsterkuvert – som avser väljare inom det egna ansvarsområdet – ska överlämnas till ordföranden för valförrättarna i resp. valdistrikt </a:t>
            </a:r>
            <a:r>
              <a:rPr lang="sv-SE" sz="1800"/>
              <a:t>(50 § </a:t>
            </a:r>
            <a:r>
              <a:rPr lang="sv-SE" sz="1800" err="1"/>
              <a:t>SvKB</a:t>
            </a:r>
            <a:r>
              <a:rPr lang="sv-SE" sz="1800"/>
              <a:t>) </a:t>
            </a:r>
            <a:endParaRPr lang="sv-SE"/>
          </a:p>
        </p:txBody>
      </p:sp>
    </p:spTree>
    <p:custDataLst>
      <p:tags r:id="rId1"/>
    </p:custDataLst>
    <p:extLst>
      <p:ext uri="{BB962C8B-B14F-4D97-AF65-F5344CB8AC3E}">
        <p14:creationId xmlns:p14="http://schemas.microsoft.com/office/powerpoint/2010/main" val="2277977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p:txBody>
          <a:bodyPr/>
          <a:lstStyle/>
          <a:p>
            <a:r>
              <a:rPr lang="sv-SE" sz="3000"/>
              <a:t>Räkna &amp; sortera valsedlar</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2" y="2492374"/>
            <a:ext cx="8165884" cy="4070735"/>
          </a:xfrm>
        </p:spPr>
        <p:txBody>
          <a:bodyPr>
            <a:normAutofit fontScale="40000" lnSpcReduction="20000"/>
          </a:bodyPr>
          <a:lstStyle/>
          <a:p>
            <a:pPr marL="457200" indent="-457200">
              <a:lnSpc>
                <a:spcPct val="150000"/>
              </a:lnSpc>
              <a:buFont typeface="Arial" pitchFamily="34" charset="0"/>
              <a:buChar char="•"/>
            </a:pPr>
            <a:r>
              <a:rPr lang="sv-SE" sz="5500"/>
              <a:t>Direkt efter avslutad röstmottagning</a:t>
            </a:r>
          </a:p>
          <a:p>
            <a:pPr marL="457200" indent="-457200">
              <a:lnSpc>
                <a:spcPct val="150000"/>
              </a:lnSpc>
              <a:buFont typeface="Arial" pitchFamily="34" charset="0"/>
              <a:buChar char="•"/>
            </a:pPr>
            <a:r>
              <a:rPr lang="sv-SE" sz="5500"/>
              <a:t>Rösträkning offentlig, utan avbrott</a:t>
            </a:r>
          </a:p>
          <a:p>
            <a:pPr marL="457200" indent="-457200">
              <a:lnSpc>
                <a:spcPct val="150000"/>
              </a:lnSpc>
              <a:buFont typeface="Arial" pitchFamily="34" charset="0"/>
              <a:buChar char="•"/>
            </a:pPr>
            <a:r>
              <a:rPr lang="sv-SE" sz="5500"/>
              <a:t>Förtidsröster hanterade innan rösträkning startar</a:t>
            </a:r>
          </a:p>
          <a:p>
            <a:pPr marL="457200" indent="-457200">
              <a:lnSpc>
                <a:spcPct val="150000"/>
              </a:lnSpc>
              <a:buFont typeface="Arial" pitchFamily="34" charset="0"/>
              <a:buChar char="•"/>
            </a:pPr>
            <a:r>
              <a:rPr lang="sv-SE" sz="5500"/>
              <a:t>Kyrkomötesvalet räknas först</a:t>
            </a:r>
          </a:p>
          <a:p>
            <a:pPr marL="457200" indent="-457200">
              <a:lnSpc>
                <a:spcPct val="150000"/>
              </a:lnSpc>
              <a:buFont typeface="Arial" pitchFamily="34" charset="0"/>
              <a:buChar char="•"/>
            </a:pPr>
            <a:r>
              <a:rPr lang="sv-SE" sz="5500"/>
              <a:t>Inga personröster räknas</a:t>
            </a:r>
          </a:p>
          <a:p>
            <a:pPr marL="457200" indent="-457200">
              <a:lnSpc>
                <a:spcPct val="150000"/>
              </a:lnSpc>
              <a:buFont typeface="Arial" pitchFamily="34" charset="0"/>
              <a:buChar char="•"/>
            </a:pPr>
            <a:r>
              <a:rPr lang="sv-SE" sz="5500"/>
              <a:t>Resultatet noteras på resultatbilagor och protokoll</a:t>
            </a:r>
          </a:p>
          <a:p>
            <a:pPr marL="0" indent="0">
              <a:lnSpc>
                <a:spcPct val="150000"/>
              </a:lnSpc>
              <a:buNone/>
            </a:pPr>
            <a:br>
              <a:rPr lang="sv-SE" sz="2400"/>
            </a:br>
            <a:r>
              <a:rPr lang="sv-SE" sz="2400"/>
              <a:t> </a:t>
            </a:r>
          </a:p>
          <a:p>
            <a:pPr marL="0" indent="0">
              <a:lnSpc>
                <a:spcPct val="150000"/>
              </a:lnSpc>
              <a:buNone/>
            </a:pPr>
            <a:endParaRPr lang="sv-SE" sz="2500"/>
          </a:p>
        </p:txBody>
      </p:sp>
      <p:pic>
        <p:nvPicPr>
          <p:cNvPr id="7" name="Bildobjekt 6" descr="En bild som visar skärm, framsida, sitter, TV&#10;&#10;Automatiskt genererad beskrivning">
            <a:extLst>
              <a:ext uri="{FF2B5EF4-FFF2-40B4-BE49-F238E27FC236}">
                <a16:creationId xmlns:a16="http://schemas.microsoft.com/office/drawing/2014/main" id="{6019D24A-1670-B073-560B-0DD3E386BAA5}"/>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8" name="textruta 7">
            <a:extLst>
              <a:ext uri="{FF2B5EF4-FFF2-40B4-BE49-F238E27FC236}">
                <a16:creationId xmlns:a16="http://schemas.microsoft.com/office/drawing/2014/main" id="{0D21A844-0446-CF4D-7C40-DCC8BE3FD786}"/>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11 VN</a:t>
            </a:r>
            <a:endParaRPr lang="sv-SE">
              <a:solidFill>
                <a:schemeClr val="bg1"/>
              </a:solidFill>
            </a:endParaRPr>
          </a:p>
        </p:txBody>
      </p:sp>
    </p:spTree>
    <p:custDataLst>
      <p:tags r:id="rId1"/>
    </p:custDataLst>
    <p:extLst>
      <p:ext uri="{BB962C8B-B14F-4D97-AF65-F5344CB8AC3E}">
        <p14:creationId xmlns:p14="http://schemas.microsoft.com/office/powerpoint/2010/main" val="23632569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a:xfrm>
            <a:off x="593942" y="724403"/>
            <a:ext cx="11010683" cy="1116012"/>
          </a:xfrm>
        </p:spPr>
        <p:txBody>
          <a:bodyPr/>
          <a:lstStyle/>
          <a:p>
            <a:r>
              <a:rPr lang="sv-SE"/>
              <a:t>Efter valet</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a:xfrm>
            <a:off x="593942" y="2235702"/>
            <a:ext cx="5322671" cy="2844801"/>
          </a:xfrm>
        </p:spPr>
        <p:txBody>
          <a:bodyPr>
            <a:noAutofit/>
          </a:bodyPr>
          <a:lstStyle/>
          <a:p>
            <a:pPr marL="0" indent="0">
              <a:buNone/>
            </a:pPr>
            <a:r>
              <a:rPr lang="sv-SE"/>
              <a:t>Valnämndens ansvar</a:t>
            </a:r>
          </a:p>
          <a:p>
            <a:pPr marL="457200" indent="-457200">
              <a:buFont typeface="Arial" pitchFamily="34" charset="0"/>
              <a:buChar char="•"/>
            </a:pPr>
            <a:r>
              <a:rPr lang="sv-SE"/>
              <a:t>Preliminärt valresultat </a:t>
            </a:r>
          </a:p>
          <a:p>
            <a:pPr marL="457200" indent="-457200">
              <a:buFont typeface="Arial" pitchFamily="34" charset="0"/>
              <a:buChar char="•"/>
            </a:pPr>
            <a:r>
              <a:rPr lang="sv-SE"/>
              <a:t>Handlingar </a:t>
            </a:r>
          </a:p>
          <a:p>
            <a:endParaRPr lang="sv-SE"/>
          </a:p>
          <a:p>
            <a:pPr marL="0" indent="0">
              <a:buNone/>
            </a:pPr>
            <a:r>
              <a:rPr lang="sv-SE"/>
              <a:t>Stiftsstyrelsens ansvar</a:t>
            </a:r>
          </a:p>
          <a:p>
            <a:pPr marL="457200" indent="-457200">
              <a:buFont typeface="Arial" pitchFamily="34" charset="0"/>
              <a:buChar char="•"/>
            </a:pPr>
            <a:r>
              <a:rPr lang="sv-SE"/>
              <a:t>Slutlig sammanräkning </a:t>
            </a:r>
          </a:p>
          <a:p>
            <a:pPr marL="457200" indent="-457200">
              <a:buFont typeface="Arial" pitchFamily="34" charset="0"/>
              <a:buChar char="•"/>
            </a:pPr>
            <a:r>
              <a:rPr lang="sv-SE"/>
              <a:t>Mandat kyrkofullmäktige och stiftsfullmäktige</a:t>
            </a:r>
          </a:p>
          <a:p>
            <a:endParaRPr lang="sv-SE"/>
          </a:p>
        </p:txBody>
      </p:sp>
      <p:sp>
        <p:nvSpPr>
          <p:cNvPr id="4" name="Platshållare för text 3">
            <a:extLst>
              <a:ext uri="{FF2B5EF4-FFF2-40B4-BE49-F238E27FC236}">
                <a16:creationId xmlns:a16="http://schemas.microsoft.com/office/drawing/2014/main" id="{4771D980-A5F0-5972-E4A4-691ED1727486}"/>
              </a:ext>
            </a:extLst>
          </p:cNvPr>
          <p:cNvSpPr>
            <a:spLocks noGrp="1"/>
          </p:cNvSpPr>
          <p:nvPr>
            <p:ph type="body" sz="quarter" idx="14"/>
          </p:nvPr>
        </p:nvSpPr>
        <p:spPr>
          <a:xfrm>
            <a:off x="6281953" y="2235702"/>
            <a:ext cx="5322671" cy="2844801"/>
          </a:xfrm>
        </p:spPr>
        <p:txBody>
          <a:bodyPr/>
          <a:lstStyle/>
          <a:p>
            <a:pPr marL="0" indent="0">
              <a:buNone/>
            </a:pPr>
            <a:r>
              <a:rPr lang="sv-SE"/>
              <a:t>Kyrkostyrelsens ansvar</a:t>
            </a:r>
          </a:p>
          <a:p>
            <a:pPr marL="457200" indent="-457200">
              <a:buFont typeface="Arial" pitchFamily="34" charset="0"/>
              <a:buChar char="•"/>
            </a:pPr>
            <a:r>
              <a:rPr lang="sv-SE"/>
              <a:t>Mandat kyrkomötet</a:t>
            </a:r>
          </a:p>
          <a:p>
            <a:endParaRPr lang="sv-SE"/>
          </a:p>
        </p:txBody>
      </p:sp>
    </p:spTree>
    <p:custDataLst>
      <p:tags r:id="rId1"/>
    </p:custDataLst>
    <p:extLst>
      <p:ext uri="{BB962C8B-B14F-4D97-AF65-F5344CB8AC3E}">
        <p14:creationId xmlns:p14="http://schemas.microsoft.com/office/powerpoint/2010/main" val="3412283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p:txBody>
          <a:bodyPr/>
          <a:lstStyle/>
          <a:p>
            <a:r>
              <a:rPr lang="sv-SE"/>
              <a:t>Inrapportering av valresultat</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p:txBody>
          <a:bodyPr>
            <a:normAutofit/>
          </a:bodyPr>
          <a:lstStyle/>
          <a:p>
            <a:pPr marL="457200" indent="-457200">
              <a:lnSpc>
                <a:spcPct val="150000"/>
              </a:lnSpc>
              <a:buFont typeface="Arial" pitchFamily="34" charset="0"/>
              <a:buChar char="•"/>
            </a:pPr>
            <a:r>
              <a:rPr lang="sv-SE"/>
              <a:t>Inloggningsuppgifter per post</a:t>
            </a:r>
          </a:p>
          <a:p>
            <a:pPr marL="457200" indent="-457200">
              <a:lnSpc>
                <a:spcPct val="150000"/>
              </a:lnSpc>
              <a:buFont typeface="Arial" pitchFamily="34" charset="0"/>
              <a:buChar char="•"/>
            </a:pPr>
            <a:r>
              <a:rPr lang="sv-SE"/>
              <a:t>Utse en ansvarig </a:t>
            </a:r>
          </a:p>
          <a:p>
            <a:pPr marL="457200" indent="-457200">
              <a:lnSpc>
                <a:spcPct val="150000"/>
              </a:lnSpc>
              <a:buFont typeface="Arial" pitchFamily="34" charset="0"/>
              <a:buChar char="•"/>
            </a:pPr>
            <a:r>
              <a:rPr lang="sv-SE"/>
              <a:t>Systemet nås via valwebben </a:t>
            </a:r>
          </a:p>
          <a:p>
            <a:pPr marL="457200" indent="-457200">
              <a:lnSpc>
                <a:spcPct val="150000"/>
              </a:lnSpc>
              <a:buFont typeface="Arial" pitchFamily="34" charset="0"/>
              <a:buChar char="•"/>
            </a:pPr>
            <a:r>
              <a:rPr lang="sv-SE"/>
              <a:t>Använd resultatbilagan</a:t>
            </a:r>
          </a:p>
        </p:txBody>
      </p:sp>
    </p:spTree>
    <p:custDataLst>
      <p:tags r:id="rId1"/>
    </p:custDataLst>
    <p:extLst>
      <p:ext uri="{BB962C8B-B14F-4D97-AF65-F5344CB8AC3E}">
        <p14:creationId xmlns:p14="http://schemas.microsoft.com/office/powerpoint/2010/main" val="18581730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2B7A1620-91DD-42FD-7E44-9D70BD727041}"/>
              </a:ext>
            </a:extLst>
          </p:cNvPr>
          <p:cNvSpPr txBox="1"/>
          <p:nvPr/>
        </p:nvSpPr>
        <p:spPr>
          <a:xfrm>
            <a:off x="460744" y="1984966"/>
            <a:ext cx="7736959" cy="2154436"/>
          </a:xfrm>
          <a:prstGeom prst="rect">
            <a:avLst/>
          </a:prstGeom>
          <a:noFill/>
          <a:ln>
            <a:solidFill>
              <a:schemeClr val="tx1"/>
            </a:solidFill>
          </a:ln>
        </p:spPr>
        <p:txBody>
          <a:bodyPr wrap="square" rtlCol="0">
            <a:spAutoFit/>
          </a:bodyPr>
          <a:lstStyle/>
          <a:p>
            <a:pPr algn="l"/>
            <a:r>
              <a:rPr lang="sv-SE" sz="1600" i="1"/>
              <a:t>OBS!</a:t>
            </a:r>
          </a:p>
          <a:p>
            <a:pPr algn="l"/>
            <a:endParaRPr lang="sv-SE" sz="1600" i="1"/>
          </a:p>
          <a:p>
            <a:pPr algn="l"/>
            <a:r>
              <a:rPr lang="sv-SE" sz="1600" i="1"/>
              <a:t>Valresultatsystemet håller på att ses över och anpassas till Svenska kyrkans nya grafiska profil. Därför kommer utseendet vara något annorlunda när det är dags att använda systemet.</a:t>
            </a:r>
          </a:p>
          <a:p>
            <a:pPr algn="l"/>
            <a:endParaRPr lang="sv-SE" sz="1600" i="1"/>
          </a:p>
          <a:p>
            <a:pPr algn="l"/>
            <a:r>
              <a:rPr lang="sv-SE" sz="1600" i="1"/>
              <a:t>Bilder/</a:t>
            </a:r>
            <a:r>
              <a:rPr lang="sv-SE" sz="1600" i="1" err="1"/>
              <a:t>skärmdumpar</a:t>
            </a:r>
            <a:r>
              <a:rPr lang="sv-SE" sz="1600" i="1"/>
              <a:t> som finns med på kommande sidor är därför inte uppdaterade.</a:t>
            </a:r>
          </a:p>
          <a:p>
            <a:pPr algn="l"/>
            <a:endParaRPr lang="sv-SE" sz="2200" i="1"/>
          </a:p>
        </p:txBody>
      </p:sp>
    </p:spTree>
    <p:custDataLst>
      <p:tags r:id="rId1"/>
    </p:custDataLst>
    <p:extLst>
      <p:ext uri="{BB962C8B-B14F-4D97-AF65-F5344CB8AC3E}">
        <p14:creationId xmlns:p14="http://schemas.microsoft.com/office/powerpoint/2010/main" val="1443062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4203BB-6BC5-4861-964C-82569F19B3E9}"/>
              </a:ext>
            </a:extLst>
          </p:cNvPr>
          <p:cNvSpPr>
            <a:spLocks noGrp="1"/>
          </p:cNvSpPr>
          <p:nvPr>
            <p:ph type="title"/>
          </p:nvPr>
        </p:nvSpPr>
        <p:spPr/>
        <p:txBody>
          <a:bodyPr/>
          <a:lstStyle/>
          <a:p>
            <a:pPr>
              <a:lnSpc>
                <a:spcPct val="150000"/>
              </a:lnSpc>
            </a:pPr>
            <a:r>
              <a:rPr lang="sv-SE" sz="3200"/>
              <a:t>Logga in med dina inloggningsuppgifter</a:t>
            </a:r>
          </a:p>
        </p:txBody>
      </p:sp>
      <p:sp>
        <p:nvSpPr>
          <p:cNvPr id="3" name="Platshållare för innehåll 2">
            <a:extLst>
              <a:ext uri="{FF2B5EF4-FFF2-40B4-BE49-F238E27FC236}">
                <a16:creationId xmlns:a16="http://schemas.microsoft.com/office/drawing/2014/main" id="{4D0A96E1-3DBD-425F-B649-BB98BCBE2B70}"/>
              </a:ext>
            </a:extLst>
          </p:cNvPr>
          <p:cNvSpPr>
            <a:spLocks noGrp="1"/>
          </p:cNvSpPr>
          <p:nvPr>
            <p:ph type="body" sz="quarter" idx="13"/>
          </p:nvPr>
        </p:nvSpPr>
        <p:spPr/>
        <p:txBody>
          <a:bodyPr>
            <a:normAutofit/>
          </a:bodyPr>
          <a:lstStyle/>
          <a:p>
            <a:pPr marL="0" indent="0">
              <a:lnSpc>
                <a:spcPct val="150000"/>
              </a:lnSpc>
              <a:buNone/>
            </a:pPr>
            <a:r>
              <a:rPr lang="sv-SE"/>
              <a:t>Välj röstregistrering för att registrera resultat</a:t>
            </a:r>
          </a:p>
          <a:p>
            <a:pPr marL="457200" indent="-457200">
              <a:lnSpc>
                <a:spcPct val="150000"/>
              </a:lnSpc>
              <a:buFont typeface="Arial" pitchFamily="34" charset="0"/>
              <a:buChar char="•"/>
            </a:pPr>
            <a:endParaRPr lang="sv-SE"/>
          </a:p>
        </p:txBody>
      </p:sp>
      <p:pic>
        <p:nvPicPr>
          <p:cNvPr id="4" name="Picture 3">
            <a:extLst>
              <a:ext uri="{FF2B5EF4-FFF2-40B4-BE49-F238E27FC236}">
                <a16:creationId xmlns:a16="http://schemas.microsoft.com/office/drawing/2014/main" id="{B849B9C0-354F-4D35-96C1-DBB79F08DE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9" t="19730" r="50800" b="19533"/>
          <a:stretch/>
        </p:blipFill>
        <p:spPr bwMode="auto">
          <a:xfrm>
            <a:off x="8441838" y="743295"/>
            <a:ext cx="2178036" cy="1805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B5B40890-EFF7-40F3-939E-E3E84E69B5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109"/>
          <a:stretch/>
        </p:blipFill>
        <p:spPr bwMode="auto">
          <a:xfrm>
            <a:off x="3648909" y="3077812"/>
            <a:ext cx="3504960" cy="1788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438C918-D2CA-4888-8E16-356100F317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467"/>
          <a:stretch/>
        </p:blipFill>
        <p:spPr bwMode="auto">
          <a:xfrm>
            <a:off x="3648908" y="4786900"/>
            <a:ext cx="2273953" cy="1753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Högerböjd 4">
            <a:extLst>
              <a:ext uri="{FF2B5EF4-FFF2-40B4-BE49-F238E27FC236}">
                <a16:creationId xmlns:a16="http://schemas.microsoft.com/office/drawing/2014/main" id="{ACDC3862-4874-420E-9623-A6485258344A}"/>
              </a:ext>
            </a:extLst>
          </p:cNvPr>
          <p:cNvSpPr/>
          <p:nvPr/>
        </p:nvSpPr>
        <p:spPr>
          <a:xfrm>
            <a:off x="2948711" y="3842925"/>
            <a:ext cx="700196" cy="113777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8" name="Rektangel 7">
            <a:extLst>
              <a:ext uri="{FF2B5EF4-FFF2-40B4-BE49-F238E27FC236}">
                <a16:creationId xmlns:a16="http://schemas.microsoft.com/office/drawing/2014/main" id="{A8B8D4AC-DD9E-4DC4-9843-1DDA574441E2}"/>
              </a:ext>
            </a:extLst>
          </p:cNvPr>
          <p:cNvSpPr/>
          <p:nvPr/>
        </p:nvSpPr>
        <p:spPr>
          <a:xfrm>
            <a:off x="3643755" y="5395419"/>
            <a:ext cx="1089765" cy="273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CEBE3E2-B2CF-48B3-AC26-6C36C3536408}"/>
              </a:ext>
            </a:extLst>
          </p:cNvPr>
          <p:cNvSpPr/>
          <p:nvPr/>
        </p:nvSpPr>
        <p:spPr>
          <a:xfrm>
            <a:off x="3637594" y="3302599"/>
            <a:ext cx="820353" cy="4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699052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916BE8-CD17-5770-5715-4A8CDAF1DE16}"/>
              </a:ext>
            </a:extLst>
          </p:cNvPr>
          <p:cNvSpPr>
            <a:spLocks noGrp="1"/>
          </p:cNvSpPr>
          <p:nvPr>
            <p:ph type="title"/>
          </p:nvPr>
        </p:nvSpPr>
        <p:spPr/>
        <p:txBody>
          <a:bodyPr/>
          <a:lstStyle/>
          <a:p>
            <a:r>
              <a:rPr lang="sv-SE"/>
              <a:t>Förvaring och slutlig leverans av material</a:t>
            </a:r>
          </a:p>
        </p:txBody>
      </p:sp>
      <p:sp>
        <p:nvSpPr>
          <p:cNvPr id="3" name="Platshållare för text 2">
            <a:extLst>
              <a:ext uri="{FF2B5EF4-FFF2-40B4-BE49-F238E27FC236}">
                <a16:creationId xmlns:a16="http://schemas.microsoft.com/office/drawing/2014/main" id="{ECB639FF-C0FB-3087-0448-0A92E35C633D}"/>
              </a:ext>
            </a:extLst>
          </p:cNvPr>
          <p:cNvSpPr>
            <a:spLocks noGrp="1"/>
          </p:cNvSpPr>
          <p:nvPr>
            <p:ph type="body" sz="quarter" idx="13"/>
          </p:nvPr>
        </p:nvSpPr>
        <p:spPr/>
        <p:txBody>
          <a:bodyPr/>
          <a:lstStyle/>
          <a:p>
            <a:r>
              <a:rPr lang="sv-SE"/>
              <a:t>Se till att förvara allt valmaterial säkert under natten</a:t>
            </a:r>
          </a:p>
          <a:p>
            <a:r>
              <a:rPr lang="sv-SE"/>
              <a:t>Planera slutgiltig leverans av material till stiftskansliet enligt stiftets rutiner och anvisningar</a:t>
            </a:r>
          </a:p>
          <a:p>
            <a:r>
              <a:rPr lang="sv-SE"/>
              <a:t>Var alltid två personer som hantera rösterna och övrigt valmaterial</a:t>
            </a:r>
          </a:p>
          <a:p>
            <a:endParaRPr lang="sv-SE"/>
          </a:p>
        </p:txBody>
      </p:sp>
    </p:spTree>
    <p:custDataLst>
      <p:tags r:id="rId1"/>
    </p:custDataLst>
    <p:extLst>
      <p:ext uri="{BB962C8B-B14F-4D97-AF65-F5344CB8AC3E}">
        <p14:creationId xmlns:p14="http://schemas.microsoft.com/office/powerpoint/2010/main" val="12116291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6FAE6B-C98C-494C-9BC4-709226BC191C}"/>
              </a:ext>
            </a:extLst>
          </p:cNvPr>
          <p:cNvSpPr>
            <a:spLocks noGrp="1"/>
          </p:cNvSpPr>
          <p:nvPr>
            <p:ph type="title"/>
          </p:nvPr>
        </p:nvSpPr>
        <p:spPr>
          <a:xfrm>
            <a:off x="593942" y="98764"/>
            <a:ext cx="8165883" cy="1116012"/>
          </a:xfrm>
        </p:spPr>
        <p:txBody>
          <a:bodyPr/>
          <a:lstStyle/>
          <a:p>
            <a:r>
              <a:rPr lang="sv-SE"/>
              <a:t>Visning av valresultatet</a:t>
            </a:r>
          </a:p>
        </p:txBody>
      </p:sp>
      <p:sp>
        <p:nvSpPr>
          <p:cNvPr id="3" name="Platshållare för innehåll 2">
            <a:extLst>
              <a:ext uri="{FF2B5EF4-FFF2-40B4-BE49-F238E27FC236}">
                <a16:creationId xmlns:a16="http://schemas.microsoft.com/office/drawing/2014/main" id="{6F2D85F8-75BB-4B7E-BECA-9E07FFF73976}"/>
              </a:ext>
            </a:extLst>
          </p:cNvPr>
          <p:cNvSpPr>
            <a:spLocks noGrp="1"/>
          </p:cNvSpPr>
          <p:nvPr>
            <p:ph type="body" sz="quarter" idx="13"/>
          </p:nvPr>
        </p:nvSpPr>
        <p:spPr>
          <a:xfrm>
            <a:off x="593942" y="1610063"/>
            <a:ext cx="8165884" cy="2844801"/>
          </a:xfrm>
        </p:spPr>
        <p:txBody>
          <a:bodyPr/>
          <a:lstStyle/>
          <a:p>
            <a:pPr marL="0" indent="0">
              <a:buNone/>
            </a:pPr>
            <a:r>
              <a:rPr lang="sv-SE"/>
              <a:t>Valresultatet kommer att publiceras på webben: svenskakyrkan.se/kyrkoval</a:t>
            </a:r>
            <a:br>
              <a:rPr lang="sv-SE"/>
            </a:br>
            <a:endParaRPr lang="sv-SE"/>
          </a:p>
        </p:txBody>
      </p:sp>
      <p:pic>
        <p:nvPicPr>
          <p:cNvPr id="6" name="Bildobjekt 5">
            <a:extLst>
              <a:ext uri="{FF2B5EF4-FFF2-40B4-BE49-F238E27FC236}">
                <a16:creationId xmlns:a16="http://schemas.microsoft.com/office/drawing/2014/main" id="{3F923C7B-5A62-F104-0806-FC832DF1DFE0}"/>
              </a:ext>
            </a:extLst>
          </p:cNvPr>
          <p:cNvPicPr>
            <a:picLocks noChangeAspect="1"/>
          </p:cNvPicPr>
          <p:nvPr/>
        </p:nvPicPr>
        <p:blipFill>
          <a:blip r:embed="rId3"/>
          <a:stretch>
            <a:fillRect/>
          </a:stretch>
        </p:blipFill>
        <p:spPr>
          <a:xfrm>
            <a:off x="593942" y="2499806"/>
            <a:ext cx="6689558" cy="3240312"/>
          </a:xfrm>
          <a:prstGeom prst="rect">
            <a:avLst/>
          </a:prstGeom>
        </p:spPr>
      </p:pic>
    </p:spTree>
    <p:custDataLst>
      <p:tags r:id="rId1"/>
    </p:custDataLst>
    <p:extLst>
      <p:ext uri="{BB962C8B-B14F-4D97-AF65-F5344CB8AC3E}">
        <p14:creationId xmlns:p14="http://schemas.microsoft.com/office/powerpoint/2010/main" val="102677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2" y="257738"/>
            <a:ext cx="4174807" cy="1116012"/>
          </a:xfrm>
        </p:spPr>
        <p:txBody>
          <a:bodyPr/>
          <a:lstStyle/>
          <a:p>
            <a:r>
              <a:rPr lang="sv-SE"/>
              <a:t>När, var, hur kyrkoval</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769037"/>
            <a:ext cx="5502059" cy="3649119"/>
          </a:xfrm>
        </p:spPr>
        <p:txBody>
          <a:bodyPr>
            <a:normAutofit lnSpcReduction="10000"/>
          </a:bodyPr>
          <a:lstStyle/>
          <a:p>
            <a:pPr marL="0" indent="0">
              <a:buNone/>
            </a:pPr>
            <a:r>
              <a:rPr lang="sv-SE" b="1"/>
              <a:t>När</a:t>
            </a:r>
            <a:r>
              <a:rPr lang="sv-SE"/>
              <a:t>	</a:t>
            </a:r>
            <a:r>
              <a:rPr lang="sv-SE">
                <a:cs typeface="Times New Roman" pitchFamily="18" charset="0"/>
              </a:rPr>
              <a:t>21 september 2025 </a:t>
            </a:r>
          </a:p>
          <a:p>
            <a:pPr marL="0" indent="0">
              <a:buNone/>
            </a:pPr>
            <a:r>
              <a:rPr lang="sv-SE">
                <a:cs typeface="Times New Roman" pitchFamily="18" charset="0"/>
              </a:rPr>
              <a:t>	Förtidsröstning 8</a:t>
            </a:r>
            <a:r>
              <a:rPr lang="sv-SE"/>
              <a:t>–</a:t>
            </a:r>
            <a:r>
              <a:rPr lang="sv-SE">
                <a:cs typeface="Times New Roman" pitchFamily="18" charset="0"/>
              </a:rPr>
              <a:t>21 september</a:t>
            </a:r>
          </a:p>
          <a:p>
            <a:pPr marL="0" indent="0">
              <a:buNone/>
            </a:pPr>
            <a:endParaRPr lang="sv-SE">
              <a:cs typeface="Times New Roman" pitchFamily="18" charset="0"/>
            </a:endParaRPr>
          </a:p>
          <a:p>
            <a:pPr marL="0" indent="0">
              <a:buNone/>
            </a:pPr>
            <a:r>
              <a:rPr lang="sv-SE" b="1"/>
              <a:t>Var</a:t>
            </a:r>
            <a:r>
              <a:rPr lang="sv-SE"/>
              <a:t>	</a:t>
            </a:r>
            <a:r>
              <a:rPr lang="sv-SE">
                <a:cs typeface="Times New Roman" pitchFamily="18" charset="0"/>
              </a:rPr>
              <a:t>Vallokaler</a:t>
            </a:r>
            <a:br>
              <a:rPr lang="sv-SE">
                <a:cs typeface="Times New Roman" pitchFamily="18" charset="0"/>
              </a:rPr>
            </a:br>
            <a:r>
              <a:rPr lang="sv-SE">
                <a:cs typeface="Times New Roman" pitchFamily="18" charset="0"/>
              </a:rPr>
              <a:t>	Lokaler för förtidsröstning</a:t>
            </a:r>
            <a:br>
              <a:rPr lang="sv-SE">
                <a:cs typeface="Times New Roman" pitchFamily="18" charset="0"/>
              </a:rPr>
            </a:br>
            <a:r>
              <a:rPr lang="sv-SE">
                <a:cs typeface="Times New Roman" pitchFamily="18" charset="0"/>
              </a:rPr>
              <a:t>	Brev- och budröstning</a:t>
            </a:r>
          </a:p>
          <a:p>
            <a:pPr marL="0" indent="0">
              <a:buNone/>
            </a:pPr>
            <a:endParaRPr lang="sv-SE">
              <a:cs typeface="Times New Roman" pitchFamily="18" charset="0"/>
            </a:endParaRPr>
          </a:p>
          <a:p>
            <a:pPr marL="0" indent="0">
              <a:buNone/>
            </a:pPr>
            <a:r>
              <a:rPr lang="sv-SE" b="1"/>
              <a:t>Hur	</a:t>
            </a:r>
            <a:r>
              <a:rPr lang="sv-SE">
                <a:cs typeface="Times New Roman" pitchFamily="18" charset="0"/>
              </a:rPr>
              <a:t>Väljare avlägger röster (valsedlar 	med namn på nomineringsgrupp) </a:t>
            </a:r>
            <a:endParaRPr lang="sv-SE"/>
          </a:p>
          <a:p>
            <a:pPr fontAlgn="ctr"/>
            <a:endParaRPr lang="sv-SE"/>
          </a:p>
        </p:txBody>
      </p:sp>
      <p:pic>
        <p:nvPicPr>
          <p:cNvPr id="6" name="Bildobjekt 5">
            <a:extLst>
              <a:ext uri="{FF2B5EF4-FFF2-40B4-BE49-F238E27FC236}">
                <a16:creationId xmlns:a16="http://schemas.microsoft.com/office/drawing/2014/main" id="{6EEE8CA0-D83A-073E-7A70-96EA97CD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40" y="815744"/>
            <a:ext cx="5852160" cy="4389120"/>
          </a:xfrm>
          <a:prstGeom prst="rect">
            <a:avLst/>
          </a:prstGeom>
        </p:spPr>
      </p:pic>
    </p:spTree>
    <p:custDataLst>
      <p:tags r:id="rId1"/>
    </p:custDataLst>
    <p:extLst>
      <p:ext uri="{BB962C8B-B14F-4D97-AF65-F5344CB8AC3E}">
        <p14:creationId xmlns:p14="http://schemas.microsoft.com/office/powerpoint/2010/main" val="3007462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7B99E-B90D-4C99-B7E6-64D53E10EE8E}"/>
              </a:ext>
            </a:extLst>
          </p:cNvPr>
          <p:cNvSpPr>
            <a:spLocks noGrp="1"/>
          </p:cNvSpPr>
          <p:nvPr>
            <p:ph type="title"/>
          </p:nvPr>
        </p:nvSpPr>
        <p:spPr>
          <a:xfrm>
            <a:off x="593942" y="612109"/>
            <a:ext cx="8165883" cy="1116012"/>
          </a:xfrm>
        </p:spPr>
        <p:txBody>
          <a:bodyPr/>
          <a:lstStyle/>
          <a:p>
            <a:r>
              <a:rPr lang="sv-SE"/>
              <a:t>Mer information</a:t>
            </a:r>
          </a:p>
        </p:txBody>
      </p:sp>
      <p:sp>
        <p:nvSpPr>
          <p:cNvPr id="3" name="Platshållare för innehåll 2">
            <a:extLst>
              <a:ext uri="{FF2B5EF4-FFF2-40B4-BE49-F238E27FC236}">
                <a16:creationId xmlns:a16="http://schemas.microsoft.com/office/drawing/2014/main" id="{F95D8A11-E3CF-482B-B220-48E3D3E2B65C}"/>
              </a:ext>
            </a:extLst>
          </p:cNvPr>
          <p:cNvSpPr>
            <a:spLocks noGrp="1"/>
          </p:cNvSpPr>
          <p:nvPr>
            <p:ph type="body" sz="quarter" idx="13"/>
          </p:nvPr>
        </p:nvSpPr>
        <p:spPr>
          <a:xfrm>
            <a:off x="593942" y="2123408"/>
            <a:ext cx="8165884" cy="3882674"/>
          </a:xfrm>
        </p:spPr>
        <p:txBody>
          <a:bodyPr>
            <a:normAutofit/>
          </a:bodyPr>
          <a:lstStyle/>
          <a:p>
            <a:pPr marL="0" indent="0">
              <a:buNone/>
            </a:pPr>
            <a:r>
              <a:rPr lang="sv-SE" sz="2000" b="1"/>
              <a:t>Valhandboken </a:t>
            </a:r>
            <a:r>
              <a:rPr lang="sv-SE" sz="2000"/>
              <a:t>digital och tryckt version</a:t>
            </a:r>
            <a:br>
              <a:rPr lang="sv-SE" sz="2000">
                <a:solidFill>
                  <a:srgbClr val="FF0000"/>
                </a:solidFill>
              </a:rPr>
            </a:br>
            <a:endParaRPr lang="sv-SE" sz="2000">
              <a:solidFill>
                <a:srgbClr val="FF0000"/>
              </a:solidFill>
            </a:endParaRPr>
          </a:p>
          <a:p>
            <a:pPr marL="0" indent="0">
              <a:buNone/>
            </a:pPr>
            <a:r>
              <a:rPr lang="sv-SE" sz="2000" b="1"/>
              <a:t>Informationshäften &amp; kuvertaffisch </a:t>
            </a:r>
            <a:r>
              <a:rPr lang="sv-SE" sz="2000"/>
              <a:t>– </a:t>
            </a:r>
          </a:p>
          <a:p>
            <a:pPr marL="0" indent="0">
              <a:buNone/>
            </a:pPr>
            <a:r>
              <a:rPr lang="sv-SE" sz="2000"/>
              <a:t>digital och tryckt version</a:t>
            </a:r>
          </a:p>
          <a:p>
            <a:pPr marL="0" indent="0">
              <a:buNone/>
            </a:pPr>
            <a:br>
              <a:rPr lang="sv-SE" sz="2000"/>
            </a:br>
            <a:r>
              <a:rPr lang="sv-SE" sz="2000" b="1"/>
              <a:t>Valwebben</a:t>
            </a:r>
            <a:r>
              <a:rPr lang="sv-SE" sz="2000"/>
              <a:t> </a:t>
            </a:r>
            <a:r>
              <a:rPr lang="sv-SE" sz="2000">
                <a:hlinkClick r:id="rId4"/>
              </a:rPr>
              <a:t>www.svenskakyrkan.se/valwebben</a:t>
            </a:r>
            <a:endParaRPr lang="sv-SE" sz="2000"/>
          </a:p>
          <a:p>
            <a:pPr marL="0" indent="0">
              <a:buNone/>
            </a:pPr>
            <a:endParaRPr lang="sv-SE" sz="2000"/>
          </a:p>
          <a:p>
            <a:pPr marL="0" indent="0">
              <a:buNone/>
            </a:pPr>
            <a:r>
              <a:rPr lang="sv-SE" sz="2000" b="1"/>
              <a:t>E-utbildningar</a:t>
            </a:r>
            <a:r>
              <a:rPr lang="sv-SE" sz="2000"/>
              <a:t> tillgängliga via valwebben och </a:t>
            </a:r>
          </a:p>
          <a:p>
            <a:pPr marL="0" indent="0">
              <a:buNone/>
            </a:pPr>
            <a:r>
              <a:rPr lang="sv-SE" sz="2000">
                <a:effectLst/>
                <a:hlinkClick r:id="rId5"/>
              </a:rPr>
              <a:t>https://svenskakyrkan.luvit.se/Externa</a:t>
            </a:r>
            <a:r>
              <a:rPr lang="sv-SE" sz="2000">
                <a:effectLst/>
              </a:rPr>
              <a:t> - sök på målgrupp Kyrkoval</a:t>
            </a:r>
            <a:endParaRPr lang="sv-SE" sz="2000"/>
          </a:p>
          <a:p>
            <a:endParaRPr lang="sv-SE" sz="2000"/>
          </a:p>
          <a:p>
            <a:endParaRPr lang="sv-SE"/>
          </a:p>
        </p:txBody>
      </p:sp>
      <p:pic>
        <p:nvPicPr>
          <p:cNvPr id="7" name="Bildobjekt 6">
            <a:extLst>
              <a:ext uri="{FF2B5EF4-FFF2-40B4-BE49-F238E27FC236}">
                <a16:creationId xmlns:a16="http://schemas.microsoft.com/office/drawing/2014/main" id="{74F98E12-66E6-4D53-A8DB-D37E59912F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39348" y="572512"/>
            <a:ext cx="1523044" cy="2164630"/>
          </a:xfrm>
          <a:prstGeom prst="rect">
            <a:avLst/>
          </a:prstGeom>
          <a:ln>
            <a:solidFill>
              <a:schemeClr val="tx1"/>
            </a:solidFill>
          </a:ln>
        </p:spPr>
      </p:pic>
      <p:pic>
        <p:nvPicPr>
          <p:cNvPr id="5" name="Bildobjekt 4">
            <a:extLst>
              <a:ext uri="{FF2B5EF4-FFF2-40B4-BE49-F238E27FC236}">
                <a16:creationId xmlns:a16="http://schemas.microsoft.com/office/drawing/2014/main" id="{2140109E-E642-45D9-B235-023B2BC070A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42589" y="2387146"/>
            <a:ext cx="1460542" cy="2083708"/>
          </a:xfrm>
          <a:prstGeom prst="rect">
            <a:avLst/>
          </a:prstGeom>
          <a:ln>
            <a:solidFill>
              <a:schemeClr val="tx1"/>
            </a:solidFill>
          </a:ln>
        </p:spPr>
      </p:pic>
      <p:pic>
        <p:nvPicPr>
          <p:cNvPr id="9" name="Bildobjekt 8">
            <a:extLst>
              <a:ext uri="{FF2B5EF4-FFF2-40B4-BE49-F238E27FC236}">
                <a16:creationId xmlns:a16="http://schemas.microsoft.com/office/drawing/2014/main" id="{6B773CE7-C7EA-6C5F-7F8C-3CAF4CC6DE9C}"/>
              </a:ext>
            </a:extLst>
          </p:cNvPr>
          <p:cNvPicPr>
            <a:picLocks noChangeAspect="1"/>
          </p:cNvPicPr>
          <p:nvPr/>
        </p:nvPicPr>
        <p:blipFill>
          <a:blip r:embed="rId8"/>
          <a:stretch>
            <a:fillRect/>
          </a:stretch>
        </p:blipFill>
        <p:spPr>
          <a:xfrm>
            <a:off x="8407902" y="4697745"/>
            <a:ext cx="3785937" cy="1806688"/>
          </a:xfrm>
          <a:prstGeom prst="rect">
            <a:avLst/>
          </a:prstGeom>
        </p:spPr>
      </p:pic>
      <p:pic>
        <p:nvPicPr>
          <p:cNvPr id="14" name="Bildobjekt 13">
            <a:extLst>
              <a:ext uri="{FF2B5EF4-FFF2-40B4-BE49-F238E27FC236}">
                <a16:creationId xmlns:a16="http://schemas.microsoft.com/office/drawing/2014/main" id="{DA9CA271-35EE-D1A8-E32F-9801BD64BAA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rot="659746">
            <a:off x="10546903" y="1623460"/>
            <a:ext cx="1460542" cy="2075762"/>
          </a:xfrm>
          <a:prstGeom prst="rect">
            <a:avLst/>
          </a:prstGeom>
          <a:ln>
            <a:solidFill>
              <a:schemeClr val="tx1"/>
            </a:solidFill>
          </a:ln>
        </p:spPr>
      </p:pic>
      <p:pic>
        <p:nvPicPr>
          <p:cNvPr id="10" name="Bildobjekt 9">
            <a:extLst>
              <a:ext uri="{FF2B5EF4-FFF2-40B4-BE49-F238E27FC236}">
                <a16:creationId xmlns:a16="http://schemas.microsoft.com/office/drawing/2014/main" id="{0CC90BBB-CC5E-64F3-844F-832367F1D7AB}"/>
              </a:ext>
            </a:extLst>
          </p:cNvPr>
          <p:cNvPicPr>
            <a:picLocks noChangeAspect="1"/>
          </p:cNvPicPr>
          <p:nvPr/>
        </p:nvPicPr>
        <p:blipFill>
          <a:blip r:embed="rId10"/>
          <a:stretch>
            <a:fillRect/>
          </a:stretch>
        </p:blipFill>
        <p:spPr>
          <a:xfrm>
            <a:off x="7116910" y="122694"/>
            <a:ext cx="1964556" cy="2757272"/>
          </a:xfrm>
          <a:prstGeom prst="rect">
            <a:avLst/>
          </a:prstGeom>
          <a:ln>
            <a:solidFill>
              <a:schemeClr val="tx1"/>
            </a:solidFill>
          </a:ln>
        </p:spPr>
      </p:pic>
      <p:pic>
        <p:nvPicPr>
          <p:cNvPr id="4" name="Bildobjekt 3">
            <a:extLst>
              <a:ext uri="{FF2B5EF4-FFF2-40B4-BE49-F238E27FC236}">
                <a16:creationId xmlns:a16="http://schemas.microsoft.com/office/drawing/2014/main" id="{C7212754-0CE6-4233-A98E-AFB4D6274D4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rot="20962606">
            <a:off x="6640988" y="2417754"/>
            <a:ext cx="1575327" cy="2224982"/>
          </a:xfrm>
          <a:prstGeom prst="rect">
            <a:avLst/>
          </a:prstGeom>
          <a:ln>
            <a:solidFill>
              <a:schemeClr val="tx1"/>
            </a:solidFill>
          </a:ln>
        </p:spPr>
      </p:pic>
    </p:spTree>
    <p:custDataLst>
      <p:tags r:id="rId1"/>
    </p:custDataLst>
    <p:extLst>
      <p:ext uri="{BB962C8B-B14F-4D97-AF65-F5344CB8AC3E}">
        <p14:creationId xmlns:p14="http://schemas.microsoft.com/office/powerpoint/2010/main" val="2305904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792805-2983-A988-F691-303BB09156AD}"/>
              </a:ext>
            </a:extLst>
          </p:cNvPr>
          <p:cNvSpPr>
            <a:spLocks noGrp="1"/>
          </p:cNvSpPr>
          <p:nvPr>
            <p:ph type="title"/>
          </p:nvPr>
        </p:nvSpPr>
        <p:spPr>
          <a:xfrm>
            <a:off x="497227" y="180975"/>
            <a:ext cx="8165883" cy="592748"/>
          </a:xfrm>
        </p:spPr>
        <p:txBody>
          <a:bodyPr/>
          <a:lstStyle/>
          <a:p>
            <a:r>
              <a:rPr lang="sv-SE" dirty="0"/>
              <a:t>Att ta med från idag</a:t>
            </a:r>
          </a:p>
        </p:txBody>
      </p:sp>
      <p:sp>
        <p:nvSpPr>
          <p:cNvPr id="3" name="Platshållare för text 2">
            <a:extLst>
              <a:ext uri="{FF2B5EF4-FFF2-40B4-BE49-F238E27FC236}">
                <a16:creationId xmlns:a16="http://schemas.microsoft.com/office/drawing/2014/main" id="{DC1528F6-8BD6-C548-BBE3-8ACE1FE83ACB}"/>
              </a:ext>
            </a:extLst>
          </p:cNvPr>
          <p:cNvSpPr>
            <a:spLocks noGrp="1"/>
          </p:cNvSpPr>
          <p:nvPr>
            <p:ph type="body" sz="quarter" idx="13"/>
          </p:nvPr>
        </p:nvSpPr>
        <p:spPr>
          <a:xfrm>
            <a:off x="593943" y="773723"/>
            <a:ext cx="8165884" cy="3205041"/>
          </a:xfrm>
        </p:spPr>
        <p:txBody>
          <a:bodyPr/>
          <a:lstStyle/>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31 mars är sista dagen att beställa Valnämndsmaterial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Valsedlarna skickas direkt till Valnämnderna</a:t>
            </a:r>
            <a:endParaRPr lang="sv-SE" sz="3200" dirty="0">
              <a:solidFill>
                <a:srgbClr val="000000"/>
              </a:solidFill>
              <a:latin typeface="Calibri" panose="020F0502020204030204" pitchFamily="34" charset="0"/>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 Digitala kandidatförklaringar.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Senast 1 april-ska alla vallokaler ska vara registrerade (Nina) </a:t>
            </a:r>
            <a:endParaRPr lang="sv-SE" sz="3200" b="0" i="0" dirty="0">
              <a:solidFill>
                <a:srgbClr val="000000"/>
              </a:solidFill>
              <a:effectLst/>
              <a:latin typeface="Symbol" panose="05050102010706020507" pitchFamily="18" charset="2"/>
            </a:endParaRPr>
          </a:p>
          <a:p>
            <a:pPr algn="l" rtl="0" fontAlgn="base">
              <a:spcAft>
                <a:spcPts val="1000"/>
              </a:spcAft>
              <a:buFont typeface="Arial" panose="020B0604020202020204" pitchFamily="34" charset="0"/>
              <a:buChar char="•"/>
            </a:pPr>
            <a:r>
              <a:rPr lang="sv-SE" sz="3200" b="0" i="0" dirty="0">
                <a:solidFill>
                  <a:srgbClr val="000000"/>
                </a:solidFill>
                <a:effectLst/>
                <a:latin typeface="Calibri" panose="020F0502020204030204" pitchFamily="34" charset="0"/>
              </a:rPr>
              <a:t>Senast 22 aug- ska alla lokaler för förtidsröstning vara registrerade </a:t>
            </a:r>
            <a:endParaRPr lang="sv-SE" sz="3200" b="0" i="0" dirty="0">
              <a:solidFill>
                <a:srgbClr val="000000"/>
              </a:solidFill>
              <a:effectLst/>
              <a:latin typeface="Symbol" panose="05050102010706020507" pitchFamily="18" charset="2"/>
            </a:endParaRPr>
          </a:p>
          <a:p>
            <a:pPr marL="0" indent="0" algn="l" rtl="0" fontAlgn="base">
              <a:lnSpc>
                <a:spcPts val="1552"/>
              </a:lnSpc>
              <a:buNone/>
            </a:pPr>
            <a:endParaRPr lang="sv-SE" b="0" i="0" dirty="0">
              <a:solidFill>
                <a:srgbClr val="000000"/>
              </a:solidFill>
              <a:effectLst/>
              <a:latin typeface="Symbol" panose="05050102010706020507" pitchFamily="18" charset="2"/>
            </a:endParaRPr>
          </a:p>
        </p:txBody>
      </p:sp>
    </p:spTree>
    <p:extLst>
      <p:ext uri="{BB962C8B-B14F-4D97-AF65-F5344CB8AC3E}">
        <p14:creationId xmlns:p14="http://schemas.microsoft.com/office/powerpoint/2010/main" val="1868490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1173E16-FC05-2072-4600-694F85576648}"/>
              </a:ext>
            </a:extLst>
          </p:cNvPr>
          <p:cNvSpPr>
            <a:spLocks noGrp="1"/>
          </p:cNvSpPr>
          <p:nvPr>
            <p:ph type="title"/>
          </p:nvPr>
        </p:nvSpPr>
        <p:spPr>
          <a:xfrm>
            <a:off x="593943" y="531996"/>
            <a:ext cx="8165883" cy="1116012"/>
          </a:xfrm>
        </p:spPr>
        <p:txBody>
          <a:bodyPr/>
          <a:lstStyle/>
          <a:p>
            <a:r>
              <a:rPr lang="sv-SE" dirty="0"/>
              <a:t>Till sist</a:t>
            </a:r>
          </a:p>
        </p:txBody>
      </p:sp>
      <p:sp>
        <p:nvSpPr>
          <p:cNvPr id="6" name="Platshållare för text 5">
            <a:extLst>
              <a:ext uri="{FF2B5EF4-FFF2-40B4-BE49-F238E27FC236}">
                <a16:creationId xmlns:a16="http://schemas.microsoft.com/office/drawing/2014/main" id="{F7CC7B84-A3EA-5788-A6BF-ACF9BB233B9D}"/>
              </a:ext>
            </a:extLst>
          </p:cNvPr>
          <p:cNvSpPr>
            <a:spLocks noGrp="1"/>
          </p:cNvSpPr>
          <p:nvPr>
            <p:ph type="body" sz="quarter" idx="13"/>
          </p:nvPr>
        </p:nvSpPr>
        <p:spPr>
          <a:xfrm>
            <a:off x="593942" y="2006599"/>
            <a:ext cx="8165884" cy="2844801"/>
          </a:xfrm>
        </p:spPr>
        <p:txBody>
          <a:bodyPr vert="horz" lIns="0" tIns="0" rIns="0" bIns="0" rtlCol="0" anchor="t">
            <a:noAutofit/>
          </a:bodyPr>
          <a:lstStyle/>
          <a:p>
            <a:r>
              <a:rPr lang="sv-SE" dirty="0"/>
              <a:t>Läs mer om regelverket </a:t>
            </a:r>
          </a:p>
          <a:p>
            <a:pPr marL="0" indent="0">
              <a:buNone/>
            </a:pPr>
            <a:r>
              <a:rPr lang="sv-SE" dirty="0">
                <a:cs typeface="Arial"/>
              </a:rPr>
              <a:t>           38 kap. 21–31§§ Kyrkoordningen</a:t>
            </a:r>
          </a:p>
          <a:p>
            <a:pPr marL="0" indent="0">
              <a:buNone/>
            </a:pPr>
            <a:r>
              <a:rPr lang="sv-SE" dirty="0"/>
              <a:t>	</a:t>
            </a:r>
            <a:r>
              <a:rPr lang="sv-SE" dirty="0" err="1"/>
              <a:t>SvKB</a:t>
            </a:r>
            <a:r>
              <a:rPr lang="sv-SE" dirty="0"/>
              <a:t> 2024:2</a:t>
            </a:r>
            <a:endParaRPr lang="sv-SE" dirty="0">
              <a:cs typeface="Arial"/>
            </a:endParaRPr>
          </a:p>
          <a:p>
            <a:r>
              <a:rPr lang="sv-SE" dirty="0">
                <a:cs typeface="Arial"/>
              </a:rPr>
              <a:t>Vid frågor hör av dig:</a:t>
            </a:r>
          </a:p>
          <a:p>
            <a:pPr marL="0" indent="0">
              <a:buNone/>
            </a:pPr>
            <a:r>
              <a:rPr lang="sv-SE" dirty="0">
                <a:cs typeface="Arial"/>
              </a:rPr>
              <a:t>   val.gbgstift@svenskakyrkan.se</a:t>
            </a:r>
          </a:p>
          <a:p>
            <a:pPr marL="0" indent="0">
              <a:buNone/>
            </a:pPr>
            <a:r>
              <a:rPr lang="sv-SE" dirty="0">
                <a:cs typeface="Arial"/>
              </a:rPr>
              <a:t>   Holger Sandelin 031-771 30 15</a:t>
            </a:r>
          </a:p>
          <a:p>
            <a:pPr marL="0" indent="0">
              <a:buNone/>
            </a:pPr>
            <a:r>
              <a:rPr lang="sv-SE" dirty="0">
                <a:cs typeface="Arial"/>
              </a:rPr>
              <a:t>   Nina Ejderlind 031-771 30 42</a:t>
            </a:r>
          </a:p>
          <a:p>
            <a:pPr marL="0" indent="0">
              <a:buNone/>
            </a:pPr>
            <a:r>
              <a:rPr lang="sv-SE" dirty="0">
                <a:cs typeface="Arial"/>
              </a:rPr>
              <a:t>   Yvonne Strid 031-771 29 13</a:t>
            </a:r>
          </a:p>
          <a:p>
            <a:pPr marL="0" indent="0">
              <a:buNone/>
            </a:pPr>
            <a:endParaRPr lang="sv-SE" dirty="0">
              <a:cs typeface="Arial"/>
            </a:endParaRPr>
          </a:p>
          <a:p>
            <a:endParaRPr lang="sv-SE" dirty="0">
              <a:cs typeface="Arial"/>
            </a:endParaRPr>
          </a:p>
          <a:p>
            <a:pPr marL="0" indent="0">
              <a:buNone/>
            </a:pPr>
            <a:endParaRPr lang="sv-SE" dirty="0">
              <a:cs typeface="Arial"/>
            </a:endParaRPr>
          </a:p>
          <a:p>
            <a:endParaRPr lang="sv-SE" dirty="0"/>
          </a:p>
          <a:p>
            <a:endParaRPr lang="sv-SE" dirty="0"/>
          </a:p>
          <a:p>
            <a:pPr marL="0" indent="0">
              <a:buNone/>
            </a:pPr>
            <a:r>
              <a:rPr lang="sv-SE" dirty="0"/>
              <a:t>	</a:t>
            </a:r>
            <a:endParaRPr lang="sv-SE" dirty="0">
              <a:cs typeface="Arial"/>
            </a:endParaRPr>
          </a:p>
          <a:p>
            <a:pPr marL="0" indent="0">
              <a:buNone/>
            </a:pPr>
            <a:endParaRPr lang="sv-SE" dirty="0">
              <a:cs typeface="Arial"/>
            </a:endParaRPr>
          </a:p>
          <a:p>
            <a:pPr marL="0" indent="0">
              <a:buNone/>
            </a:pPr>
            <a:endParaRPr lang="sv-SE" dirty="0">
              <a:cs typeface="Arial"/>
            </a:endParaRPr>
          </a:p>
          <a:p>
            <a:endParaRPr lang="sv-SE" dirty="0">
              <a:cs typeface="Arial"/>
            </a:endParaRPr>
          </a:p>
          <a:p>
            <a:endParaRPr lang="sv-SE" dirty="0">
              <a:cs typeface="Arial"/>
            </a:endParaRPr>
          </a:p>
        </p:txBody>
      </p:sp>
    </p:spTree>
    <p:custDataLst>
      <p:tags r:id="rId1"/>
    </p:custDataLst>
    <p:extLst>
      <p:ext uri="{BB962C8B-B14F-4D97-AF65-F5344CB8AC3E}">
        <p14:creationId xmlns:p14="http://schemas.microsoft.com/office/powerpoint/2010/main" val="120471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F7E32B-0E07-478F-8A07-CD4551405BCB}"/>
              </a:ext>
            </a:extLst>
          </p:cNvPr>
          <p:cNvSpPr>
            <a:spLocks noGrp="1"/>
          </p:cNvSpPr>
          <p:nvPr>
            <p:ph type="title"/>
          </p:nvPr>
        </p:nvSpPr>
        <p:spPr>
          <a:xfrm>
            <a:off x="593941" y="143061"/>
            <a:ext cx="8165883" cy="1116012"/>
          </a:xfrm>
        </p:spPr>
        <p:txBody>
          <a:bodyPr/>
          <a:lstStyle/>
          <a:p>
            <a:r>
              <a:rPr lang="sv-SE"/>
              <a:t>Viktiga datum</a:t>
            </a:r>
          </a:p>
        </p:txBody>
      </p:sp>
      <p:sp>
        <p:nvSpPr>
          <p:cNvPr id="3" name="Platshållare för innehåll 2">
            <a:extLst>
              <a:ext uri="{FF2B5EF4-FFF2-40B4-BE49-F238E27FC236}">
                <a16:creationId xmlns:a16="http://schemas.microsoft.com/office/drawing/2014/main" id="{809B36B6-0955-44C5-B3C5-4AA6B85CCB1E}"/>
              </a:ext>
            </a:extLst>
          </p:cNvPr>
          <p:cNvSpPr>
            <a:spLocks noGrp="1"/>
          </p:cNvSpPr>
          <p:nvPr>
            <p:ph type="body" sz="quarter" idx="13"/>
          </p:nvPr>
        </p:nvSpPr>
        <p:spPr>
          <a:xfrm>
            <a:off x="593941" y="1540043"/>
            <a:ext cx="9177075" cy="4336884"/>
          </a:xfrm>
        </p:spPr>
        <p:txBody>
          <a:bodyPr>
            <a:normAutofit fontScale="92500" lnSpcReduction="20000"/>
          </a:bodyPr>
          <a:lstStyle/>
          <a:p>
            <a:pPr marL="0" indent="0">
              <a:spcBef>
                <a:spcPts val="0"/>
              </a:spcBef>
              <a:spcAft>
                <a:spcPts val="1200"/>
              </a:spcAft>
              <a:buNone/>
            </a:pPr>
            <a:endParaRPr lang="sv-SE" sz="2400"/>
          </a:p>
          <a:p>
            <a:pPr marL="0" indent="0">
              <a:spcBef>
                <a:spcPts val="0"/>
              </a:spcBef>
              <a:spcAft>
                <a:spcPts val="1200"/>
              </a:spcAft>
              <a:buNone/>
            </a:pPr>
            <a:r>
              <a:rPr lang="sv-SE" sz="2400" b="1"/>
              <a:t>2025 </a:t>
            </a:r>
          </a:p>
          <a:p>
            <a:pPr>
              <a:spcBef>
                <a:spcPts val="0"/>
              </a:spcBef>
              <a:spcAft>
                <a:spcPts val="1200"/>
              </a:spcAft>
            </a:pPr>
            <a:r>
              <a:rPr lang="sv-SE" sz="2400"/>
              <a:t>1 februari		Sista datum för beslut om valdistriktsindelning för 				indelningsändrade enheter		</a:t>
            </a:r>
          </a:p>
          <a:p>
            <a:pPr>
              <a:spcBef>
                <a:spcPts val="0"/>
              </a:spcBef>
              <a:spcAft>
                <a:spcPts val="1200"/>
              </a:spcAft>
            </a:pPr>
            <a:r>
              <a:rPr lang="sv-SE" sz="2400"/>
              <a:t>31 mars 		Sista datum för beställning av </a:t>
            </a:r>
            <a:r>
              <a:rPr lang="sv-SE" sz="2400" err="1"/>
              <a:t>valnämndsmaterial</a:t>
            </a:r>
            <a:endParaRPr lang="sv-SE" sz="2400"/>
          </a:p>
          <a:p>
            <a:pPr>
              <a:spcBef>
                <a:spcPts val="0"/>
              </a:spcBef>
              <a:spcAft>
                <a:spcPts val="1200"/>
              </a:spcAft>
            </a:pPr>
            <a:r>
              <a:rPr lang="sv-SE" sz="2400"/>
              <a:t>1 april 		Sista datum registrering vallokaler </a:t>
            </a:r>
          </a:p>
          <a:p>
            <a:pPr>
              <a:spcBef>
                <a:spcPts val="0"/>
              </a:spcBef>
              <a:spcAft>
                <a:spcPts val="1200"/>
              </a:spcAft>
            </a:pPr>
            <a:r>
              <a:rPr lang="sv-SE" sz="2400"/>
              <a:t>22 augusti   		Sista datum registrering lokaler för förtidsröstning</a:t>
            </a:r>
          </a:p>
          <a:p>
            <a:pPr>
              <a:spcBef>
                <a:spcPts val="0"/>
              </a:spcBef>
              <a:spcAft>
                <a:spcPts val="1200"/>
              </a:spcAft>
            </a:pPr>
            <a:r>
              <a:rPr lang="sv-SE" sz="2400"/>
              <a:t>8–21 september  	Förtidsröstning </a:t>
            </a:r>
          </a:p>
          <a:p>
            <a:pPr>
              <a:spcBef>
                <a:spcPts val="0"/>
              </a:spcBef>
            </a:pPr>
            <a:r>
              <a:rPr lang="sv-SE" sz="2400"/>
              <a:t>21 september	Valdagen</a:t>
            </a:r>
            <a:br>
              <a:rPr lang="sv-SE" sz="2400"/>
            </a:br>
            <a:endParaRPr lang="sv-SE" sz="2400"/>
          </a:p>
          <a:p>
            <a:pPr>
              <a:spcBef>
                <a:spcPts val="0"/>
              </a:spcBef>
            </a:pPr>
            <a:r>
              <a:rPr lang="sv-SE" sz="2400"/>
              <a:t>22 september 	Överlämna materialet till stiftsstyrelsen</a:t>
            </a:r>
            <a:endParaRPr lang="sv-SE"/>
          </a:p>
        </p:txBody>
      </p:sp>
      <p:pic>
        <p:nvPicPr>
          <p:cNvPr id="5" name="Bildobjekt 4" descr="En bild som visar skärm, framsida, sitter, TV&#10;&#10;Automatiskt genererad beskrivning">
            <a:extLst>
              <a:ext uri="{FF2B5EF4-FFF2-40B4-BE49-F238E27FC236}">
                <a16:creationId xmlns:a16="http://schemas.microsoft.com/office/drawing/2014/main" id="{9DE244F6-AAB6-332D-211A-577BAFE52253}"/>
              </a:ext>
            </a:extLst>
          </p:cNvPr>
          <p:cNvPicPr>
            <a:picLocks noChangeAspect="1"/>
          </p:cNvPicPr>
          <p:nvPr/>
        </p:nvPicPr>
        <p:blipFill>
          <a:blip r:embed="rId4"/>
          <a:stretch>
            <a:fillRect/>
          </a:stretch>
        </p:blipFill>
        <p:spPr>
          <a:xfrm>
            <a:off x="7445829" y="5473760"/>
            <a:ext cx="3810464" cy="1089349"/>
          </a:xfrm>
          <a:prstGeom prst="rect">
            <a:avLst/>
          </a:prstGeom>
        </p:spPr>
      </p:pic>
      <p:sp>
        <p:nvSpPr>
          <p:cNvPr id="7" name="textruta 6">
            <a:extLst>
              <a:ext uri="{FF2B5EF4-FFF2-40B4-BE49-F238E27FC236}">
                <a16:creationId xmlns:a16="http://schemas.microsoft.com/office/drawing/2014/main" id="{5645178E-0AB9-6B5B-CA01-DFCB9A00C4C8}"/>
              </a:ext>
            </a:extLst>
          </p:cNvPr>
          <p:cNvSpPr txBox="1"/>
          <p:nvPr/>
        </p:nvSpPr>
        <p:spPr>
          <a:xfrm>
            <a:off x="8603800" y="5879934"/>
            <a:ext cx="1955663" cy="276999"/>
          </a:xfrm>
          <a:prstGeom prst="rect">
            <a:avLst/>
          </a:prstGeom>
          <a:noFill/>
        </p:spPr>
        <p:txBody>
          <a:bodyPr wrap="square" rtlCol="0">
            <a:spAutoFit/>
          </a:bodyPr>
          <a:lstStyle/>
          <a:p>
            <a:r>
              <a:rPr lang="sv-SE" sz="1200">
                <a:solidFill>
                  <a:schemeClr val="bg1"/>
                </a:solidFill>
              </a:rPr>
              <a:t>Läs mer i kap. 1 VN</a:t>
            </a:r>
            <a:endParaRPr lang="sv-SE">
              <a:solidFill>
                <a:schemeClr val="bg1"/>
              </a:solidFill>
            </a:endParaRPr>
          </a:p>
        </p:txBody>
      </p:sp>
    </p:spTree>
    <p:custDataLst>
      <p:tags r:id="rId1"/>
    </p:custDataLst>
    <p:extLst>
      <p:ext uri="{BB962C8B-B14F-4D97-AF65-F5344CB8AC3E}">
        <p14:creationId xmlns:p14="http://schemas.microsoft.com/office/powerpoint/2010/main" val="319573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808008F-CB98-43D0-91B7-804E65CB1DE6}"/>
              </a:ext>
            </a:extLst>
          </p:cNvPr>
          <p:cNvSpPr>
            <a:spLocks noGrp="1"/>
          </p:cNvSpPr>
          <p:nvPr>
            <p:ph type="title"/>
          </p:nvPr>
        </p:nvSpPr>
        <p:spPr/>
        <p:txBody>
          <a:bodyPr/>
          <a:lstStyle/>
          <a:p>
            <a:r>
              <a:rPr lang="sv-SE"/>
              <a:t>Ändringar i regelverket som berör valnämnderna</a:t>
            </a:r>
          </a:p>
        </p:txBody>
      </p:sp>
      <p:sp>
        <p:nvSpPr>
          <p:cNvPr id="3" name="Platshållare för innehåll 2">
            <a:extLst>
              <a:ext uri="{FF2B5EF4-FFF2-40B4-BE49-F238E27FC236}">
                <a16:creationId xmlns:a16="http://schemas.microsoft.com/office/drawing/2014/main" id="{705A04AB-DB6F-46EF-A102-930D56B0082D}"/>
              </a:ext>
            </a:extLst>
          </p:cNvPr>
          <p:cNvSpPr>
            <a:spLocks noGrp="1"/>
          </p:cNvSpPr>
          <p:nvPr>
            <p:ph type="body" sz="quarter" idx="13"/>
          </p:nvPr>
        </p:nvSpPr>
        <p:spPr>
          <a:xfrm>
            <a:off x="593941" y="2492375"/>
            <a:ext cx="8390571" cy="3100352"/>
          </a:xfrm>
        </p:spPr>
        <p:txBody>
          <a:bodyPr>
            <a:noAutofit/>
          </a:bodyPr>
          <a:lstStyle/>
          <a:p>
            <a:pPr marL="0" indent="0">
              <a:buNone/>
            </a:pPr>
            <a:r>
              <a:rPr lang="sv-SE" dirty="0">
                <a:solidFill>
                  <a:srgbClr val="000000"/>
                </a:solidFill>
                <a:latin typeface="+mj-lt"/>
              </a:rPr>
              <a:t>Under hösten 2022 och 2023 tog kyrkomötet ett antal beslut som påverkar de direkta valen inom Svenska kyrkan. </a:t>
            </a:r>
          </a:p>
          <a:p>
            <a:pPr marL="0" indent="0">
              <a:buNone/>
            </a:pPr>
            <a:r>
              <a:rPr lang="sv-SE" dirty="0">
                <a:solidFill>
                  <a:srgbClr val="000000"/>
                </a:solidFill>
                <a:latin typeface="+mj-lt"/>
              </a:rPr>
              <a:t>Ändringarna i kyrkoordningen fattades vid kyrkomötet 2024.  </a:t>
            </a:r>
          </a:p>
          <a:p>
            <a:pPr marL="0" indent="0">
              <a:buNone/>
            </a:pPr>
            <a:br>
              <a:rPr lang="sv-SE" dirty="0">
                <a:solidFill>
                  <a:srgbClr val="000000"/>
                </a:solidFill>
                <a:latin typeface="+mj-lt"/>
              </a:rPr>
            </a:br>
            <a:r>
              <a:rPr lang="sv-SE" dirty="0">
                <a:solidFill>
                  <a:srgbClr val="000000"/>
                </a:solidFill>
                <a:latin typeface="+mj-lt"/>
              </a:rPr>
              <a:t>Det beslut som får störst påverkan på valnämndernas arbete är beslutet om att distribution av alla via kyrkostyrelsen tryckta valsedlar ska ske direkt från tryckeriet till valnämnd vid kyrkovalet 2025. </a:t>
            </a:r>
          </a:p>
          <a:p>
            <a:pPr marL="0" indent="0">
              <a:buNone/>
            </a:pPr>
            <a:br>
              <a:rPr lang="sv-SE" dirty="0">
                <a:solidFill>
                  <a:srgbClr val="000000"/>
                </a:solidFill>
                <a:latin typeface="+mj-lt"/>
              </a:rPr>
            </a:br>
            <a:endParaRPr lang="sv-SE" dirty="0"/>
          </a:p>
        </p:txBody>
      </p:sp>
      <p:pic>
        <p:nvPicPr>
          <p:cNvPr id="6" name="Platshållare för innehåll 5">
            <a:extLst>
              <a:ext uri="{FF2B5EF4-FFF2-40B4-BE49-F238E27FC236}">
                <a16:creationId xmlns:a16="http://schemas.microsoft.com/office/drawing/2014/main" id="{41A2C81A-2DAE-405C-8C6A-CD689CF349F0}"/>
              </a:ext>
            </a:extLst>
          </p:cNvPr>
          <p:cNvPicPr>
            <a:picLocks noGrp="1" noChangeAspect="1"/>
          </p:cNvPicPr>
          <p:nvPr>
            <p:ph type="pic" sz="quarter" idx="4294967295"/>
          </p:nvPr>
        </p:nvPicPr>
        <p:blipFill>
          <a:blip r:embed="rId4"/>
          <a:srcRect l="35" r="35"/>
          <a:stretch/>
        </p:blipFill>
        <p:spPr>
          <a:xfrm>
            <a:off x="9198976" y="1658679"/>
            <a:ext cx="2841625" cy="2846387"/>
          </a:xfrm>
        </p:spPr>
      </p:pic>
    </p:spTree>
    <p:custDataLst>
      <p:tags r:id="rId1"/>
    </p:custDataLst>
    <p:extLst>
      <p:ext uri="{BB962C8B-B14F-4D97-AF65-F5344CB8AC3E}">
        <p14:creationId xmlns:p14="http://schemas.microsoft.com/office/powerpoint/2010/main" val="2544845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9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venska kyrkan">
  <a:themeElements>
    <a:clrScheme name="Svk kyrkoval">
      <a:dk1>
        <a:sysClr val="windowText" lastClr="000000"/>
      </a:dk1>
      <a:lt1>
        <a:sysClr val="window" lastClr="FFFFFF"/>
      </a:lt1>
      <a:dk2>
        <a:srgbClr val="BC8E4C"/>
      </a:dk2>
      <a:lt2>
        <a:srgbClr val="FFEBE1"/>
      </a:lt2>
      <a:accent1>
        <a:srgbClr val="A71680"/>
      </a:accent1>
      <a:accent2>
        <a:srgbClr val="FF785A"/>
      </a:accent2>
      <a:accent3>
        <a:srgbClr val="FFC3AA"/>
      </a:accent3>
      <a:accent4>
        <a:srgbClr val="9B87FF"/>
      </a:accent4>
      <a:accent5>
        <a:srgbClr val="00554B"/>
      </a:accent5>
      <a:accent6>
        <a:srgbClr val="28A88E"/>
      </a:accent6>
      <a:hlink>
        <a:srgbClr val="000000"/>
      </a:hlink>
      <a:folHlink>
        <a:srgbClr val="000000"/>
      </a:folHlink>
    </a:clrScheme>
    <a:fontScheme name="Svenska Kyrk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200" dirty="0" err="1" smtClean="0"/>
        </a:defPPr>
      </a:lstStyle>
    </a:txDef>
  </a:objectDefaults>
  <a:extraClrSchemeLst/>
  <a:extLst>
    <a:ext uri="{05A4C25C-085E-4340-85A3-A5531E510DB2}">
      <thm15:themeFamily xmlns:thm15="http://schemas.microsoft.com/office/thememl/2012/main" name="Svenska kyrkan kyrkoval 2025-6  -  Skrivskyddad" id="{AC459F7A-A709-4F46-9001-BF0E4BCCE1D5}" vid="{E8EB8154-EAAE-4315-B15C-42EFD2CAE3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142b3f-87ae-4ef1-8c77-ca26ce959493" xsi:nil="true"/>
    <lcf76f155ced4ddcb4097134ff3c332f xmlns="ead64d54-9307-4e2f-9d7d-a9a51d47148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EE0EB0E44702C45A477CF0306852C6B" ma:contentTypeVersion="15" ma:contentTypeDescription="Skapa ett nytt dokument." ma:contentTypeScope="" ma:versionID="19615c4530b125f335eb403178bbd445">
  <xsd:schema xmlns:xsd="http://www.w3.org/2001/XMLSchema" xmlns:xs="http://www.w3.org/2001/XMLSchema" xmlns:p="http://schemas.microsoft.com/office/2006/metadata/properties" xmlns:ns2="ead64d54-9307-4e2f-9d7d-a9a51d471483" xmlns:ns3="1e142b3f-87ae-4ef1-8c77-ca26ce959493" xmlns:ns4="10377d6c-b991-4c9d-a839-173ebdf3f159" targetNamespace="http://schemas.microsoft.com/office/2006/metadata/properties" ma:root="true" ma:fieldsID="79509f14a87054ac4110b51e77896933" ns2:_="" ns3:_="" ns4:_="">
    <xsd:import namespace="ead64d54-9307-4e2f-9d7d-a9a51d471483"/>
    <xsd:import namespace="1e142b3f-87ae-4ef1-8c77-ca26ce959493"/>
    <xsd:import namespace="10377d6c-b991-4c9d-a839-173ebdf3f1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64d54-9307-4e2f-9d7d-a9a51d471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80d1b4eb-8425-4edd-a146-3efda088a20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142b3f-87ae-4ef1-8c77-ca26ce95949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c90307f-5a37-410a-8988-5cef0f4f9cd5}" ma:internalName="TaxCatchAll" ma:showField="CatchAllData" ma:web="10377d6c-b991-4c9d-a839-173ebdf3f15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377d6c-b991-4c9d-a839-173ebdf3f159"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F1DC87-C8ED-4B08-B6BF-8A6DCE5616FF}">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www.w3.org/XML/1998/namespace"/>
    <ds:schemaRef ds:uri="ead64d54-9307-4e2f-9d7d-a9a51d471483"/>
    <ds:schemaRef ds:uri="1e142b3f-87ae-4ef1-8c77-ca26ce959493"/>
    <ds:schemaRef ds:uri="10377d6c-b991-4c9d-a839-173ebdf3f159"/>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69BFAAF-9877-4037-9DBD-AA54BB9DA931}">
  <ds:schemaRefs>
    <ds:schemaRef ds:uri="http://schemas.microsoft.com/sharepoint/v3/contenttype/forms"/>
  </ds:schemaRefs>
</ds:datastoreItem>
</file>

<file path=customXml/itemProps3.xml><?xml version="1.0" encoding="utf-8"?>
<ds:datastoreItem xmlns:ds="http://schemas.openxmlformats.org/officeDocument/2006/customXml" ds:itemID="{E1AB96CF-6DBA-432B-9997-801BF4BC911E}">
  <ds:schemaRefs>
    <ds:schemaRef ds:uri="10377d6c-b991-4c9d-a839-173ebdf3f159"/>
    <ds:schemaRef ds:uri="1e142b3f-87ae-4ef1-8c77-ca26ce959493"/>
    <ds:schemaRef ds:uri="ead64d54-9307-4e2f-9d7d-a9a51d471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emplate>Svenska kyrkan kyrkoval 2025_mall</Template>
  <TotalTime>352</TotalTime>
  <Words>8546</Words>
  <Application>Microsoft Office PowerPoint</Application>
  <PresentationFormat>Widescreen</PresentationFormat>
  <Paragraphs>915</Paragraphs>
  <Slides>72</Slides>
  <Notes>66</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Svenska kyrkan</vt:lpstr>
      <vt:lpstr>Valnämndsutbildning</vt:lpstr>
      <vt:lpstr>Kyrkovalet 2021 i siffror</vt:lpstr>
      <vt:lpstr>Antal röstande</vt:lpstr>
      <vt:lpstr>Ansvar för valet</vt:lpstr>
      <vt:lpstr>Valnämnden</vt:lpstr>
      <vt:lpstr>Ansvarsfördelning</vt:lpstr>
      <vt:lpstr>När, var, hur kyrkoval</vt:lpstr>
      <vt:lpstr>Viktiga datum</vt:lpstr>
      <vt:lpstr>Ändringar i regelverket som berör valnämnderna</vt:lpstr>
      <vt:lpstr>Nya bestämmelser</vt:lpstr>
      <vt:lpstr>38 kap. 3 § kyrkoordningen</vt:lpstr>
      <vt:lpstr>Val av valnämnd – 38 kap. 4 §</vt:lpstr>
      <vt:lpstr>Valnämndens uppgifter och ansvar</vt:lpstr>
      <vt:lpstr>Valnämndens uppgifter enligt regelverket</vt:lpstr>
      <vt:lpstr>Valnämndens uppgifter</vt:lpstr>
      <vt:lpstr>Kyrkoherden och valnämnden, 38 kap. 4 a §</vt:lpstr>
      <vt:lpstr>Valnämndens resurser</vt:lpstr>
      <vt:lpstr>Valnämnden uppgifter mer konkret</vt:lpstr>
      <vt:lpstr>Arbetsordning</vt:lpstr>
      <vt:lpstr>Checklista för valnämndens  uppgifter</vt:lpstr>
      <vt:lpstr>Registrera uppgifter om valnämnden i Kyrksam</vt:lpstr>
      <vt:lpstr>Vallokaler och lokaler för förtidsröstning</vt:lpstr>
      <vt:lpstr>Öppettider</vt:lpstr>
      <vt:lpstr>Samråd med kyrkoherden om vallokal och lokaler för förtidsröstning</vt:lpstr>
      <vt:lpstr>Vallokaler och lokaler för förtidsröstning</vt:lpstr>
      <vt:lpstr>Regelverk vallokal</vt:lpstr>
      <vt:lpstr>Fatta beslut om vallokal</vt:lpstr>
      <vt:lpstr>Regelverk lokaler för förtidsröstning</vt:lpstr>
      <vt:lpstr>Fatta beslut om lokaler för förtidsröstning</vt:lpstr>
      <vt:lpstr>Registrering av vallokaler och lokaler för förtidsröstning</vt:lpstr>
      <vt:lpstr>Val av lokaler</vt:lpstr>
      <vt:lpstr>Informera om valet</vt:lpstr>
      <vt:lpstr>Valförrättare och röstmottagare</vt:lpstr>
      <vt:lpstr>Valförrättare</vt:lpstr>
      <vt:lpstr>Röstmottagare</vt:lpstr>
      <vt:lpstr>Utbildning för valförrättare och röstmottagare</vt:lpstr>
      <vt:lpstr>Dubblettröstkort till väljare</vt:lpstr>
      <vt:lpstr>Gå igenom befintligt valmaterial</vt:lpstr>
      <vt:lpstr>Gå igenom lokaler som ska användas vid valet </vt:lpstr>
      <vt:lpstr> Valsedlar och material</vt:lpstr>
      <vt:lpstr>Dubblettröstkort och utrustning</vt:lpstr>
      <vt:lpstr>Gör klart hur alla via kyrkostyrelsen tryckta valsedlar ska tas emot och distribueras</vt:lpstr>
      <vt:lpstr>Gör klart hur röstlängder tas emot och distribueras till vallokalerna</vt:lpstr>
      <vt:lpstr>Gör klart hur grupp- och kandidatförteckningar och resultatbilagor hanteras</vt:lpstr>
      <vt:lpstr>Gör klart hur röster från lokaler för förtidsröstning ska överlämnas</vt:lpstr>
      <vt:lpstr>Hantera röster från lokaler för förtidsröstning som inte hunnit transporteras till vallokalen</vt:lpstr>
      <vt:lpstr>Godkänn beställning av valnämndsmaterial</vt:lpstr>
      <vt:lpstr>Planera mottagandet av valnämndsmaterial och vidare distribuering</vt:lpstr>
      <vt:lpstr>Valnämndsmaterial</vt:lpstr>
      <vt:lpstr>PowerPoint Presentation</vt:lpstr>
      <vt:lpstr>PowerPoint Presentation</vt:lpstr>
      <vt:lpstr>Inför röstning i lokal för förtidsröstning</vt:lpstr>
      <vt:lpstr>Röstning i lokal för förtidsröstning</vt:lpstr>
      <vt:lpstr>Efter avslutad röstning i lokal för förtidsröstning</vt:lpstr>
      <vt:lpstr>Planera valdagen</vt:lpstr>
      <vt:lpstr>Utse ansvarig person för rapportering   </vt:lpstr>
      <vt:lpstr>Inför röstning i vallokal</vt:lpstr>
      <vt:lpstr>Möblering av vallokal</vt:lpstr>
      <vt:lpstr>Brevröstning genom postbefordran eller bud</vt:lpstr>
      <vt:lpstr>Brevröstning via bud i vallokal</vt:lpstr>
      <vt:lpstr>Brevröstning via bud i lokal för förtidsröstning</vt:lpstr>
      <vt:lpstr>Efter vallokalerna stängt:</vt:lpstr>
      <vt:lpstr>Räkna &amp; sortera valsedlar</vt:lpstr>
      <vt:lpstr>Efter valet</vt:lpstr>
      <vt:lpstr>Inrapportering av valresultat</vt:lpstr>
      <vt:lpstr>PowerPoint Presentation</vt:lpstr>
      <vt:lpstr>Logga in med dina inloggningsuppgifter</vt:lpstr>
      <vt:lpstr>Förvaring och slutlig leverans av material</vt:lpstr>
      <vt:lpstr>Visning av valresultatet</vt:lpstr>
      <vt:lpstr>Mer information</vt:lpstr>
      <vt:lpstr>Att ta med från idag</vt:lpstr>
      <vt:lpstr>Till sist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Fredrik Paal</dc:creator>
  <cp:lastModifiedBy>Holger Sandelin</cp:lastModifiedBy>
  <cp:revision>3</cp:revision>
  <dcterms:created xsi:type="dcterms:W3CDTF">2024-09-30T08:37:35Z</dcterms:created>
  <dcterms:modified xsi:type="dcterms:W3CDTF">2025-03-13T07:52:00Z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0x010100EEE0EB0E44702C45A477CF0306852C6B</vt:lpwstr>
  </property>
  <property fmtid="{D5CDD505-2E9C-101B-9397-08002B2CF9AE}" pid="3" name="MediaServiceImageTags">
    <vt:lpwstr/>
  </property>
  <property fmtid="{D5CDD505-2E9C-101B-9397-08002B2CF9AE}" pid="4" name="ArticulateGUID">
    <vt:lpwstr>8FE1EB4E-3BA1-42D6-9CA9-B1DF230652BF</vt:lpwstr>
  </property>
  <property fmtid="{D5CDD505-2E9C-101B-9397-08002B2CF9AE}" pid="5" name="ArticulatePath">
    <vt:lpwstr>https://svkyrkan.sharepoint.com/sites/Valkansliet/Delade dokument/DP UR/Kommunikation/Mallar/Svenska kyrkan kyrkoval 2025_mall</vt:lpwstr>
  </property>
</Properties>
</file>