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handoutMasterIdLst>
    <p:handoutMasterId r:id="rId21"/>
  </p:handoutMasterIdLst>
  <p:sldIdLst>
    <p:sldId id="276" r:id="rId2"/>
    <p:sldId id="257" r:id="rId3"/>
    <p:sldId id="277" r:id="rId4"/>
    <p:sldId id="258" r:id="rId5"/>
    <p:sldId id="268" r:id="rId6"/>
    <p:sldId id="279" r:id="rId7"/>
    <p:sldId id="280" r:id="rId8"/>
    <p:sldId id="282" r:id="rId9"/>
    <p:sldId id="283" r:id="rId10"/>
    <p:sldId id="284" r:id="rId11"/>
    <p:sldId id="285" r:id="rId12"/>
    <p:sldId id="286" r:id="rId13"/>
    <p:sldId id="287" r:id="rId14"/>
    <p:sldId id="288" r:id="rId15"/>
    <p:sldId id="289" r:id="rId16"/>
    <p:sldId id="290" r:id="rId17"/>
    <p:sldId id="291" r:id="rId18"/>
    <p:sldId id="265" r:id="rId19"/>
  </p:sldIdLst>
  <p:sldSz cx="9144000" cy="6858000" type="screen4x3"/>
  <p:notesSz cx="6858000" cy="9144000"/>
  <p:defaultTextStyle>
    <a:defPPr>
      <a:defRPr lang="sv-S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B0812"/>
    <a:srgbClr val="B03D30"/>
    <a:srgbClr val="DA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howGuides="1">
      <p:cViewPr varScale="1">
        <p:scale>
          <a:sx n="107" d="100"/>
          <a:sy n="107" d="100"/>
        </p:scale>
        <p:origin x="-1656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101" d="100"/>
          <a:sy n="101" d="100"/>
        </p:scale>
        <p:origin x="-3576" y="-108"/>
      </p:cViewPr>
      <p:guideLst>
        <p:guide orient="horz" pos="2880"/>
        <p:guide pos="2160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heme" Target="theme/theme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5FA04F3-E31E-47FC-B1DF-CCA401B67A59}" type="datetimeFigureOut">
              <a:rPr lang="sv-SE" smtClean="0"/>
              <a:pPr/>
              <a:t>2016-10-03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EE76027-FF09-4698-9CC5-E149E2668678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14112638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sidhuvud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3" name="Platshållare för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8CBD385-B9D4-4732-A5FF-B0C37D88789A}" type="datetimeFigureOut">
              <a:rPr lang="sv-SE" smtClean="0"/>
              <a:pPr/>
              <a:t>2016-10-03</a:t>
            </a:fld>
            <a:endParaRPr lang="sv-SE"/>
          </a:p>
        </p:txBody>
      </p:sp>
      <p:sp>
        <p:nvSpPr>
          <p:cNvPr id="4" name="Platshållare för bildobjekt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sv-SE"/>
          </a:p>
        </p:txBody>
      </p:sp>
      <p:sp>
        <p:nvSpPr>
          <p:cNvPr id="5" name="Platshållare för anteckninga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A98D8E6-4B16-4761-A2CC-82D46A069319}" type="slidenum">
              <a:rPr lang="sv-SE" smtClean="0"/>
              <a:pPr/>
              <a:t>‹#›</a:t>
            </a:fld>
            <a:endParaRPr lang="sv-SE"/>
          </a:p>
        </p:txBody>
      </p:sp>
    </p:spTree>
    <p:extLst>
      <p:ext uri="{BB962C8B-B14F-4D97-AF65-F5344CB8AC3E}">
        <p14:creationId xmlns:p14="http://schemas.microsoft.com/office/powerpoint/2010/main" val="85237029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8D8E6-4B16-4761-A2CC-82D46A069319}" type="slidenum">
              <a:rPr lang="sv-SE" smtClean="0"/>
              <a:pPr/>
              <a:t>2</a:t>
            </a:fld>
            <a:endParaRPr lang="sv-SE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8D8E6-4B16-4761-A2CC-82D46A069319}" type="slidenum">
              <a:rPr lang="sv-SE" smtClean="0"/>
              <a:pPr/>
              <a:t>11</a:t>
            </a:fld>
            <a:endParaRPr lang="sv-SE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8D8E6-4B16-4761-A2CC-82D46A069319}" type="slidenum">
              <a:rPr lang="sv-SE" smtClean="0"/>
              <a:pPr/>
              <a:t>12</a:t>
            </a:fld>
            <a:endParaRPr lang="sv-SE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8D8E6-4B16-4761-A2CC-82D46A069319}" type="slidenum">
              <a:rPr lang="sv-SE" smtClean="0"/>
              <a:pPr/>
              <a:t>13</a:t>
            </a:fld>
            <a:endParaRPr lang="sv-SE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8D8E6-4B16-4761-A2CC-82D46A069319}" type="slidenum">
              <a:rPr lang="sv-SE" smtClean="0"/>
              <a:pPr/>
              <a:t>14</a:t>
            </a:fld>
            <a:endParaRPr lang="sv-SE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 dirty="0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8D8E6-4B16-4761-A2CC-82D46A069319}" type="slidenum">
              <a:rPr lang="sv-SE" smtClean="0"/>
              <a:pPr/>
              <a:t>15</a:t>
            </a:fld>
            <a:endParaRPr lang="sv-SE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8D8E6-4B16-4761-A2CC-82D46A069319}" type="slidenum">
              <a:rPr lang="sv-SE" smtClean="0"/>
              <a:pPr/>
              <a:t>16</a:t>
            </a:fld>
            <a:endParaRPr lang="sv-SE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8D8E6-4B16-4761-A2CC-82D46A069319}" type="slidenum">
              <a:rPr lang="sv-SE" smtClean="0"/>
              <a:pPr/>
              <a:t>17</a:t>
            </a:fld>
            <a:endParaRPr lang="sv-SE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8D8E6-4B16-4761-A2CC-82D46A069319}" type="slidenum">
              <a:rPr lang="sv-SE" smtClean="0"/>
              <a:pPr/>
              <a:t>18</a:t>
            </a:fld>
            <a:endParaRPr lang="sv-SE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8D8E6-4B16-4761-A2CC-82D46A069319}" type="slidenum">
              <a:rPr lang="sv-SE" smtClean="0"/>
              <a:pPr/>
              <a:t>3</a:t>
            </a:fld>
            <a:endParaRPr lang="sv-SE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8D8E6-4B16-4761-A2CC-82D46A069319}" type="slidenum">
              <a:rPr lang="sv-SE" smtClean="0"/>
              <a:pPr/>
              <a:t>4</a:t>
            </a:fld>
            <a:endParaRPr lang="sv-SE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8D8E6-4B16-4761-A2CC-82D46A069319}" type="slidenum">
              <a:rPr lang="sv-SE" smtClean="0"/>
              <a:pPr/>
              <a:t>5</a:t>
            </a:fld>
            <a:endParaRPr lang="sv-SE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8D8E6-4B16-4761-A2CC-82D46A069319}" type="slidenum">
              <a:rPr lang="sv-SE" smtClean="0"/>
              <a:pPr/>
              <a:t>6</a:t>
            </a:fld>
            <a:endParaRPr lang="sv-SE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8D8E6-4B16-4761-A2CC-82D46A069319}" type="slidenum">
              <a:rPr lang="sv-SE" smtClean="0"/>
              <a:pPr/>
              <a:t>7</a:t>
            </a:fld>
            <a:endParaRPr lang="sv-SE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8D8E6-4B16-4761-A2CC-82D46A069319}" type="slidenum">
              <a:rPr lang="sv-SE" smtClean="0"/>
              <a:pPr/>
              <a:t>8</a:t>
            </a:fld>
            <a:endParaRPr lang="sv-SE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8D8E6-4B16-4761-A2CC-82D46A069319}" type="slidenum">
              <a:rPr lang="sv-SE" smtClean="0"/>
              <a:pPr/>
              <a:t>9</a:t>
            </a:fld>
            <a:endParaRPr lang="sv-SE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bildobjekt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Platshållare för anteckninga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A98D8E6-4B16-4761-A2CC-82D46A069319}" type="slidenum">
              <a:rPr lang="sv-SE" smtClean="0"/>
              <a:pPr/>
              <a:t>10</a:t>
            </a:fld>
            <a:endParaRPr lang="sv-SE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Rubrik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sv-SE" smtClean="0"/>
              <a:t>Klicka här för att ändra format på underrubrik i bakgrunden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8CCA7-4CCB-4A07-A130-D43BF85A36D2}" type="datetimeFigureOut">
              <a:rPr lang="sv-SE" smtClean="0"/>
              <a:pPr/>
              <a:t>2016-10-03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CE402-03B3-4525-91DD-31E6D316F0E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Rubrik och innehål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8CCA7-4CCB-4A07-A130-D43BF85A36D2}" type="datetimeFigureOut">
              <a:rPr lang="sv-SE" smtClean="0"/>
              <a:pPr/>
              <a:t>2016-10-03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CE402-03B3-4525-91DD-31E6D316F0E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vsnitts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8CCA7-4CCB-4A07-A130-D43BF85A36D2}" type="datetimeFigureOut">
              <a:rPr lang="sv-SE" smtClean="0"/>
              <a:pPr/>
              <a:t>2016-10-03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CE402-03B3-4525-91DD-31E6D316F0E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vå innehållsdel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innehåll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8CCA7-4CCB-4A07-A130-D43BF85A36D2}" type="datetimeFigureOut">
              <a:rPr lang="sv-SE" smtClean="0"/>
              <a:pPr/>
              <a:t>2016-10-03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CE402-03B3-4525-91DD-31E6D316F0E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Jämföre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4" name="Platshållare för innehåll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5" name="Platshållare för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6" name="Platshållare för innehåll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7" name="Platshållare för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8CCA7-4CCB-4A07-A130-D43BF85A36D2}" type="datetimeFigureOut">
              <a:rPr lang="sv-SE" smtClean="0"/>
              <a:pPr/>
              <a:t>2016-10-03</a:t>
            </a:fld>
            <a:endParaRPr lang="sv-SE"/>
          </a:p>
        </p:txBody>
      </p:sp>
      <p:sp>
        <p:nvSpPr>
          <p:cNvPr id="8" name="Platshållare för sidfot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9" name="Platshållare för bildnumm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CE402-03B3-4525-91DD-31E6D316F0E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Endast rub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sv-SE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8CCA7-4CCB-4A07-A130-D43BF85A36D2}" type="datetimeFigureOut">
              <a:rPr lang="sv-SE" smtClean="0"/>
              <a:pPr/>
              <a:t>2016-10-03</a:t>
            </a:fld>
            <a:endParaRPr lang="sv-SE"/>
          </a:p>
        </p:txBody>
      </p:sp>
      <p:sp>
        <p:nvSpPr>
          <p:cNvPr id="4" name="Platshållare för sidfot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5" name="Platshållare för bildnumm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CE402-03B3-4525-91DD-31E6D316F0E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8CCA7-4CCB-4A07-A130-D43BF85A36D2}" type="datetimeFigureOut">
              <a:rPr lang="sv-SE" smtClean="0"/>
              <a:pPr/>
              <a:t>2016-10-03</a:t>
            </a:fld>
            <a:endParaRPr lang="sv-SE"/>
          </a:p>
        </p:txBody>
      </p:sp>
      <p:sp>
        <p:nvSpPr>
          <p:cNvPr id="3" name="Platshållare för sidfot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4" name="Platshållare för bildnumm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CE402-03B3-4525-91DD-31E6D316F0E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nehåll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innehåll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  <a:p>
            <a:pPr lvl="1"/>
            <a:r>
              <a:rPr lang="sv-SE" smtClean="0"/>
              <a:t>Nivå två</a:t>
            </a:r>
          </a:p>
          <a:p>
            <a:pPr lvl="2"/>
            <a:r>
              <a:rPr lang="sv-SE" smtClean="0"/>
              <a:t>Nivå tre</a:t>
            </a:r>
          </a:p>
          <a:p>
            <a:pPr lvl="3"/>
            <a:r>
              <a:rPr lang="sv-SE" smtClean="0"/>
              <a:t>Nivå fyra</a:t>
            </a:r>
          </a:p>
          <a:p>
            <a:pPr lvl="4"/>
            <a:r>
              <a:rPr lang="sv-SE" smtClean="0"/>
              <a:t>Nivå fem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8CCA7-4CCB-4A07-A130-D43BF85A36D2}" type="datetimeFigureOut">
              <a:rPr lang="sv-SE" smtClean="0"/>
              <a:pPr/>
              <a:t>2016-10-03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CE402-03B3-4525-91DD-31E6D316F0E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ed bild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sv-SE" smtClean="0"/>
              <a:t>Klicka här för att ändra format</a:t>
            </a:r>
            <a:endParaRPr lang="sv-SE"/>
          </a:p>
        </p:txBody>
      </p:sp>
      <p:sp>
        <p:nvSpPr>
          <p:cNvPr id="3" name="Platshållare för bild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sv-SE" smtClean="0"/>
              <a:t>Klicka på ikonen för att lägga till en bild</a:t>
            </a:r>
            <a:endParaRPr lang="sv-SE"/>
          </a:p>
        </p:txBody>
      </p:sp>
      <p:sp>
        <p:nvSpPr>
          <p:cNvPr id="4" name="Platshållare för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sv-SE" smtClean="0"/>
              <a:t>Klicka här för att ändra format på bakgrundstexten</a:t>
            </a:r>
          </a:p>
        </p:txBody>
      </p:sp>
      <p:sp>
        <p:nvSpPr>
          <p:cNvPr id="5" name="Platshållare för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68CCA7-4CCB-4A07-A130-D43BF85A36D2}" type="datetimeFigureOut">
              <a:rPr lang="sv-SE" smtClean="0"/>
              <a:pPr/>
              <a:t>2016-10-03</a:t>
            </a:fld>
            <a:endParaRPr lang="sv-SE"/>
          </a:p>
        </p:txBody>
      </p:sp>
      <p:sp>
        <p:nvSpPr>
          <p:cNvPr id="6" name="Platshållare för sidfot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v-SE"/>
          </a:p>
        </p:txBody>
      </p:sp>
      <p:sp>
        <p:nvSpPr>
          <p:cNvPr id="7" name="Platshållare för bildnumm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BCE402-03B3-4525-91DD-31E6D316F0E9}" type="slidenum">
              <a:rPr lang="sv-SE" smtClean="0"/>
              <a:pPr/>
              <a:t>‹#›</a:t>
            </a:fld>
            <a:endParaRPr lang="sv-SE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tshållare för rubrik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sv-SE" dirty="0" smtClean="0"/>
              <a:t>Klicka här för att ändra format</a:t>
            </a:r>
            <a:endParaRPr lang="sv-SE" dirty="0"/>
          </a:p>
        </p:txBody>
      </p:sp>
      <p:sp>
        <p:nvSpPr>
          <p:cNvPr id="3" name="Platshållare för text 2"/>
          <p:cNvSpPr>
            <a:spLocks noGrp="1"/>
          </p:cNvSpPr>
          <p:nvPr>
            <p:ph type="body" idx="1"/>
          </p:nvPr>
        </p:nvSpPr>
        <p:spPr>
          <a:xfrm>
            <a:off x="457200" y="1600201"/>
            <a:ext cx="8229600" cy="440056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sv-SE" dirty="0" smtClean="0"/>
              <a:t>Klicka här för att ändra format på bakgrundstexten</a:t>
            </a:r>
          </a:p>
          <a:p>
            <a:pPr lvl="1"/>
            <a:r>
              <a:rPr lang="sv-SE" dirty="0" smtClean="0"/>
              <a:t>Nivå två</a:t>
            </a:r>
          </a:p>
          <a:p>
            <a:pPr lvl="2"/>
            <a:r>
              <a:rPr lang="sv-SE" dirty="0" smtClean="0"/>
              <a:t>Nivå tre</a:t>
            </a:r>
          </a:p>
          <a:p>
            <a:pPr lvl="3"/>
            <a:r>
              <a:rPr lang="sv-SE" dirty="0" smtClean="0"/>
              <a:t>Nivå fyra</a:t>
            </a:r>
          </a:p>
          <a:p>
            <a:pPr lvl="4"/>
            <a:r>
              <a:rPr lang="sv-SE" dirty="0" smtClean="0"/>
              <a:t>Nivå fem</a:t>
            </a:r>
            <a:endParaRPr lang="sv-SE" dirty="0"/>
          </a:p>
        </p:txBody>
      </p:sp>
      <p:sp>
        <p:nvSpPr>
          <p:cNvPr id="4" name="Platshållare för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68CCA7-4CCB-4A07-A130-D43BF85A36D2}" type="datetimeFigureOut">
              <a:rPr lang="sv-SE" smtClean="0"/>
              <a:pPr/>
              <a:t>2016-10-03</a:t>
            </a:fld>
            <a:endParaRPr lang="sv-SE"/>
          </a:p>
        </p:txBody>
      </p:sp>
      <p:sp>
        <p:nvSpPr>
          <p:cNvPr id="5" name="Platshållare för sidfot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sv-SE"/>
          </a:p>
        </p:txBody>
      </p:sp>
      <p:sp>
        <p:nvSpPr>
          <p:cNvPr id="6" name="Platshållare för bildnumm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BCE402-03B3-4525-91DD-31E6D316F0E9}" type="slidenum">
              <a:rPr lang="sv-SE" smtClean="0"/>
              <a:pPr/>
              <a:t>‹#›</a:t>
            </a:fld>
            <a:endParaRPr lang="sv-SE"/>
          </a:p>
        </p:txBody>
      </p:sp>
      <p:pic>
        <p:nvPicPr>
          <p:cNvPr id="8" name="Bildobjekt 7" descr="Lin_logo_neg_RGB.png"/>
          <p:cNvPicPr>
            <a:picLocks noChangeAspect="1"/>
          </p:cNvPicPr>
          <p:nvPr/>
        </p:nvPicPr>
        <p:blipFill>
          <a:blip r:embed="rId11" cstate="print"/>
          <a:stretch>
            <a:fillRect/>
          </a:stretch>
        </p:blipFill>
        <p:spPr>
          <a:xfrm>
            <a:off x="6143638" y="6093296"/>
            <a:ext cx="2401200" cy="46541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</p:sldLayoutIdLst>
  <p:txStyles>
    <p:titleStyle>
      <a:lvl1pPr algn="l" defTabSz="914400" rtl="0" eaLnBrk="1" latinLnBrk="0" hangingPunct="1">
        <a:spcBef>
          <a:spcPct val="0"/>
        </a:spcBef>
        <a:buNone/>
        <a:defRPr sz="4400" kern="1200">
          <a:solidFill>
            <a:srgbClr val="DB0812"/>
          </a:solidFill>
          <a:latin typeface="FoundrySterling-Demi" pitchFamily="2" charset="0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FoundrySterling-Book" pitchFamily="2" charset="0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FoundrySterling-Book" pitchFamily="2" charset="0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FoundrySterling-Book" pitchFamily="2" charset="0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FoundrySterling-Book" pitchFamily="2" charset="0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FoundrySterling-Book" pitchFamily="2" charset="0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sv-S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4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4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4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4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4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4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4.xml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4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4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4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4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pPr algn="ctr"/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>De sju rörelserna	</a:t>
            </a: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Underrubrik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92500"/>
          </a:bodyPr>
          <a:lstStyle/>
          <a:p>
            <a:r>
              <a:rPr lang="sv-S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Ur Biskop Martin Modéus herdabrev Levande tillsammans med Kristus</a:t>
            </a:r>
            <a:br>
              <a:rPr lang="sv-S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dirty="0" smtClean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– om en kyrka i rörelse</a:t>
            </a:r>
            <a:endParaRPr lang="sv-SE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86900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4624"/>
            <a:ext cx="1872208" cy="1498333"/>
          </a:xfr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562670"/>
            <a:ext cx="8363272" cy="1786210"/>
          </a:xfrm>
        </p:spPr>
        <p:txBody>
          <a:bodyPr>
            <a:normAutofit/>
          </a:bodyPr>
          <a:lstStyle/>
          <a:p>
            <a:r>
              <a:rPr lang="sv-SE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Fjärde rörelsen:</a:t>
            </a:r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Anställda – från utförare till möjliggörare</a:t>
            </a: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>
          <a:xfrm>
            <a:off x="539552" y="2276873"/>
            <a:ext cx="8147248" cy="4104456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Människor växer när de tillåts ta ansvar.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Såväl anställda som lekmän har gåvor, kallelser och kompetens som ska tas tillvara på bästa sätt.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Vi går mot mindre detaljstyrning och mer av att coacha, inspirera och rusta människor att ta egna initiativ för att låta Guds kärlek bli synlig i världen.</a:t>
            </a:r>
          </a:p>
        </p:txBody>
      </p:sp>
    </p:spTree>
    <p:extLst>
      <p:ext uri="{BB962C8B-B14F-4D97-AF65-F5344CB8AC3E}">
        <p14:creationId xmlns:p14="http://schemas.microsoft.com/office/powerpoint/2010/main" val="35911397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Frågor att samtala om</a:t>
            </a:r>
            <a:endParaRPr lang="sv-S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>
          <a:xfrm>
            <a:off x="539552" y="1196752"/>
            <a:ext cx="8147248" cy="4525963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Vad behöver ”möjliggöras” i ert samhälle?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Vad behöver ”möjliggöras” i er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församlingsgemenskap? Hur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ser det ut ur anställdas perspektiv? Ur gemenskapens perspektiv?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Fundera i ett ”möjliggörarperspektiv” kring olika roller och kategorier i kyrkan: vaktmästare, präster, diakoner, kommunikatörer, pedagoger – vad ser ni?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Gör en enkel ”gåvoinventering”, eventuellt med hjälp av litteratur. På vilka sätt framträder Guds gåvor i er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församlingsgemenskap? Vad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ser ni av utbildningar, intressen, fallenheter med mera?</a:t>
            </a:r>
          </a:p>
        </p:txBody>
      </p:sp>
    </p:spTree>
    <p:extLst>
      <p:ext uri="{BB962C8B-B14F-4D97-AF65-F5344CB8AC3E}">
        <p14:creationId xmlns:p14="http://schemas.microsoft.com/office/powerpoint/2010/main" val="28529302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4624"/>
            <a:ext cx="1872208" cy="1498333"/>
          </a:xfr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634678"/>
            <a:ext cx="8363272" cy="1786210"/>
          </a:xfrm>
        </p:spPr>
        <p:txBody>
          <a:bodyPr>
            <a:normAutofit/>
          </a:bodyPr>
          <a:lstStyle/>
          <a:p>
            <a:r>
              <a:rPr lang="sv-SE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Femte rörelsen:</a:t>
            </a:r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Verksamheten – från uppdelning</a:t>
            </a:r>
            <a:b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till generationsöverskridande</a:t>
            </a: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>
          <a:xfrm>
            <a:off x="539552" y="2348880"/>
            <a:ext cx="8147248" cy="4104456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Åldersbaserade grupper är bra – men får inte vara det enda.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Riv murarna mellan ungdoms- och vuxenkyrka.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Om en åldersgrupp kan göra en aktivitet kan andra grupper ofta ansluta.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Relationer över generationsgränser kan hålla länge.</a:t>
            </a:r>
          </a:p>
        </p:txBody>
      </p:sp>
    </p:spTree>
    <p:extLst>
      <p:ext uri="{BB962C8B-B14F-4D97-AF65-F5344CB8AC3E}">
        <p14:creationId xmlns:p14="http://schemas.microsoft.com/office/powerpoint/2010/main" val="384896464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Frågor att samtala om</a:t>
            </a:r>
            <a:endParaRPr lang="sv-S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>
          <a:xfrm>
            <a:off x="539552" y="1196752"/>
            <a:ext cx="8147248" cy="4525963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Berätta om sammanhang, inom eller utom kyrkan, där du möter människor från andra generationer.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Vad är roligt att göra, generationsöverskridande, för att lära känna varandra? Vad kan vi lära från andra sammanhang där vi träffas över gränserna?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Fundera över vilka svårigheter som finns med de gränsöverskridande mötena – och vad vi kan göra för att lösa dem?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Vad kan vi lära av varandra, över gränserna?</a:t>
            </a:r>
          </a:p>
        </p:txBody>
      </p:sp>
    </p:spTree>
    <p:extLst>
      <p:ext uri="{BB962C8B-B14F-4D97-AF65-F5344CB8AC3E}">
        <p14:creationId xmlns:p14="http://schemas.microsoft.com/office/powerpoint/2010/main" val="33808726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4624"/>
            <a:ext cx="1872208" cy="1498333"/>
          </a:xfr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634678"/>
            <a:ext cx="8363272" cy="1786210"/>
          </a:xfrm>
        </p:spPr>
        <p:txBody>
          <a:bodyPr>
            <a:normAutofit/>
          </a:bodyPr>
          <a:lstStyle/>
          <a:p>
            <a:r>
              <a:rPr lang="sv-SE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Sjätte rörelsen:</a:t>
            </a:r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Möjligheterna – från enhetlighet</a:t>
            </a:r>
            <a:b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till mångfald</a:t>
            </a: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>
          <a:xfrm>
            <a:off x="539552" y="2348880"/>
            <a:ext cx="8147248" cy="4104456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Både människor och församlingar ser olika ut och behöver få vara olika.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Även gudstjänster behöver få se olika ut.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Relationer är alltid lokala – värna det lokala.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Kyrkohandboken ligger till grund för alla gudstjänster men utformningen ser olika ut.</a:t>
            </a:r>
          </a:p>
        </p:txBody>
      </p:sp>
    </p:spTree>
    <p:extLst>
      <p:ext uri="{BB962C8B-B14F-4D97-AF65-F5344CB8AC3E}">
        <p14:creationId xmlns:p14="http://schemas.microsoft.com/office/powerpoint/2010/main" val="172649081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Frågor att samtala om</a:t>
            </a:r>
            <a:endParaRPr lang="sv-S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>
          <a:xfrm>
            <a:off x="539552" y="1196752"/>
            <a:ext cx="8147248" cy="4525963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Vilka särdrag finns i er församling som ni vill skydda och odla? Hur kan de vara en gåva till en större helhet?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Hur blir den mänskliga mångfalden synlig i er församling? Hur skulle det kunna vara?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Finns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det gränser för mångfalden? Vad skulle det kunna vara?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Hur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kan vi kombinera stordriftens fördelar i systemvärlden med det lokala perspektivet i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livsvärlden? Stora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pastorat som stöder en mångfald av små församlingar – hur gör vi?</a:t>
            </a:r>
          </a:p>
        </p:txBody>
      </p:sp>
    </p:spTree>
    <p:extLst>
      <p:ext uri="{BB962C8B-B14F-4D97-AF65-F5344CB8AC3E}">
        <p14:creationId xmlns:p14="http://schemas.microsoft.com/office/powerpoint/2010/main" val="21161648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4624"/>
            <a:ext cx="1872208" cy="1498333"/>
          </a:xfr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1066726"/>
            <a:ext cx="8363272" cy="1786210"/>
          </a:xfrm>
        </p:spPr>
        <p:txBody>
          <a:bodyPr>
            <a:normAutofit fontScale="90000"/>
          </a:bodyPr>
          <a:lstStyle/>
          <a:p>
            <a:r>
              <a:rPr lang="sv-SE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Sjunde rörelsen:</a:t>
            </a:r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Gudstjänsten – från fokus på gudstjänstens ordning till fokus på gudstjänstens gemenskap</a:t>
            </a: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>
          <a:xfrm>
            <a:off x="539552" y="2996952"/>
            <a:ext cx="8147248" cy="4104456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”Där två eller tre är samlade i mitt namn är jag mitt ibland dem” (Matt 18:20)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Där det inte går att fira mässa kan man ha en enkel lekmannaledd bön.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Släpp tanken på att ”locka många” och fira gemenskapen bland dem som är på plats.</a:t>
            </a:r>
          </a:p>
        </p:txBody>
      </p:sp>
    </p:spTree>
    <p:extLst>
      <p:ext uri="{BB962C8B-B14F-4D97-AF65-F5344CB8AC3E}">
        <p14:creationId xmlns:p14="http://schemas.microsoft.com/office/powerpoint/2010/main" val="281520012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Frågor att samtala om</a:t>
            </a:r>
            <a:endParaRPr lang="sv-S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>
          <a:xfrm>
            <a:off x="539552" y="1196752"/>
            <a:ext cx="8147248" cy="4525963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Dela perspektiven glädje, befrielse, äkthet och nåd från den senaste gudstjänsten ni deltog i.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Bär den enkla bönen! Hur skulle ett ideellt lett gudstjänstliv kunna se ut hos er?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Skulle du kunna tänka dig att ta ett initiativ för lekmannaledda böner? Finns det liknande saker man kan göra inom andra områden i församlingslivet?</a:t>
            </a:r>
          </a:p>
        </p:txBody>
      </p:sp>
    </p:spTree>
    <p:extLst>
      <p:ext uri="{BB962C8B-B14F-4D97-AF65-F5344CB8AC3E}">
        <p14:creationId xmlns:p14="http://schemas.microsoft.com/office/powerpoint/2010/main" val="19580141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Bildobjekt 7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44624"/>
            <a:ext cx="2880320" cy="1852505"/>
          </a:xfrm>
          <a:prstGeom prst="rect">
            <a:avLst/>
          </a:prstGeo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395536" y="485800"/>
            <a:ext cx="8229600" cy="1143000"/>
          </a:xfrm>
        </p:spPr>
        <p:txBody>
          <a:bodyPr>
            <a:normAutofit/>
          </a:bodyPr>
          <a:lstStyle/>
          <a:p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Att skapa rörelse</a:t>
            </a:r>
            <a:endParaRPr lang="sv-S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>
          <a:xfrm>
            <a:off x="539552" y="1783357"/>
            <a:ext cx="8147248" cy="4525963"/>
          </a:xfrm>
        </p:spPr>
        <p:txBody>
          <a:bodyPr>
            <a:normAutofit/>
          </a:bodyPr>
          <a:lstStyle/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De sju rörelserna – en strategi för levande församlingar.</a:t>
            </a:r>
          </a:p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Ett sätt att sätta ord på vad vi håller på med.</a:t>
            </a:r>
          </a:p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Fundera över rörelserna och samtala om dem</a:t>
            </a:r>
          </a:p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Arbeta metodiskt genom att låta arbetslaget granska sitt arbete, verksamhet för verksamhet, utifrån de sju rörelserna. Kan rörelserna ge input till en ”förskjutning” av verksamhetens inriktning?</a:t>
            </a:r>
          </a:p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Ny praktik ger nya bilder – och bilderna öppnar i sin tur för ny praktik.</a:t>
            </a:r>
          </a:p>
          <a:p>
            <a:endParaRPr lang="sv-S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046024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Bildobjekt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88024" y="1484784"/>
            <a:ext cx="3960440" cy="4554002"/>
          </a:xfrm>
          <a:prstGeom prst="rect">
            <a:avLst/>
          </a:prstGeom>
        </p:spPr>
      </p:pic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>
          <a:xfrm>
            <a:off x="467544" y="1124745"/>
            <a:ext cx="4968552" cy="4536504"/>
          </a:xfrm>
        </p:spPr>
        <p:txBody>
          <a:bodyPr>
            <a:normAutofit lnSpcReduction="10000"/>
          </a:bodyPr>
          <a:lstStyle/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Sju sätt på vilka kyrkan förändras.</a:t>
            </a:r>
          </a:p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Rörelserna har sin grund i utvecklingstendenser som redan är på gång.</a:t>
            </a:r>
          </a:p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Biskop Martin har arbetat med rörelserna sedan han tillträdde 2011 – det är hela stiftets rörelser.</a:t>
            </a:r>
          </a:p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Om </a:t>
            </a:r>
            <a:r>
              <a:rPr lang="sv-SE" sz="2400" i="1" dirty="0" smtClean="0">
                <a:latin typeface="Arial" panose="020B0604020202020204" pitchFamily="34" charset="0"/>
                <a:cs typeface="Arial" panose="020B0604020202020204" pitchFamily="34" charset="0"/>
              </a:rPr>
              <a:t>levande församlingar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är visionen så är de sju rörelserna strategin.</a:t>
            </a: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Längtan efter förändring</a:t>
            </a:r>
            <a:endParaRPr lang="sv-S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>
          <a:xfrm>
            <a:off x="539552" y="1600200"/>
            <a:ext cx="5256584" cy="4525963"/>
          </a:xfrm>
        </p:spPr>
        <p:txBody>
          <a:bodyPr>
            <a:normAutofit/>
          </a:bodyPr>
          <a:lstStyle/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Vi har bilder av verkligheten och utifrån dem skapar vi vår praktik. Och praktiken förstärker bilderna. Vi gör som vi alltid har gjort.</a:t>
            </a:r>
          </a:p>
          <a:p>
            <a:endParaRPr lang="sv-S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Men vi  längtar efter att göra saker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på ett helt nytt sätt, utifrån nya bilder.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Då följer vi ”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längtanspilen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”.</a:t>
            </a: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sv-SE" sz="2400" dirty="0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7" name="Bildobjekt 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80112" y="1239368"/>
            <a:ext cx="3312368" cy="468539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323302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4624"/>
            <a:ext cx="1872208" cy="1498333"/>
          </a:xfr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634678"/>
            <a:ext cx="8229600" cy="1786210"/>
          </a:xfrm>
        </p:spPr>
        <p:txBody>
          <a:bodyPr>
            <a:normAutofit/>
          </a:bodyPr>
          <a:lstStyle/>
          <a:p>
            <a:r>
              <a:rPr lang="sv-SE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Första rörelsen:</a:t>
            </a:r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Hållningen</a:t>
            </a:r>
            <a:r>
              <a:rPr lang="sv-SE" sz="36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- från missmod till hopp</a:t>
            </a: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>
          <a:xfrm>
            <a:off x="539552" y="2276873"/>
            <a:ext cx="8147248" cy="4104456"/>
          </a:xfrm>
        </p:spPr>
        <p:txBody>
          <a:bodyPr>
            <a:normAutofit/>
          </a:bodyPr>
          <a:lstStyle/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”Lyft blicken och se hur fälten redan vitnar till skörd” (</a:t>
            </a:r>
            <a:r>
              <a:rPr lang="sv-SE" sz="2400" dirty="0" err="1" smtClean="0">
                <a:latin typeface="Arial" panose="020B0604020202020204" pitchFamily="34" charset="0"/>
                <a:cs typeface="Arial" panose="020B0604020202020204" pitchFamily="34" charset="0"/>
              </a:rPr>
              <a:t>Joh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 4:35)</a:t>
            </a:r>
          </a:p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När man öppnar dörren till en mörk garderob kommer inte mörkret ut. Ljuset kommer in.</a:t>
            </a:r>
          </a:p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Vi behöver medvetet öppna dörrarna och låta ljuset strömma in.</a:t>
            </a:r>
          </a:p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Vad är hoppfullt i vår församling?</a:t>
            </a:r>
            <a:endParaRPr lang="sv-SE" sz="2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239033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Frågor att samtala om</a:t>
            </a:r>
            <a:endParaRPr lang="sv-S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>
          <a:xfrm>
            <a:off x="539552" y="1600200"/>
            <a:ext cx="8147248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Samtala om vad det var som en gång gjorde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att du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valde att engagera dig i kyrkan.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Berätta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hoppets berättelser om er egen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församling. Vad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väcker er glädje?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Hur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kan ni i församlingen ge glädje,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befrielse, äkthet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och nåd till varandra?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Vad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i församlingens liv skulle du vilja ta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med dina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vänner till?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På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vilket sätt kan ni i församlingen ge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glädje, befrielse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, äkthet och nåd till det samhälle </a:t>
            </a:r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där ni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lever?</a:t>
            </a:r>
          </a:p>
        </p:txBody>
      </p:sp>
    </p:spTree>
    <p:extLst>
      <p:ext uri="{BB962C8B-B14F-4D97-AF65-F5344CB8AC3E}">
        <p14:creationId xmlns:p14="http://schemas.microsoft.com/office/powerpoint/2010/main" val="20273403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4624"/>
            <a:ext cx="1872208" cy="1498333"/>
          </a:xfr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706686"/>
            <a:ext cx="8229600" cy="1786210"/>
          </a:xfrm>
        </p:spPr>
        <p:txBody>
          <a:bodyPr>
            <a:normAutofit/>
          </a:bodyPr>
          <a:lstStyle/>
          <a:p>
            <a:r>
              <a:rPr lang="sv-SE" sz="2800" dirty="0" smtClean="0">
                <a:latin typeface="Arial" panose="020B0604020202020204" pitchFamily="34" charset="0"/>
                <a:cs typeface="Arial" panose="020B0604020202020204" pitchFamily="34" charset="0"/>
              </a:rPr>
              <a:t>Andra rörelsen:</a:t>
            </a:r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Kyrkotillhöriga - från brukare till bärare</a:t>
            </a:r>
            <a:endParaRPr lang="sv-S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>
          <a:xfrm>
            <a:off x="539552" y="2276872"/>
            <a:ext cx="8147248" cy="4525963"/>
          </a:xfrm>
        </p:spPr>
        <p:txBody>
          <a:bodyPr>
            <a:normAutofit/>
          </a:bodyPr>
          <a:lstStyle/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Alla har erfarenheter av Gud – och har något att bidra med.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Varje kyrkomedlem representerar kyrkan, oavsett sammanhang.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Luthers lära om kallelsen: Vi är alla kyrka, var vi än är – hemma och på jobbet.</a:t>
            </a:r>
          </a:p>
        </p:txBody>
      </p:sp>
    </p:spTree>
    <p:extLst>
      <p:ext uri="{BB962C8B-B14F-4D97-AF65-F5344CB8AC3E}">
        <p14:creationId xmlns:p14="http://schemas.microsoft.com/office/powerpoint/2010/main" val="398654593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Frågor att samtala om</a:t>
            </a:r>
            <a:endParaRPr lang="sv-S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>
          <a:xfrm>
            <a:off x="539552" y="1600200"/>
            <a:ext cx="8147248" cy="4525963"/>
          </a:xfrm>
        </p:spPr>
        <p:txBody>
          <a:bodyPr>
            <a:normAutofit/>
          </a:bodyPr>
          <a:lstStyle/>
          <a:p>
            <a:pPr marL="514350" indent="-51435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Berätta om något i ditt livs vardag som en Guds kallelse.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Vad betyder evangelium, Guds befrielse, i vardagen?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Avsnittet handlar om att gå från brukare till bärare, men i vilka sammanhang är det ändå nödvändigt att få känna sig som brukare mer än som bärare?</a:t>
            </a:r>
          </a:p>
          <a:p>
            <a:pPr marL="514350" indent="-51435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Hur är du en bärare av kyrkan i vardagen?</a:t>
            </a:r>
          </a:p>
        </p:txBody>
      </p:sp>
    </p:spTree>
    <p:extLst>
      <p:ext uri="{BB962C8B-B14F-4D97-AF65-F5344CB8AC3E}">
        <p14:creationId xmlns:p14="http://schemas.microsoft.com/office/powerpoint/2010/main" val="4930869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latshållare för innehåll 3"/>
          <p:cNvPicPr>
            <a:picLocks noGrp="1" noChangeAspect="1"/>
          </p:cNvPicPr>
          <p:nvPr>
            <p:ph sz="half" idx="1"/>
          </p:nvPr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8264" y="44624"/>
            <a:ext cx="1872208" cy="1498333"/>
          </a:xfrm>
        </p:spPr>
      </p:pic>
      <p:sp>
        <p:nvSpPr>
          <p:cNvPr id="2" name="Rubrik 1"/>
          <p:cNvSpPr>
            <a:spLocks noGrp="1"/>
          </p:cNvSpPr>
          <p:nvPr>
            <p:ph type="title"/>
          </p:nvPr>
        </p:nvSpPr>
        <p:spPr>
          <a:xfrm>
            <a:off x="457200" y="490662"/>
            <a:ext cx="8229600" cy="1786210"/>
          </a:xfrm>
        </p:spPr>
        <p:txBody>
          <a:bodyPr>
            <a:normAutofit fontScale="90000"/>
          </a:bodyPr>
          <a:lstStyle/>
          <a:p>
            <a:r>
              <a:rPr lang="sv-SE" sz="3100" dirty="0" smtClean="0">
                <a:latin typeface="Arial" panose="020B0604020202020204" pitchFamily="34" charset="0"/>
                <a:cs typeface="Arial" panose="020B0604020202020204" pitchFamily="34" charset="0"/>
              </a:rPr>
              <a:t>Tredje rörelsen:</a:t>
            </a:r>
            <a: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  <a:t/>
            </a:r>
            <a:br>
              <a:rPr lang="sv-SE" dirty="0" smtClean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Församlingsbilden – från verksamhetsproducent till gemenskap i liv</a:t>
            </a:r>
            <a:endParaRPr lang="sv-SE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>
          <a:xfrm>
            <a:off x="539552" y="2276873"/>
            <a:ext cx="8147248" cy="4104456"/>
          </a:xfrm>
        </p:spPr>
        <p:txBody>
          <a:bodyPr>
            <a:normAutofit/>
          </a:bodyPr>
          <a:lstStyle/>
          <a:p>
            <a:r>
              <a:rPr lang="sv-SE" sz="2400" dirty="0" smtClean="0">
                <a:latin typeface="Arial" panose="020B0604020202020204" pitchFamily="34" charset="0"/>
                <a:cs typeface="Arial" panose="020B0604020202020204" pitchFamily="34" charset="0"/>
              </a:rPr>
              <a:t>Relationer 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är centrum i tillvaron och därför även i kyrkan.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Vi behöver hjälpas åt att finna Gud i allt.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Vi behöver hjälpas åt att tala sant om världen.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Vi behöver finna den enkla bönen.</a:t>
            </a:r>
          </a:p>
          <a:p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Vi behöver söka det goda andliga </a:t>
            </a:r>
            <a:r>
              <a:rPr 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medvandrarskapet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0923826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ubrik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sv-SE" sz="3600" dirty="0" smtClean="0">
                <a:latin typeface="Arial" panose="020B0604020202020204" pitchFamily="34" charset="0"/>
                <a:cs typeface="Arial" panose="020B0604020202020204" pitchFamily="34" charset="0"/>
              </a:rPr>
              <a:t>Frågor att samtala om</a:t>
            </a:r>
            <a:endParaRPr lang="sv-SE" sz="36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Platshållare för innehåll 4"/>
          <p:cNvSpPr>
            <a:spLocks noGrp="1"/>
          </p:cNvSpPr>
          <p:nvPr>
            <p:ph sz="half" idx="2"/>
          </p:nvPr>
        </p:nvSpPr>
        <p:spPr>
          <a:xfrm>
            <a:off x="539552" y="1196752"/>
            <a:ext cx="8147248" cy="4525963"/>
          </a:xfrm>
        </p:spPr>
        <p:txBody>
          <a:bodyPr>
            <a:noAutofit/>
          </a:bodyPr>
          <a:lstStyle/>
          <a:p>
            <a:pPr marL="457200" indent="-45720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Berätta goda och mindre goda erfarenheter från församlingen som gemenskap.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Vad behöver du få för stöd i din församling för att få hjälp att vara ”bärare”, kristen i vardagen?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Vad kan du ge i församlingen för att hjälpa andra att vara ”bärare”, alltså kristna i vardagen?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Hur skulle ett gemensamt </a:t>
            </a:r>
            <a:r>
              <a:rPr lang="sv-SE" sz="2400" dirty="0" err="1">
                <a:latin typeface="Arial" panose="020B0604020202020204" pitchFamily="34" charset="0"/>
                <a:cs typeface="Arial" panose="020B0604020202020204" pitchFamily="34" charset="0"/>
              </a:rPr>
              <a:t>böneliv</a:t>
            </a: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 kunna se ut i församlingen, som inte lade bördor på någon utan var uppmuntrande och stöttande?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Vem är min andliga vän och medvandrare? Vem kan jag tala med?</a:t>
            </a:r>
          </a:p>
          <a:p>
            <a:pPr marL="457200" indent="-457200">
              <a:buFont typeface="+mj-lt"/>
              <a:buAutoNum type="arabicPeriod"/>
            </a:pPr>
            <a:r>
              <a:rPr lang="sv-SE" sz="2400" dirty="0">
                <a:latin typeface="Arial" panose="020B0604020202020204" pitchFamily="34" charset="0"/>
                <a:cs typeface="Arial" panose="020B0604020202020204" pitchFamily="34" charset="0"/>
              </a:rPr>
              <a:t>Hur kan jag lyssna på andra och hjälpa dem att finna sin väg?</a:t>
            </a:r>
          </a:p>
        </p:txBody>
      </p:sp>
    </p:spTree>
    <p:extLst>
      <p:ext uri="{BB962C8B-B14F-4D97-AF65-F5344CB8AC3E}">
        <p14:creationId xmlns:p14="http://schemas.microsoft.com/office/powerpoint/2010/main" val="38190391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 sju rörelserna">
  <a:themeElements>
    <a:clrScheme name="Svenska kyrkan profil 1">
      <a:dk1>
        <a:sysClr val="windowText" lastClr="000000"/>
      </a:dk1>
      <a:lt1>
        <a:sysClr val="window" lastClr="FFFFFF"/>
      </a:lt1>
      <a:dk2>
        <a:srgbClr val="005F9B"/>
      </a:dk2>
      <a:lt2>
        <a:srgbClr val="EEECE1"/>
      </a:lt2>
      <a:accent1>
        <a:srgbClr val="005F9B"/>
      </a:accent1>
      <a:accent2>
        <a:srgbClr val="DB0812"/>
      </a:accent2>
      <a:accent3>
        <a:srgbClr val="358E2E"/>
      </a:accent3>
      <a:accent4>
        <a:srgbClr val="80225F"/>
      </a:accent4>
      <a:accent5>
        <a:srgbClr val="BCE4FA"/>
      </a:accent5>
      <a:accent6>
        <a:srgbClr val="FFCB05"/>
      </a:accent6>
      <a:hlink>
        <a:srgbClr val="005F9B"/>
      </a:hlink>
      <a:folHlink>
        <a:srgbClr val="80225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-tema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241</TotalTime>
  <Words>1141</Words>
  <Application>Microsoft Office PowerPoint</Application>
  <PresentationFormat>Bildspel på skärmen (4:3)</PresentationFormat>
  <Paragraphs>104</Paragraphs>
  <Slides>18</Slides>
  <Notes>17</Notes>
  <HiddenSlides>0</HiddenSlides>
  <MMClips>0</MMClips>
  <ScaleCrop>false</ScaleCrop>
  <HeadingPairs>
    <vt:vector size="4" baseType="variant">
      <vt:variant>
        <vt:lpstr>Tema</vt:lpstr>
      </vt:variant>
      <vt:variant>
        <vt:i4>1</vt:i4>
      </vt:variant>
      <vt:variant>
        <vt:lpstr>Bildrubriker</vt:lpstr>
      </vt:variant>
      <vt:variant>
        <vt:i4>18</vt:i4>
      </vt:variant>
    </vt:vector>
  </HeadingPairs>
  <TitlesOfParts>
    <vt:vector size="19" baseType="lpstr">
      <vt:lpstr>De sju rörelserna</vt:lpstr>
      <vt:lpstr>De sju rörelserna </vt:lpstr>
      <vt:lpstr>PowerPoint-presentation</vt:lpstr>
      <vt:lpstr>Längtan efter förändring</vt:lpstr>
      <vt:lpstr>Första rörelsen: Hållningen - från missmod till hopp</vt:lpstr>
      <vt:lpstr>Frågor att samtala om</vt:lpstr>
      <vt:lpstr>Andra rörelsen: Kyrkotillhöriga - från brukare till bärare</vt:lpstr>
      <vt:lpstr>Frågor att samtala om</vt:lpstr>
      <vt:lpstr>Tredje rörelsen: Församlingsbilden – från verksamhetsproducent till gemenskap i liv</vt:lpstr>
      <vt:lpstr>Frågor att samtala om</vt:lpstr>
      <vt:lpstr>Fjärde rörelsen: Anställda – från utförare till möjliggörare</vt:lpstr>
      <vt:lpstr>Frågor att samtala om</vt:lpstr>
      <vt:lpstr>Femte rörelsen: Verksamheten – från uppdelning till generationsöverskridande</vt:lpstr>
      <vt:lpstr>Frågor att samtala om</vt:lpstr>
      <vt:lpstr>Sjätte rörelsen: Möjligheterna – från enhetlighet till mångfald</vt:lpstr>
      <vt:lpstr>Frågor att samtala om</vt:lpstr>
      <vt:lpstr>Sjunde rörelsen: Gudstjänsten – från fokus på gudstjänstens ordning till fokus på gudstjänstens gemenskap</vt:lpstr>
      <vt:lpstr>Frågor att samtala om</vt:lpstr>
      <vt:lpstr>Att skapa rörelse</vt:lpstr>
    </vt:vector>
  </TitlesOfParts>
  <Company>Svenska Kyrkan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De sju rörelserna</dc:title>
  <dc:creator>Max Wahlund</dc:creator>
  <cp:lastModifiedBy>Christine Selse</cp:lastModifiedBy>
  <cp:revision>26</cp:revision>
  <dcterms:created xsi:type="dcterms:W3CDTF">2016-09-28T12:31:31Z</dcterms:created>
  <dcterms:modified xsi:type="dcterms:W3CDTF">2016-10-03T15:31:55Z</dcterms:modified>
</cp:coreProperties>
</file>