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3" ContentType="audio/mpeg"/>
  <Default Extension="jpg" ContentType="image/jpeg"/>
  <Default Extension="rels" ContentType="application/vnd.openxmlformats-package.relationships+xml"/>
  <Default Extension="gif" ContentType="image/gif"/>
  <Default Extension="png" ContentType="image/png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41"/>
    <p:restoredTop sz="94274"/>
  </p:normalViewPr>
  <p:slideViewPr>
    <p:cSldViewPr snapToGrid="0" snapToObjects="1">
      <p:cViewPr>
        <p:scale>
          <a:sx n="40" d="100"/>
          <a:sy n="40" d="100"/>
        </p:scale>
        <p:origin x="2296" y="1152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5" name="Shape 21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61429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undertitel (kopia)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ktangel"/>
          <p:cNvSpPr/>
          <p:nvPr/>
        </p:nvSpPr>
        <p:spPr>
          <a:xfrm>
            <a:off x="-88107" y="2732881"/>
            <a:ext cx="24560214" cy="7488040"/>
          </a:xfrm>
          <a:prstGeom prst="rect">
            <a:avLst/>
          </a:prstGeom>
          <a:solidFill>
            <a:srgbClr val="005C8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5" name="Titel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56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57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185" name="”Skriv ett citat här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”Skriv ett citat här.” </a:t>
            </a:r>
          </a:p>
        </p:txBody>
      </p:sp>
      <p:sp>
        <p:nvSpPr>
          <p:cNvPr id="18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Bild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om (kop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punkter (kopia)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C85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99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100" name="Bild" descr="Bild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836908" y="989863"/>
            <a:ext cx="1326847" cy="101747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do_logo_original.pdf" descr="do_logo_original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Bild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Titel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Titeltext</a:t>
            </a:r>
          </a:p>
        </p:txBody>
      </p:sp>
      <p:sp>
        <p:nvSpPr>
          <p:cNvPr id="12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2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itel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3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Bild"/>
          <p:cNvSpPr>
            <a:spLocks noGrp="1"/>
          </p:cNvSpPr>
          <p:nvPr>
            <p:ph type="pic" sz="half" idx="13"/>
          </p:nvPr>
        </p:nvSpPr>
        <p:spPr>
          <a:xfrm>
            <a:off x="13165980" y="952500"/>
            <a:ext cx="9525001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9" name="Titel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Titeltext</a:t>
            </a:r>
          </a:p>
        </p:txBody>
      </p:sp>
      <p:sp>
        <p:nvSpPr>
          <p:cNvPr id="14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4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4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Bild"/>
          <p:cNvSpPr>
            <a:spLocks noGrp="1"/>
          </p:cNvSpPr>
          <p:nvPr>
            <p:ph type="pic" sz="half" idx="13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57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58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5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6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Bild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5" name="Bild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6" name="Bild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4" name="do_logo_original.pdf" descr="do_logo_original.pdf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7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</p:sldLayoutIdLst>
  <p:transition spd="med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5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hyperlink" Target="https://www.riksdagen.se/sv/dokument-lagar/dokument/svensk-forfattningssamling/halso--och-sjukvardslag-1982763_sfs-1982-763" TargetMode="External"/><Relationship Id="rId5" Type="http://schemas.openxmlformats.org/officeDocument/2006/relationships/image" Target="../media/image5.png"/><Relationship Id="rId1" Type="http://schemas.microsoft.com/office/2007/relationships/media" Target="../media/media3.mp3"/><Relationship Id="rId2" Type="http://schemas.openxmlformats.org/officeDocument/2006/relationships/audio" Target="../media/media3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5" Type="http://schemas.openxmlformats.org/officeDocument/2006/relationships/image" Target="../media/image5.png"/><Relationship Id="rId1" Type="http://schemas.microsoft.com/office/2007/relationships/media" Target="../media/media4.mp3"/><Relationship Id="rId2" Type="http://schemas.openxmlformats.org/officeDocument/2006/relationships/audio" Target="../media/media4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7.wmf"/><Relationship Id="rId5" Type="http://schemas.openxmlformats.org/officeDocument/2006/relationships/image" Target="../media/image5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8.jpeg"/><Relationship Id="rId5" Type="http://schemas.openxmlformats.org/officeDocument/2006/relationships/image" Target="../media/image5.png"/><Relationship Id="rId1" Type="http://schemas.microsoft.com/office/2007/relationships/media" Target="../media/media6.mp3"/><Relationship Id="rId2" Type="http://schemas.openxmlformats.org/officeDocument/2006/relationships/audio" Target="../media/media6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9.jpeg"/><Relationship Id="rId5" Type="http://schemas.openxmlformats.org/officeDocument/2006/relationships/image" Target="../media/image5.png"/><Relationship Id="rId1" Type="http://schemas.microsoft.com/office/2007/relationships/media" Target="../media/media7.mp3"/><Relationship Id="rId2" Type="http://schemas.openxmlformats.org/officeDocument/2006/relationships/audio" Target="../media/media7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0.jpeg"/><Relationship Id="rId5" Type="http://schemas.openxmlformats.org/officeDocument/2006/relationships/image" Target="../media/image5.png"/><Relationship Id="rId1" Type="http://schemas.microsoft.com/office/2007/relationships/media" Target="../media/media8.mp3"/><Relationship Id="rId2" Type="http://schemas.openxmlformats.org/officeDocument/2006/relationships/audio" Target="../media/media8.mp3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498" y="12700"/>
            <a:ext cx="21128420" cy="11884736"/>
          </a:xfrm>
          <a:prstGeom prst="rect">
            <a:avLst/>
          </a:prstGeom>
        </p:spPr>
      </p:pic>
      <p:sp>
        <p:nvSpPr>
          <p:cNvPr id="4" name="textruta 3"/>
          <p:cNvSpPr txBox="1"/>
          <p:nvPr/>
        </p:nvSpPr>
        <p:spPr>
          <a:xfrm>
            <a:off x="7781540" y="11884736"/>
            <a:ext cx="8720336" cy="11490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endParaRPr lang="sv-SE" sz="3200" b="0" dirty="0"/>
          </a:p>
          <a:p>
            <a:r>
              <a:rPr lang="vi-VN" sz="3600" b="0" dirty="0"/>
              <a:t> Digniti Omnia – o viaţă demnă pentru toţi </a:t>
            </a:r>
            <a:endParaRPr kumimoji="0" lang="sv-SE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Neue"/>
            </a:endParaRP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2200" y="11794788"/>
            <a:ext cx="5029200" cy="1328928"/>
          </a:xfrm>
          <a:prstGeom prst="rect">
            <a:avLst/>
          </a:prstGeom>
        </p:spPr>
      </p:pic>
      <p:pic>
        <p:nvPicPr>
          <p:cNvPr id="5" name="bild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813" y="127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sv-SE" sz="13400" dirty="0"/>
              <a:t/>
            </a:r>
            <a:br>
              <a:rPr lang="sv-SE" sz="13400" dirty="0"/>
            </a:br>
            <a:r>
              <a:rPr lang="vi-VN" sz="13400" dirty="0"/>
              <a:t> Asistenţă medicală de </a:t>
            </a:r>
            <a:r>
              <a:rPr lang="vi-VN" sz="13400" dirty="0" smtClean="0"/>
              <a:t>urgenţă</a:t>
            </a:r>
            <a:endParaRPr dirty="0"/>
          </a:p>
        </p:txBody>
      </p:sp>
      <p:sp>
        <p:nvSpPr>
          <p:cNvPr id="238" name="Underrubrik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 lang="sv-SE" dirty="0"/>
          </a:p>
          <a:p>
            <a:r>
              <a:rPr lang="vi-VN" dirty="0"/>
              <a:t> dreptul la asistenţă medicală care nu poate aştepta. </a:t>
            </a:r>
            <a:endParaRPr dirty="0"/>
          </a:p>
        </p:txBody>
      </p:sp>
      <p:pic>
        <p:nvPicPr>
          <p:cNvPr id="2" name="bild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813" y="15875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Innehåll"/>
          <p:cNvSpPr txBox="1">
            <a:spLocks noGrp="1"/>
          </p:cNvSpPr>
          <p:nvPr>
            <p:ph type="body" idx="1"/>
          </p:nvPr>
        </p:nvSpPr>
        <p:spPr>
          <a:xfrm>
            <a:off x="1689100" y="2564384"/>
            <a:ext cx="20091908" cy="9296400"/>
          </a:xfrm>
          <a:prstGeom prst="rect">
            <a:avLst/>
          </a:prstGeom>
        </p:spPr>
        <p:txBody>
          <a:bodyPr/>
          <a:lstStyle/>
          <a:p>
            <a:endParaRPr lang="sv-SE" sz="6000" dirty="0"/>
          </a:p>
          <a:p>
            <a:pPr marL="0" indent="0">
              <a:buNone/>
            </a:pPr>
            <a:r>
              <a:rPr lang="vi-VN" sz="6000" i="1" dirty="0" smtClean="0"/>
              <a:t>Consiliile </a:t>
            </a:r>
            <a:r>
              <a:rPr lang="vi-VN" sz="6000" i="1" dirty="0"/>
              <a:t>regionale trebuie să ofere asistenţă medicală imediată (de urgenţă) conform § 4 din legea asistenţei medicale. Regulamentul UE 883/2004</a:t>
            </a:r>
            <a:r>
              <a:rPr lang="vi-VN" sz="6000" i="1" dirty="0" smtClean="0"/>
              <a:t>.</a:t>
            </a:r>
            <a:r>
              <a:rPr lang="sv-SE" sz="6000" i="1" dirty="0">
                <a:solidFill>
                  <a:schemeClr val="tx1"/>
                </a:solidFill>
              </a:rPr>
              <a:t> </a:t>
            </a:r>
            <a:endParaRPr lang="sv-SE" sz="6000" i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b="1" dirty="0">
              <a:solidFill>
                <a:schemeClr val="tx1"/>
              </a:solidFill>
              <a:hlinkClick r:id="rId4"/>
            </a:endParaRPr>
          </a:p>
        </p:txBody>
      </p:sp>
      <p:pic>
        <p:nvPicPr>
          <p:cNvPr id="2" name="bild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813" y="15875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vxosaha\AppData\Local\Microsoft\Windows\Temporary Internet Files\Content.IE5\9K8S0JK2\hospital-908436_960_720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2965" y="2900576"/>
            <a:ext cx="10036864" cy="7527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89100" y="-71120"/>
            <a:ext cx="21005800" cy="2286000"/>
          </a:xfrm>
        </p:spPr>
        <p:txBody>
          <a:bodyPr>
            <a:normAutofit fontScale="90000"/>
          </a:bodyPr>
          <a:lstStyle/>
          <a:p>
            <a:r>
              <a:rPr lang="sv-SE" dirty="0"/>
              <a:t/>
            </a:r>
            <a:br>
              <a:rPr lang="sv-SE" dirty="0"/>
            </a:br>
            <a:r>
              <a:rPr lang="vi-VN" dirty="0"/>
              <a:t> Când am dreptul la asistenţă medicală de urgenţă? 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66140" y="4352544"/>
            <a:ext cx="13691108" cy="6319520"/>
          </a:xfrm>
        </p:spPr>
        <p:txBody>
          <a:bodyPr>
            <a:normAutofit fontScale="92500" lnSpcReduction="10000"/>
          </a:bodyPr>
          <a:lstStyle/>
          <a:p>
            <a:endParaRPr lang="sv-SE" sz="4400" dirty="0"/>
          </a:p>
          <a:p>
            <a:r>
              <a:rPr lang="vi-VN" sz="4400" dirty="0" smtClean="0"/>
              <a:t>Nu </a:t>
            </a:r>
            <a:r>
              <a:rPr lang="vi-VN" sz="4400" dirty="0"/>
              <a:t>există nicio listă cu diagnosticuri considerate valabile pentru asistenţă medicală de urgenţă </a:t>
            </a:r>
          </a:p>
          <a:p>
            <a:r>
              <a:rPr lang="vi-VN" sz="4400" dirty="0" smtClean="0"/>
              <a:t>Se </a:t>
            </a:r>
            <a:r>
              <a:rPr lang="vi-VN" sz="4400" dirty="0"/>
              <a:t>face o apreciere individuală pentru fiecare caz în parte. </a:t>
            </a:r>
          </a:p>
          <a:p>
            <a:r>
              <a:rPr lang="vi-VN" sz="4400" dirty="0" smtClean="0"/>
              <a:t>Aprecierea </a:t>
            </a:r>
            <a:r>
              <a:rPr lang="vi-VN" sz="4400" dirty="0"/>
              <a:t>dacă un caz este de urgenţă sau nu se face de către persomalul de asistenţă mecicală. </a:t>
            </a:r>
          </a:p>
        </p:txBody>
      </p:sp>
      <p:pic>
        <p:nvPicPr>
          <p:cNvPr id="4" name="bild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638" y="1111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8446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75740" y="-497840"/>
            <a:ext cx="21005800" cy="2286000"/>
          </a:xfrm>
        </p:spPr>
        <p:txBody>
          <a:bodyPr>
            <a:normAutofit fontScale="90000"/>
          </a:bodyPr>
          <a:lstStyle/>
          <a:p>
            <a:r>
              <a:rPr lang="sv-SE" dirty="0"/>
              <a:t/>
            </a:r>
            <a:br>
              <a:rPr lang="sv-SE" dirty="0"/>
            </a:br>
            <a:r>
              <a:rPr lang="vi-VN" dirty="0"/>
              <a:t> Asistenţă medicală de urgenţă 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1" y="3149600"/>
            <a:ext cx="14340891" cy="9296400"/>
          </a:xfrm>
        </p:spPr>
        <p:txBody>
          <a:bodyPr>
            <a:normAutofit/>
          </a:bodyPr>
          <a:lstStyle/>
          <a:p>
            <a:r>
              <a:rPr lang="vi-VN" sz="4400" dirty="0" smtClean="0"/>
              <a:t>Ca </a:t>
            </a:r>
            <a:r>
              <a:rPr lang="vi-VN" sz="4400" dirty="0"/>
              <a:t>cetăţean UE ai acelaşi drept la asistenţă medicală de urgenţă ca şi cetăţenii suedezi. </a:t>
            </a:r>
          </a:p>
          <a:p>
            <a:r>
              <a:rPr lang="vi-VN" sz="4400" dirty="0" smtClean="0"/>
              <a:t>Aceasta </a:t>
            </a:r>
            <a:r>
              <a:rPr lang="vi-VN" sz="4400" dirty="0"/>
              <a:t>înseamnă că ai dreptul la asistenţă medicală, care nu poate aştepta până când te întorci în ţara mamă. </a:t>
            </a:r>
          </a:p>
          <a:p>
            <a:r>
              <a:rPr lang="vi-VN" sz="4400" dirty="0" smtClean="0"/>
              <a:t>Când </a:t>
            </a:r>
            <a:r>
              <a:rPr lang="vi-VN" sz="4400" dirty="0"/>
              <a:t>este vorba de asistenţă medicală, cel care face aprecierea este medicul. </a:t>
            </a:r>
          </a:p>
        </p:txBody>
      </p:sp>
      <p:pic>
        <p:nvPicPr>
          <p:cNvPr id="2050" name="Picture 2" descr="C:\Program Files (x86)\Microsoft Office\MEDIA\CAGCAT10\j0240719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3927" y="2335869"/>
            <a:ext cx="5187821" cy="8142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bild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700" y="1111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3067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7" name="Picture 15" descr="C:\Users\vxosaha\AppData\Local\Microsoft\Windows\Temporary Internet Files\Content.IE5\LGGVUE4J\ShaneMcGowan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9521" y="2641600"/>
            <a:ext cx="7623666" cy="7547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53820" y="20320"/>
            <a:ext cx="21005800" cy="2286000"/>
          </a:xfrm>
        </p:spPr>
        <p:txBody>
          <a:bodyPr>
            <a:normAutofit fontScale="90000"/>
          </a:bodyPr>
          <a:lstStyle/>
          <a:p>
            <a:r>
              <a:rPr lang="sv-SE" dirty="0"/>
              <a:t/>
            </a:r>
            <a:br>
              <a:rPr lang="sv-SE" dirty="0"/>
            </a:br>
            <a:r>
              <a:rPr lang="vi-VN" dirty="0"/>
              <a:t> Asistenţă de stomatologie de urgenţă 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550765" y="3918857"/>
            <a:ext cx="12922639" cy="7164872"/>
          </a:xfrm>
        </p:spPr>
        <p:txBody>
          <a:bodyPr>
            <a:normAutofit fontScale="85000" lnSpcReduction="10000"/>
          </a:bodyPr>
          <a:lstStyle/>
          <a:p>
            <a:endParaRPr lang="sv-SE" dirty="0"/>
          </a:p>
          <a:p>
            <a:r>
              <a:rPr lang="sv-SE" dirty="0" smtClean="0"/>
              <a:t>Sunt </a:t>
            </a:r>
            <a:r>
              <a:rPr lang="sv-SE" dirty="0" err="1"/>
              <a:t>valabile</a:t>
            </a:r>
            <a:r>
              <a:rPr lang="sv-SE" dirty="0"/>
              <a:t> </a:t>
            </a:r>
            <a:r>
              <a:rPr lang="sv-SE" dirty="0" err="1"/>
              <a:t>aceleaşi</a:t>
            </a:r>
            <a:r>
              <a:rPr lang="sv-SE" dirty="0"/>
              <a:t> </a:t>
            </a:r>
            <a:r>
              <a:rPr lang="sv-SE" dirty="0" err="1"/>
              <a:t>principii</a:t>
            </a:r>
            <a:r>
              <a:rPr lang="sv-SE" dirty="0"/>
              <a:t> </a:t>
            </a:r>
            <a:r>
              <a:rPr lang="sv-SE" dirty="0" err="1"/>
              <a:t>şi</a:t>
            </a:r>
            <a:r>
              <a:rPr lang="sv-SE" dirty="0"/>
              <a:t> </a:t>
            </a:r>
            <a:r>
              <a:rPr lang="sv-SE" dirty="0" err="1"/>
              <a:t>pentru</a:t>
            </a:r>
            <a:r>
              <a:rPr lang="sv-SE" dirty="0"/>
              <a:t> </a:t>
            </a:r>
            <a:r>
              <a:rPr lang="sv-SE" dirty="0" err="1"/>
              <a:t>asistenţa</a:t>
            </a:r>
            <a:r>
              <a:rPr lang="sv-SE" dirty="0"/>
              <a:t> de </a:t>
            </a:r>
            <a:r>
              <a:rPr lang="sv-SE" dirty="0" err="1"/>
              <a:t>stomatologie</a:t>
            </a:r>
            <a:r>
              <a:rPr lang="sv-SE" dirty="0"/>
              <a:t>. </a:t>
            </a:r>
          </a:p>
          <a:p>
            <a:r>
              <a:rPr lang="vi-VN" dirty="0" smtClean="0"/>
              <a:t>Ca </a:t>
            </a:r>
            <a:r>
              <a:rPr lang="vi-VN" dirty="0"/>
              <a:t>cetăţean UE ai dreptul la asistenţă de urgenţă de stomatologie, care nu poate aştepta până când te întorci în ţara mamă. </a:t>
            </a:r>
          </a:p>
          <a:p>
            <a:r>
              <a:rPr lang="vi-VN" dirty="0" smtClean="0"/>
              <a:t>Când </a:t>
            </a:r>
            <a:r>
              <a:rPr lang="vi-VN" dirty="0"/>
              <a:t>este vorba de asistenţă de stomatologie, cel care face aprecierea este medicul stomatolog. </a:t>
            </a:r>
          </a:p>
          <a:p>
            <a:endParaRPr lang="sv-SE" dirty="0"/>
          </a:p>
        </p:txBody>
      </p:sp>
      <p:pic>
        <p:nvPicPr>
          <p:cNvPr id="4" name="bild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25" y="952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4147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/>
            </a:r>
            <a:br>
              <a:rPr lang="sv-SE" dirty="0"/>
            </a:br>
            <a:r>
              <a:rPr lang="vi-VN" dirty="0"/>
              <a:t> Card european de asigurări sociale de sănătate (CEASS) 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099" y="3149600"/>
            <a:ext cx="14415537" cy="9296400"/>
          </a:xfrm>
        </p:spPr>
        <p:txBody>
          <a:bodyPr>
            <a:normAutofit fontScale="85000" lnSpcReduction="10000"/>
          </a:bodyPr>
          <a:lstStyle/>
          <a:p>
            <a:endParaRPr lang="sv-SE" dirty="0"/>
          </a:p>
          <a:p>
            <a:r>
              <a:rPr lang="vi-VN" dirty="0" smtClean="0"/>
              <a:t>În </a:t>
            </a:r>
            <a:r>
              <a:rPr lang="vi-VN" dirty="0"/>
              <a:t>Suedia, pentru cetăţenii suedezi, acest card de asigurare este gratuit. </a:t>
            </a:r>
          </a:p>
          <a:p>
            <a:r>
              <a:rPr lang="it-IT" dirty="0" smtClean="0"/>
              <a:t>În </a:t>
            </a:r>
            <a:r>
              <a:rPr lang="it-IT" dirty="0"/>
              <a:t>alte ţări, cardul poate costa bani. </a:t>
            </a:r>
          </a:p>
          <a:p>
            <a:r>
              <a:rPr lang="vi-VN" dirty="0" smtClean="0"/>
              <a:t>S-ar </a:t>
            </a:r>
            <a:r>
              <a:rPr lang="vi-VN" dirty="0"/>
              <a:t>mai putea ca atunci când faci cerere de un astfel de card să ţi se ceară să ai un loc de muncă şi locuinţă. </a:t>
            </a:r>
          </a:p>
          <a:p>
            <a:r>
              <a:rPr lang="vi-VN" dirty="0" smtClean="0"/>
              <a:t>Funcţiunile </a:t>
            </a:r>
            <a:r>
              <a:rPr lang="vi-VN" dirty="0"/>
              <a:t>cardului european de asigurări sociale de sănătate sunt acelea de a uşura munca asistenţei sociale şi de a face ca cheltuielile de sistenţă medicală să fie plătite de ţara mamă, ci nu de persoana în cauză. </a:t>
            </a:r>
          </a:p>
          <a:p>
            <a:endParaRPr lang="sv-SE" dirty="0"/>
          </a:p>
        </p:txBody>
      </p:sp>
      <p:pic>
        <p:nvPicPr>
          <p:cNvPr id="4099" name="Picture 3" descr="C:\Users\vxosaha\AppData\Local\Microsoft\Windows\Temporary Internet Files\Content.IE5\LGGVUE4J\170px-Carte_Européenne_d'Assurance_Maladie_France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3130" y="4091959"/>
            <a:ext cx="6181770" cy="3854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bild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25" y="63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5980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9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vxosaha\AppData\Local\Microsoft\Windows\Temporary Internet Files\Content.IE5\9K8S0JK2\europe-633475_960_720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2573" y="2651300"/>
            <a:ext cx="10831427" cy="764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05328" y="4208810"/>
            <a:ext cx="13594443" cy="5952930"/>
          </a:xfrm>
        </p:spPr>
        <p:txBody>
          <a:bodyPr>
            <a:normAutofit fontScale="92500" lnSpcReduction="10000"/>
          </a:bodyPr>
          <a:lstStyle/>
          <a:p>
            <a:endParaRPr lang="sv-SE" dirty="0"/>
          </a:p>
          <a:p>
            <a:r>
              <a:rPr lang="vi-VN" dirty="0" smtClean="0"/>
              <a:t>În </a:t>
            </a:r>
            <a:r>
              <a:rPr lang="vi-VN" dirty="0"/>
              <a:t>cazuri individuale (prop. 2012/13:109, p. 41) cetăţenii UE/SEE pot primi aceleaşi subvenţii ca şi cetăţenii fără documente de călătorie. </a:t>
            </a:r>
          </a:p>
          <a:p>
            <a:r>
              <a:rPr lang="vi-VN" dirty="0" smtClean="0"/>
              <a:t>Aceasta </a:t>
            </a:r>
            <a:r>
              <a:rPr lang="vi-VN" dirty="0"/>
              <a:t>est valabil pentru cetăţenii uniunii, care au stat în ţară mai mult de trei luni fără drept sau permis de şedere. </a:t>
            </a:r>
          </a:p>
          <a:p>
            <a:endParaRPr lang="sv-SE" dirty="0"/>
          </a:p>
        </p:txBody>
      </p:sp>
      <p:pic>
        <p:nvPicPr>
          <p:cNvPr id="2" name="bild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700" y="127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1736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200" y="1498600"/>
            <a:ext cx="16103600" cy="1073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65820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324</Words>
  <Application>Microsoft Macintosh PowerPoint</Application>
  <PresentationFormat>Anpassad</PresentationFormat>
  <Paragraphs>30</Paragraphs>
  <Slides>9</Slides>
  <Notes>0</Notes>
  <HiddenSlides>0</HiddenSlides>
  <MMClips>8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Helvetica Neue</vt:lpstr>
      <vt:lpstr>Helvetica Neue Light</vt:lpstr>
      <vt:lpstr>Helvetica Neue Medium</vt:lpstr>
      <vt:lpstr>White</vt:lpstr>
      <vt:lpstr>PowerPoint-presentation</vt:lpstr>
      <vt:lpstr>  Asistenţă medicală de urgenţă</vt:lpstr>
      <vt:lpstr>PowerPoint-presentation</vt:lpstr>
      <vt:lpstr>  Când am dreptul la asistenţă medicală de urgenţă? </vt:lpstr>
      <vt:lpstr>  Asistenţă medicală de urgenţă </vt:lpstr>
      <vt:lpstr>  Asistenţă de stomatologie de urgenţă </vt:lpstr>
      <vt:lpstr>  Card european de asigurări sociale de sănătate (CEASS) 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Sandra Håkansson</dc:creator>
  <cp:lastModifiedBy>Microsoft Office-användare</cp:lastModifiedBy>
  <cp:revision>10</cp:revision>
  <dcterms:modified xsi:type="dcterms:W3CDTF">2018-05-16T09:20:02Z</dcterms:modified>
</cp:coreProperties>
</file>