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/>
    <p:restoredTop sz="94274"/>
  </p:normalViewPr>
  <p:slideViewPr>
    <p:cSldViewPr snapToGrid="0" snapToObjects="1">
      <p:cViewPr>
        <p:scale>
          <a:sx n="40" d="100"/>
          <a:sy n="40" d="100"/>
        </p:scale>
        <p:origin x="2296" y="11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www.riksdagen.se/sv/dokument-lagar/dokument/svensk-forfattningssamling/halso--och-sjukvardslag-1982763_sfs-1982-763" TargetMode="External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5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98" y="12700"/>
            <a:ext cx="21128420" cy="118847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781540" y="11884736"/>
            <a:ext cx="8720336" cy="1149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endParaRPr lang="sv-SE" sz="3200" b="0" dirty="0"/>
          </a:p>
          <a:p>
            <a:r>
              <a:rPr lang="vi-VN" sz="3600" b="0" dirty="0"/>
              <a:t> Digniti Omnia – o viaţă demnă pentru toţi </a:t>
            </a:r>
            <a:endParaRPr kumimoji="0" lang="sv-SE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200" y="11794788"/>
            <a:ext cx="5029200" cy="1328928"/>
          </a:xfrm>
          <a:prstGeom prst="rect">
            <a:avLst/>
          </a:prstGeom>
        </p:spPr>
      </p:pic>
      <p:pic>
        <p:nvPicPr>
          <p:cNvPr id="5" name="bil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13" y="12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sz="13400" dirty="0"/>
              <a:t/>
            </a:r>
            <a:br>
              <a:rPr lang="sv-SE" sz="13400" dirty="0"/>
            </a:br>
            <a:r>
              <a:rPr lang="vi-VN" sz="13400" dirty="0"/>
              <a:t> Asistenţă medicală de </a:t>
            </a:r>
            <a:r>
              <a:rPr lang="vi-VN" sz="13400" dirty="0" smtClean="0"/>
              <a:t>urgenţă</a:t>
            </a:r>
            <a:endParaRPr dirty="0"/>
          </a:p>
        </p:txBody>
      </p:sp>
      <p:sp>
        <p:nvSpPr>
          <p:cNvPr id="238" name="Underrubrik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vi-VN" dirty="0"/>
              <a:t> dreptul la asistenţă medicală care nu poate aştepta. </a:t>
            </a:r>
            <a:endParaRPr dirty="0"/>
          </a:p>
        </p:txBody>
      </p:sp>
      <p:pic>
        <p:nvPicPr>
          <p:cNvPr id="2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3" y="15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nnehåll"/>
          <p:cNvSpPr txBox="1">
            <a:spLocks noGrp="1"/>
          </p:cNvSpPr>
          <p:nvPr>
            <p:ph type="body" idx="1"/>
          </p:nvPr>
        </p:nvSpPr>
        <p:spPr>
          <a:xfrm>
            <a:off x="1689100" y="2564384"/>
            <a:ext cx="20091908" cy="9296400"/>
          </a:xfrm>
          <a:prstGeom prst="rect">
            <a:avLst/>
          </a:prstGeom>
        </p:spPr>
        <p:txBody>
          <a:bodyPr/>
          <a:lstStyle/>
          <a:p>
            <a:endParaRPr lang="sv-SE" sz="6000" dirty="0"/>
          </a:p>
          <a:p>
            <a:pPr marL="0" indent="0">
              <a:buNone/>
            </a:pPr>
            <a:r>
              <a:rPr lang="vi-VN" sz="6000" i="1" dirty="0" smtClean="0"/>
              <a:t>Consiliile </a:t>
            </a:r>
            <a:r>
              <a:rPr lang="vi-VN" sz="6000" i="1" dirty="0"/>
              <a:t>regionale trebuie să ofere asistenţă medicală imediată (de urgenţă) conform § 4 din legea asistenţei medicale. Regulamentul UE 883/2004</a:t>
            </a:r>
            <a:r>
              <a:rPr lang="vi-VN" sz="6000" i="1" dirty="0" smtClean="0"/>
              <a:t>.</a:t>
            </a:r>
            <a:r>
              <a:rPr lang="sv-SE" sz="6000" i="1" dirty="0">
                <a:solidFill>
                  <a:schemeClr val="tx1"/>
                </a:solidFill>
              </a:rPr>
              <a:t> </a:t>
            </a:r>
            <a:endParaRPr lang="sv-SE" sz="60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b="1" dirty="0">
              <a:solidFill>
                <a:schemeClr val="tx1"/>
              </a:solidFill>
              <a:hlinkClick r:id="rId4"/>
            </a:endParaRPr>
          </a:p>
        </p:txBody>
      </p:sp>
      <p:pic>
        <p:nvPicPr>
          <p:cNvPr id="2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3" y="15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xosaha\AppData\Local\Microsoft\Windows\Temporary Internet Files\Content.IE5\9K8S0JK2\hospital-908436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965" y="2900576"/>
            <a:ext cx="10036864" cy="75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-7112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Când am dreptul la asistenţă medicală de urgenţă?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6140" y="4352544"/>
            <a:ext cx="13691108" cy="6319520"/>
          </a:xfrm>
        </p:spPr>
        <p:txBody>
          <a:bodyPr>
            <a:normAutofit fontScale="92500" lnSpcReduction="10000"/>
          </a:bodyPr>
          <a:lstStyle/>
          <a:p>
            <a:endParaRPr lang="sv-SE" sz="4400" dirty="0"/>
          </a:p>
          <a:p>
            <a:r>
              <a:rPr lang="vi-VN" sz="4400" dirty="0" smtClean="0"/>
              <a:t>Nu </a:t>
            </a:r>
            <a:r>
              <a:rPr lang="vi-VN" sz="4400" dirty="0"/>
              <a:t>există nicio listă cu diagnosticuri considerate valabile pentru asistenţă medicală de urgenţă </a:t>
            </a:r>
          </a:p>
          <a:p>
            <a:r>
              <a:rPr lang="vi-VN" sz="4400" dirty="0" smtClean="0"/>
              <a:t>Se </a:t>
            </a:r>
            <a:r>
              <a:rPr lang="vi-VN" sz="4400" dirty="0"/>
              <a:t>face o apreciere individuală pentru fiecare caz în parte. </a:t>
            </a:r>
          </a:p>
          <a:p>
            <a:r>
              <a:rPr lang="vi-VN" sz="4400" dirty="0" smtClean="0"/>
              <a:t>Aprecierea </a:t>
            </a:r>
            <a:r>
              <a:rPr lang="vi-VN" sz="4400" dirty="0"/>
              <a:t>dacă un caz este de urgenţă sau nu se face de către persomalul de asistenţă mecicală. </a:t>
            </a:r>
          </a:p>
        </p:txBody>
      </p:sp>
      <p:pic>
        <p:nvPicPr>
          <p:cNvPr id="4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38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4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740" y="-49784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Asistenţă medicală de urgenţă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1" y="3149600"/>
            <a:ext cx="14340891" cy="9296400"/>
          </a:xfrm>
        </p:spPr>
        <p:txBody>
          <a:bodyPr>
            <a:normAutofit/>
          </a:bodyPr>
          <a:lstStyle/>
          <a:p>
            <a:r>
              <a:rPr lang="vi-VN" sz="4400" dirty="0" smtClean="0"/>
              <a:t>Ca </a:t>
            </a:r>
            <a:r>
              <a:rPr lang="vi-VN" sz="4400" dirty="0"/>
              <a:t>cetăţean UE ai acelaşi drept la asistenţă medicală de urgenţă ca şi cetăţenii suedezi. </a:t>
            </a:r>
          </a:p>
          <a:p>
            <a:r>
              <a:rPr lang="vi-VN" sz="4400" dirty="0" smtClean="0"/>
              <a:t>Aceasta </a:t>
            </a:r>
            <a:r>
              <a:rPr lang="vi-VN" sz="4400" dirty="0"/>
              <a:t>înseamnă că ai dreptul la asistenţă medicală, care nu poate aştepta până când te întorci în ţara mamă. </a:t>
            </a:r>
          </a:p>
          <a:p>
            <a:r>
              <a:rPr lang="vi-VN" sz="4400" dirty="0" smtClean="0"/>
              <a:t>Când </a:t>
            </a:r>
            <a:r>
              <a:rPr lang="vi-VN" sz="4400" dirty="0"/>
              <a:t>este vorba de asistenţă medicală, cel care face aprecierea este medicul. </a:t>
            </a:r>
          </a:p>
        </p:txBody>
      </p:sp>
      <p:pic>
        <p:nvPicPr>
          <p:cNvPr id="2050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927" y="2335869"/>
            <a:ext cx="5187821" cy="81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" y="11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6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Users\vxosaha\AppData\Local\Microsoft\Windows\Temporary Internet Files\Content.IE5\LGGVUE4J\ShaneMcGowa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521" y="2641600"/>
            <a:ext cx="7623666" cy="75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53820" y="2032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Asistenţă de stomatologie de urgenţă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765" y="3918857"/>
            <a:ext cx="12922639" cy="7164872"/>
          </a:xfrm>
        </p:spPr>
        <p:txBody>
          <a:bodyPr>
            <a:normAutofit fontScale="85000" lnSpcReduction="10000"/>
          </a:bodyPr>
          <a:lstStyle/>
          <a:p>
            <a:endParaRPr lang="sv-SE" dirty="0"/>
          </a:p>
          <a:p>
            <a:r>
              <a:rPr lang="sv-SE" dirty="0" smtClean="0"/>
              <a:t>Sunt </a:t>
            </a:r>
            <a:r>
              <a:rPr lang="sv-SE" dirty="0" err="1"/>
              <a:t>valabile</a:t>
            </a:r>
            <a:r>
              <a:rPr lang="sv-SE" dirty="0"/>
              <a:t> </a:t>
            </a:r>
            <a:r>
              <a:rPr lang="sv-SE" dirty="0" err="1"/>
              <a:t>aceleaşi</a:t>
            </a:r>
            <a:r>
              <a:rPr lang="sv-SE" dirty="0"/>
              <a:t> </a:t>
            </a:r>
            <a:r>
              <a:rPr lang="sv-SE" dirty="0" err="1"/>
              <a:t>principii</a:t>
            </a:r>
            <a:r>
              <a:rPr lang="sv-SE" dirty="0"/>
              <a:t> </a:t>
            </a:r>
            <a:r>
              <a:rPr lang="sv-SE" dirty="0" err="1"/>
              <a:t>şi</a:t>
            </a:r>
            <a:r>
              <a:rPr lang="sv-SE" dirty="0"/>
              <a:t> </a:t>
            </a:r>
            <a:r>
              <a:rPr lang="sv-SE" dirty="0" err="1"/>
              <a:t>pentru</a:t>
            </a:r>
            <a:r>
              <a:rPr lang="sv-SE" dirty="0"/>
              <a:t> </a:t>
            </a:r>
            <a:r>
              <a:rPr lang="sv-SE" dirty="0" err="1"/>
              <a:t>asistenţa</a:t>
            </a:r>
            <a:r>
              <a:rPr lang="sv-SE" dirty="0"/>
              <a:t> de </a:t>
            </a:r>
            <a:r>
              <a:rPr lang="sv-SE" dirty="0" err="1"/>
              <a:t>stomatologie</a:t>
            </a:r>
            <a:r>
              <a:rPr lang="sv-SE" dirty="0"/>
              <a:t>. </a:t>
            </a:r>
          </a:p>
          <a:p>
            <a:r>
              <a:rPr lang="vi-VN" dirty="0" smtClean="0"/>
              <a:t>Ca </a:t>
            </a:r>
            <a:r>
              <a:rPr lang="vi-VN" dirty="0"/>
              <a:t>cetăţean UE ai dreptul la asistenţă de urgenţă de stomatologie, care nu poate aştepta până când te întorci în ţara mamă. </a:t>
            </a:r>
          </a:p>
          <a:p>
            <a:r>
              <a:rPr lang="vi-VN" dirty="0" smtClean="0"/>
              <a:t>Când </a:t>
            </a:r>
            <a:r>
              <a:rPr lang="vi-VN" dirty="0"/>
              <a:t>este vorba de asistenţă de stomatologie, cel care face aprecierea este medicul stomatolog. </a:t>
            </a:r>
          </a:p>
          <a:p>
            <a:endParaRPr lang="sv-SE" dirty="0"/>
          </a:p>
        </p:txBody>
      </p:sp>
      <p:pic>
        <p:nvPicPr>
          <p:cNvPr id="4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9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4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vi-VN" dirty="0"/>
              <a:t> Card european de asigurări sociale de sănătate (CEASS)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099" y="3149600"/>
            <a:ext cx="14415537" cy="9296400"/>
          </a:xfrm>
        </p:spPr>
        <p:txBody>
          <a:bodyPr>
            <a:normAutofit fontScale="85000" lnSpcReduction="10000"/>
          </a:bodyPr>
          <a:lstStyle/>
          <a:p>
            <a:endParaRPr lang="sv-SE" dirty="0"/>
          </a:p>
          <a:p>
            <a:r>
              <a:rPr lang="vi-VN" dirty="0" smtClean="0"/>
              <a:t>În </a:t>
            </a:r>
            <a:r>
              <a:rPr lang="vi-VN" dirty="0"/>
              <a:t>Suedia, pentru cetăţenii suedezi, acest card de asigurare este gratuit. </a:t>
            </a:r>
          </a:p>
          <a:p>
            <a:r>
              <a:rPr lang="it-IT" dirty="0" smtClean="0"/>
              <a:t>În </a:t>
            </a:r>
            <a:r>
              <a:rPr lang="it-IT" dirty="0"/>
              <a:t>alte ţări, cardul poate costa bani. </a:t>
            </a:r>
          </a:p>
          <a:p>
            <a:r>
              <a:rPr lang="vi-VN" dirty="0" smtClean="0"/>
              <a:t>S-ar </a:t>
            </a:r>
            <a:r>
              <a:rPr lang="vi-VN" dirty="0"/>
              <a:t>mai putea ca atunci când faci cerere de un astfel de card să ţi se ceară să ai un loc de muncă şi locuinţă. </a:t>
            </a:r>
          </a:p>
          <a:p>
            <a:r>
              <a:rPr lang="vi-VN" dirty="0" smtClean="0"/>
              <a:t>Funcţiunile </a:t>
            </a:r>
            <a:r>
              <a:rPr lang="vi-VN" dirty="0"/>
              <a:t>cardului european de asigurări sociale de sănătate sunt acelea de a uşura munca asistenţei sociale şi de a face ca cheltuielile de sistenţă medicală să fie plătite de ţara mamă, ci nu de persoana în cauză. </a:t>
            </a:r>
          </a:p>
          <a:p>
            <a:endParaRPr lang="sv-SE" dirty="0"/>
          </a:p>
        </p:txBody>
      </p:sp>
      <p:pic>
        <p:nvPicPr>
          <p:cNvPr id="4099" name="Picture 3" descr="C:\Users\vxosaha\AppData\Local\Microsoft\Windows\Temporary Internet Files\Content.IE5\LGGVUE4J\170px-Carte_Européenne_d'Assurance_Maladie_Fran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130" y="4091959"/>
            <a:ext cx="6181770" cy="38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8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xosaha\AppData\Local\Microsoft\Windows\Temporary Internet Files\Content.IE5\9K8S0JK2\europe-633475_960_72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573" y="2651300"/>
            <a:ext cx="10831427" cy="76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05328" y="4208810"/>
            <a:ext cx="13594443" cy="5952930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r>
              <a:rPr lang="vi-VN" dirty="0" smtClean="0"/>
              <a:t>În </a:t>
            </a:r>
            <a:r>
              <a:rPr lang="vi-VN" dirty="0"/>
              <a:t>cazuri individuale (prop. 2012/13:109, p. 41) cetăţenii UE/SEE pot primi aceleaşi subvenţii ca şi cetăţenii fără documente de călătorie. </a:t>
            </a:r>
          </a:p>
          <a:p>
            <a:r>
              <a:rPr lang="vi-VN" dirty="0" smtClean="0"/>
              <a:t>Aceasta </a:t>
            </a:r>
            <a:r>
              <a:rPr lang="vi-VN" dirty="0"/>
              <a:t>est valabil pentru cetăţenii uniunii, care au stat în ţară mai mult de trei luni fără drept sau permis de şedere. </a:t>
            </a:r>
          </a:p>
          <a:p>
            <a:endParaRPr lang="sv-SE" dirty="0"/>
          </a:p>
        </p:txBody>
      </p:sp>
      <p:pic>
        <p:nvPicPr>
          <p:cNvPr id="2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" y="12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3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1498600"/>
            <a:ext cx="16103600" cy="107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82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324</Words>
  <Application>Microsoft Macintosh PowerPoint</Application>
  <PresentationFormat>Anpassad</PresentationFormat>
  <Paragraphs>30</Paragraphs>
  <Slides>9</Slides>
  <Notes>0</Notes>
  <HiddenSlides>0</HiddenSlides>
  <MMClips>8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White</vt:lpstr>
      <vt:lpstr>PowerPoint-presentation</vt:lpstr>
      <vt:lpstr>  Asistenţă medicală de urgenţă</vt:lpstr>
      <vt:lpstr>PowerPoint-presentation</vt:lpstr>
      <vt:lpstr>  Când am dreptul la asistenţă medicală de urgenţă? </vt:lpstr>
      <vt:lpstr>  Asistenţă medicală de urgenţă </vt:lpstr>
      <vt:lpstr>  Asistenţă de stomatologie de urgenţă </vt:lpstr>
      <vt:lpstr>  Card european de asigurări sociale de sănătate (CEASS)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10</cp:revision>
  <dcterms:modified xsi:type="dcterms:W3CDTF">2018-05-16T09:20:02Z</dcterms:modified>
</cp:coreProperties>
</file>