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xmlns="">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67"/>
  </p:normalViewPr>
  <p:slideViewPr>
    <p:cSldViewPr snapToGrid="0" snapToObjects="1">
      <p:cViewPr varScale="1">
        <p:scale>
          <a:sx n="40" d="100"/>
          <a:sy n="40" d="100"/>
        </p:scale>
        <p:origin x="-138" y="-270"/>
      </p:cViewPr>
      <p:guideLst>
        <p:guide orient="horz" pos="4320"/>
        <p:guide pos="76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4" name="Shape 214"/>
          <p:cNvSpPr>
            <a:spLocks noGrp="1" noRot="1" noChangeAspect="1"/>
          </p:cNvSpPr>
          <p:nvPr>
            <p:ph type="sldImg"/>
          </p:nvPr>
        </p:nvSpPr>
        <p:spPr>
          <a:xfrm>
            <a:off x="1143000" y="685800"/>
            <a:ext cx="4572000" cy="3429000"/>
          </a:xfrm>
          <a:prstGeom prst="rect">
            <a:avLst/>
          </a:prstGeom>
        </p:spPr>
        <p:txBody>
          <a:bodyPr/>
          <a:lstStyle/>
          <a:p>
            <a:endParaRPr/>
          </a:p>
        </p:txBody>
      </p:sp>
      <p:sp>
        <p:nvSpPr>
          <p:cNvPr id="215" name="Shape 21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5961429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el och undertitel (kopia) 2">
    <p:spTree>
      <p:nvGrpSpPr>
        <p:cNvPr id="1" name=""/>
        <p:cNvGrpSpPr/>
        <p:nvPr/>
      </p:nvGrpSpPr>
      <p:grpSpPr>
        <a:xfrm>
          <a:off x="0" y="0"/>
          <a:ext cx="0" cy="0"/>
          <a:chOff x="0" y="0"/>
          <a:chExt cx="0" cy="0"/>
        </a:xfrm>
      </p:grpSpPr>
      <p:sp>
        <p:nvSpPr>
          <p:cNvPr id="43" name="Rektangel"/>
          <p:cNvSpPr/>
          <p:nvPr/>
        </p:nvSpPr>
        <p:spPr>
          <a:xfrm>
            <a:off x="-88107" y="2732881"/>
            <a:ext cx="24560214" cy="7488040"/>
          </a:xfrm>
          <a:prstGeom prst="rect">
            <a:avLst/>
          </a:prstGeom>
          <a:solidFill>
            <a:srgbClr val="A82927"/>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44" name="Titeltext"/>
          <p:cNvSpPr txBox="1">
            <a:spLocks noGrp="1"/>
          </p:cNvSpPr>
          <p:nvPr>
            <p:ph type="title"/>
          </p:nvPr>
        </p:nvSpPr>
        <p:spPr>
          <a:xfrm>
            <a:off x="1778000" y="2298700"/>
            <a:ext cx="20828000" cy="4648200"/>
          </a:xfrm>
          <a:prstGeom prst="rect">
            <a:avLst/>
          </a:prstGeom>
        </p:spPr>
        <p:txBody>
          <a:bodyPr anchor="b"/>
          <a:lstStyle>
            <a:lvl1pPr>
              <a:defRPr>
                <a:solidFill>
                  <a:srgbClr val="FFFFFF"/>
                </a:solidFill>
              </a:defRPr>
            </a:lvl1pPr>
          </a:lstStyle>
          <a:p>
            <a:r>
              <a:t>Titeltext</a:t>
            </a:r>
          </a:p>
        </p:txBody>
      </p:sp>
      <p:sp>
        <p:nvSpPr>
          <p:cNvPr id="45" name="Brödtext nivå ett…"/>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solidFill>
                  <a:srgbClr val="FFFFFF"/>
                </a:solidFill>
              </a:defRPr>
            </a:lvl1pPr>
            <a:lvl2pPr marL="0" indent="228600" algn="ctr">
              <a:spcBef>
                <a:spcPts val="0"/>
              </a:spcBef>
              <a:buSzTx/>
              <a:buNone/>
              <a:defRPr sz="5400">
                <a:solidFill>
                  <a:srgbClr val="FFFFFF"/>
                </a:solidFill>
              </a:defRPr>
            </a:lvl2pPr>
            <a:lvl3pPr marL="0" indent="457200" algn="ctr">
              <a:spcBef>
                <a:spcPts val="0"/>
              </a:spcBef>
              <a:buSzTx/>
              <a:buNone/>
              <a:defRPr sz="5400">
                <a:solidFill>
                  <a:srgbClr val="FFFFFF"/>
                </a:solidFill>
              </a:defRPr>
            </a:lvl3pPr>
            <a:lvl4pPr marL="0" indent="685800" algn="ctr">
              <a:spcBef>
                <a:spcPts val="0"/>
              </a:spcBef>
              <a:buSzTx/>
              <a:buNone/>
              <a:defRPr sz="5400">
                <a:solidFill>
                  <a:srgbClr val="FFFFFF"/>
                </a:solidFill>
              </a:defRPr>
            </a:lvl4pPr>
            <a:lvl5pPr marL="0" indent="914400" algn="ctr">
              <a:spcBef>
                <a:spcPts val="0"/>
              </a:spcBef>
              <a:buSzTx/>
              <a:buNone/>
              <a:defRPr sz="5400">
                <a:solidFill>
                  <a:srgbClr val="FFFFFF"/>
                </a:solidFill>
              </a:defRPr>
            </a:lvl5pPr>
          </a:lstStyle>
          <a:p>
            <a:r>
              <a:t>Brödtext nivå ett</a:t>
            </a:r>
          </a:p>
          <a:p>
            <a:pPr lvl="1"/>
            <a:r>
              <a:t>Brödtext nivå två</a:t>
            </a:r>
          </a:p>
          <a:p>
            <a:pPr lvl="2"/>
            <a:r>
              <a:t>Brödtext nivå tre</a:t>
            </a:r>
          </a:p>
          <a:p>
            <a:pPr lvl="3"/>
            <a:r>
              <a:t>Brödtext nivå fyra</a:t>
            </a:r>
          </a:p>
          <a:p>
            <a:pPr lvl="4"/>
            <a:r>
              <a:t>Brödtext nivå fem</a:t>
            </a:r>
          </a:p>
        </p:txBody>
      </p:sp>
      <p:pic>
        <p:nvPicPr>
          <p:cNvPr id="46" name="do_logo_original.pdf" descr="do_logo_original.pdf"/>
          <p:cNvPicPr>
            <a:picLocks noChangeAspect="1"/>
          </p:cNvPicPr>
          <p:nvPr/>
        </p:nvPicPr>
        <p:blipFill>
          <a:blip r:embed="rId2">
            <a:extLst/>
          </a:blip>
          <a:stretch>
            <a:fillRect/>
          </a:stretch>
        </p:blipFill>
        <p:spPr>
          <a:xfrm>
            <a:off x="20884875" y="10234635"/>
            <a:ext cx="3518449" cy="3518449"/>
          </a:xfrm>
          <a:prstGeom prst="rect">
            <a:avLst/>
          </a:prstGeom>
          <a:ln w="12700">
            <a:miter lim="400000"/>
          </a:ln>
        </p:spPr>
      </p:pic>
      <p:sp>
        <p:nvSpPr>
          <p:cNvPr id="4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t">
    <p:spTree>
      <p:nvGrpSpPr>
        <p:cNvPr id="1" name=""/>
        <p:cNvGrpSpPr/>
        <p:nvPr/>
      </p:nvGrpSpPr>
      <p:grpSpPr>
        <a:xfrm>
          <a:off x="0" y="0"/>
          <a:ext cx="0" cy="0"/>
          <a:chOff x="0" y="0"/>
          <a:chExt cx="0" cy="0"/>
        </a:xfrm>
      </p:grpSpPr>
      <p:sp>
        <p:nvSpPr>
          <p:cNvPr id="184"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185" name="”Skriv ett citat här.”"/>
          <p:cNvSpPr txBox="1">
            <a:spLocks noGrp="1"/>
          </p:cNvSpPr>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a:latin typeface="+mn-lt"/>
                <a:ea typeface="+mn-ea"/>
                <a:cs typeface="+mn-cs"/>
                <a:sym typeface="Helvetica Neue Medium"/>
              </a:defRPr>
            </a:lvl1pPr>
          </a:lstStyle>
          <a:p>
            <a:r>
              <a:t>”Skriv ett citat här.” </a:t>
            </a:r>
          </a:p>
        </p:txBody>
      </p:sp>
      <p:sp>
        <p:nvSpPr>
          <p:cNvPr id="186"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93" name="Bild"/>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9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201"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om (kopia)">
    <p:spTree>
      <p:nvGrpSpPr>
        <p:cNvPr id="1" name=""/>
        <p:cNvGrpSpPr/>
        <p:nvPr/>
      </p:nvGrpSpPr>
      <p:grpSpPr>
        <a:xfrm>
          <a:off x="0" y="0"/>
          <a:ext cx="0" cy="0"/>
          <a:chOff x="0" y="0"/>
          <a:chExt cx="0" cy="0"/>
        </a:xfrm>
      </p:grpSpPr>
      <p:sp>
        <p:nvSpPr>
          <p:cNvPr id="208"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el och punkter (kopia)">
    <p:spTree>
      <p:nvGrpSpPr>
        <p:cNvPr id="1" name=""/>
        <p:cNvGrpSpPr/>
        <p:nvPr/>
      </p:nvGrpSpPr>
      <p:grpSpPr>
        <a:xfrm>
          <a:off x="0" y="0"/>
          <a:ext cx="0" cy="0"/>
          <a:chOff x="0" y="0"/>
          <a:chExt cx="0" cy="0"/>
        </a:xfrm>
      </p:grpSpPr>
      <p:sp>
        <p:nvSpPr>
          <p:cNvPr id="87" name="Titeltext"/>
          <p:cNvSpPr txBox="1">
            <a:spLocks noGrp="1"/>
          </p:cNvSpPr>
          <p:nvPr>
            <p:ph type="title"/>
          </p:nvPr>
        </p:nvSpPr>
        <p:spPr>
          <a:prstGeom prst="rect">
            <a:avLst/>
          </a:prstGeom>
        </p:spPr>
        <p:txBody>
          <a:bodyPr/>
          <a:lstStyle>
            <a:lvl1pPr>
              <a:defRPr>
                <a:solidFill>
                  <a:srgbClr val="A92827"/>
                </a:solidFill>
              </a:defRPr>
            </a:lvl1pPr>
          </a:lstStyle>
          <a:p>
            <a:r>
              <a:t>Titeltext</a:t>
            </a:r>
          </a:p>
        </p:txBody>
      </p:sp>
      <p:sp>
        <p:nvSpPr>
          <p:cNvPr id="88" name="Brödtext nivå ett…"/>
          <p:cNvSpPr txBox="1">
            <a:spLocks noGrp="1"/>
          </p:cNvSpPr>
          <p:nvPr>
            <p:ph type="body" idx="1"/>
          </p:nvPr>
        </p:nvSpPr>
        <p:spPr>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pic>
        <p:nvPicPr>
          <p:cNvPr id="89" name="Bild" descr="Bild"/>
          <p:cNvPicPr>
            <a:picLocks noChangeAspect="1"/>
          </p:cNvPicPr>
          <p:nvPr/>
        </p:nvPicPr>
        <p:blipFill>
          <a:blip r:embed="rId2">
            <a:extLst/>
          </a:blip>
          <a:stretch>
            <a:fillRect/>
          </a:stretch>
        </p:blipFill>
        <p:spPr>
          <a:xfrm>
            <a:off x="21740680" y="804316"/>
            <a:ext cx="1519302" cy="1388568"/>
          </a:xfrm>
          <a:prstGeom prst="rect">
            <a:avLst/>
          </a:prstGeom>
          <a:ln w="12700">
            <a:miter lim="400000"/>
          </a:ln>
        </p:spPr>
      </p:pic>
      <p:pic>
        <p:nvPicPr>
          <p:cNvPr id="90" name="do_logo_original.pdf" descr="do_logo_original.pdf"/>
          <p:cNvPicPr>
            <a:picLocks noChangeAspect="1"/>
          </p:cNvPicPr>
          <p:nvPr/>
        </p:nvPicPr>
        <p:blipFill>
          <a:blip r:embed="rId3">
            <a:extLst/>
          </a:blip>
          <a:stretch>
            <a:fillRect/>
          </a:stretch>
        </p:blipFill>
        <p:spPr>
          <a:xfrm>
            <a:off x="20884875" y="10234635"/>
            <a:ext cx="3518449" cy="3518449"/>
          </a:xfrm>
          <a:prstGeom prst="rect">
            <a:avLst/>
          </a:prstGeom>
          <a:ln w="12700">
            <a:miter lim="400000"/>
          </a:ln>
        </p:spPr>
      </p:pic>
      <p:sp>
        <p:nvSpPr>
          <p:cNvPr id="91"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Foto - Horisontellt">
    <p:spTree>
      <p:nvGrpSpPr>
        <p:cNvPr id="1" name=""/>
        <p:cNvGrpSpPr/>
        <p:nvPr/>
      </p:nvGrpSpPr>
      <p:grpSpPr>
        <a:xfrm>
          <a:off x="0" y="0"/>
          <a:ext cx="0" cy="0"/>
          <a:chOff x="0" y="0"/>
          <a:chExt cx="0" cy="0"/>
        </a:xfrm>
      </p:grpSpPr>
      <p:sp>
        <p:nvSpPr>
          <p:cNvPr id="120" name="Bild"/>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121" name="Titeltext"/>
          <p:cNvSpPr txBox="1">
            <a:spLocks noGrp="1"/>
          </p:cNvSpPr>
          <p:nvPr>
            <p:ph type="title"/>
          </p:nvPr>
        </p:nvSpPr>
        <p:spPr>
          <a:xfrm>
            <a:off x="635000" y="9512300"/>
            <a:ext cx="23114000" cy="2006600"/>
          </a:xfrm>
          <a:prstGeom prst="rect">
            <a:avLst/>
          </a:prstGeom>
        </p:spPr>
        <p:txBody>
          <a:bodyPr anchor="b"/>
          <a:lstStyle/>
          <a:p>
            <a:r>
              <a:t>Titeltext</a:t>
            </a:r>
          </a:p>
        </p:txBody>
      </p:sp>
      <p:sp>
        <p:nvSpPr>
          <p:cNvPr id="122" name="Brödtext nivå ett…"/>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228600" algn="ctr">
              <a:spcBef>
                <a:spcPts val="0"/>
              </a:spcBef>
              <a:buSzTx/>
              <a:buNone/>
              <a:defRPr sz="5400"/>
            </a:lvl2pPr>
            <a:lvl3pPr marL="0" indent="457200" algn="ctr">
              <a:spcBef>
                <a:spcPts val="0"/>
              </a:spcBef>
              <a:buSzTx/>
              <a:buNone/>
              <a:defRPr sz="5400"/>
            </a:lvl3pPr>
            <a:lvl4pPr marL="0" indent="685800" algn="ctr">
              <a:spcBef>
                <a:spcPts val="0"/>
              </a:spcBef>
              <a:buSzTx/>
              <a:buNone/>
              <a:defRPr sz="5400"/>
            </a:lvl4pPr>
            <a:lvl5pPr marL="0" indent="914400" algn="ctr">
              <a:spcBef>
                <a:spcPts val="0"/>
              </a:spcBef>
              <a:buSzTx/>
              <a:buNone/>
              <a:defRPr sz="5400"/>
            </a:lvl5pPr>
          </a:lstStyle>
          <a:p>
            <a:r>
              <a:t>Brödtext nivå ett</a:t>
            </a:r>
          </a:p>
          <a:p>
            <a:pPr lvl="1"/>
            <a:r>
              <a:t>Brödtext nivå två</a:t>
            </a:r>
          </a:p>
          <a:p>
            <a:pPr lvl="2"/>
            <a:r>
              <a:t>Brödtext nivå tre</a:t>
            </a:r>
          </a:p>
          <a:p>
            <a:pPr lvl="3"/>
            <a:r>
              <a:t>Brödtext nivå fyra</a:t>
            </a:r>
          </a:p>
          <a:p>
            <a:pPr lvl="4"/>
            <a:r>
              <a:t>Brödtext nivå fem</a:t>
            </a:r>
          </a:p>
        </p:txBody>
      </p:sp>
      <p:sp>
        <p:nvSpPr>
          <p:cNvPr id="12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 Centrerad">
    <p:spTree>
      <p:nvGrpSpPr>
        <p:cNvPr id="1" name=""/>
        <p:cNvGrpSpPr/>
        <p:nvPr/>
      </p:nvGrpSpPr>
      <p:grpSpPr>
        <a:xfrm>
          <a:off x="0" y="0"/>
          <a:ext cx="0" cy="0"/>
          <a:chOff x="0" y="0"/>
          <a:chExt cx="0" cy="0"/>
        </a:xfrm>
      </p:grpSpPr>
      <p:sp>
        <p:nvSpPr>
          <p:cNvPr id="130" name="Titeltext"/>
          <p:cNvSpPr txBox="1">
            <a:spLocks noGrp="1"/>
          </p:cNvSpPr>
          <p:nvPr>
            <p:ph type="title"/>
          </p:nvPr>
        </p:nvSpPr>
        <p:spPr>
          <a:xfrm>
            <a:off x="1778000" y="4533900"/>
            <a:ext cx="20828000" cy="4648200"/>
          </a:xfrm>
          <a:prstGeom prst="rect">
            <a:avLst/>
          </a:prstGeom>
        </p:spPr>
        <p:txBody>
          <a:bodyPr/>
          <a:lstStyle/>
          <a:p>
            <a:r>
              <a:t>Titeltext</a:t>
            </a:r>
          </a:p>
        </p:txBody>
      </p:sp>
      <p:sp>
        <p:nvSpPr>
          <p:cNvPr id="131"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Foto - Vertikalt">
    <p:spTree>
      <p:nvGrpSpPr>
        <p:cNvPr id="1" name=""/>
        <p:cNvGrpSpPr/>
        <p:nvPr/>
      </p:nvGrpSpPr>
      <p:grpSpPr>
        <a:xfrm>
          <a:off x="0" y="0"/>
          <a:ext cx="0" cy="0"/>
          <a:chOff x="0" y="0"/>
          <a:chExt cx="0" cy="0"/>
        </a:xfrm>
      </p:grpSpPr>
      <p:sp>
        <p:nvSpPr>
          <p:cNvPr id="138" name="Bild"/>
          <p:cNvSpPr>
            <a:spLocks noGrp="1"/>
          </p:cNvSpPr>
          <p:nvPr>
            <p:ph type="pic" sz="half" idx="13"/>
          </p:nvPr>
        </p:nvSpPr>
        <p:spPr>
          <a:xfrm>
            <a:off x="13165980" y="952500"/>
            <a:ext cx="9525001" cy="11468100"/>
          </a:xfrm>
          <a:prstGeom prst="rect">
            <a:avLst/>
          </a:prstGeom>
        </p:spPr>
        <p:txBody>
          <a:bodyPr lIns="91439" tIns="45719" rIns="91439" bIns="45719" anchor="t">
            <a:noAutofit/>
          </a:bodyPr>
          <a:lstStyle/>
          <a:p>
            <a:endParaRPr/>
          </a:p>
        </p:txBody>
      </p:sp>
      <p:sp>
        <p:nvSpPr>
          <p:cNvPr id="139" name="Titeltext"/>
          <p:cNvSpPr txBox="1">
            <a:spLocks noGrp="1"/>
          </p:cNvSpPr>
          <p:nvPr>
            <p:ph type="title"/>
          </p:nvPr>
        </p:nvSpPr>
        <p:spPr>
          <a:xfrm>
            <a:off x="1651000" y="952500"/>
            <a:ext cx="10223500" cy="5549900"/>
          </a:xfrm>
          <a:prstGeom prst="rect">
            <a:avLst/>
          </a:prstGeom>
        </p:spPr>
        <p:txBody>
          <a:bodyPr anchor="b"/>
          <a:lstStyle>
            <a:lvl1pPr>
              <a:defRPr sz="8400"/>
            </a:lvl1pPr>
          </a:lstStyle>
          <a:p>
            <a:r>
              <a:t>Titeltext</a:t>
            </a:r>
          </a:p>
        </p:txBody>
      </p:sp>
      <p:sp>
        <p:nvSpPr>
          <p:cNvPr id="140" name="Brödtext nivå ett…"/>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228600" algn="ctr">
              <a:spcBef>
                <a:spcPts val="0"/>
              </a:spcBef>
              <a:buSzTx/>
              <a:buNone/>
              <a:defRPr sz="5400"/>
            </a:lvl2pPr>
            <a:lvl3pPr marL="0" indent="457200" algn="ctr">
              <a:spcBef>
                <a:spcPts val="0"/>
              </a:spcBef>
              <a:buSzTx/>
              <a:buNone/>
              <a:defRPr sz="5400"/>
            </a:lvl3pPr>
            <a:lvl4pPr marL="0" indent="685800" algn="ctr">
              <a:spcBef>
                <a:spcPts val="0"/>
              </a:spcBef>
              <a:buSzTx/>
              <a:buNone/>
              <a:defRPr sz="5400"/>
            </a:lvl4pPr>
            <a:lvl5pPr marL="0" indent="914400" algn="ctr">
              <a:spcBef>
                <a:spcPts val="0"/>
              </a:spcBef>
              <a:buSzTx/>
              <a:buNone/>
              <a:defRPr sz="5400"/>
            </a:lvl5pPr>
          </a:lstStyle>
          <a:p>
            <a:r>
              <a:t>Brödtext nivå ett</a:t>
            </a:r>
          </a:p>
          <a:p>
            <a:pPr lvl="1"/>
            <a:r>
              <a:t>Brödtext nivå två</a:t>
            </a:r>
          </a:p>
          <a:p>
            <a:pPr lvl="2"/>
            <a:r>
              <a:t>Brödtext nivå tre</a:t>
            </a:r>
          </a:p>
          <a:p>
            <a:pPr lvl="3"/>
            <a:r>
              <a:t>Brödtext nivå fyra</a:t>
            </a:r>
          </a:p>
          <a:p>
            <a:pPr lvl="4"/>
            <a:r>
              <a:t>Brödtext nivå fem</a:t>
            </a:r>
          </a:p>
        </p:txBody>
      </p:sp>
      <p:sp>
        <p:nvSpPr>
          <p:cNvPr id="141"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 Upptill">
    <p:spTree>
      <p:nvGrpSpPr>
        <p:cNvPr id="1" name=""/>
        <p:cNvGrpSpPr/>
        <p:nvPr/>
      </p:nvGrpSpPr>
      <p:grpSpPr>
        <a:xfrm>
          <a:off x="0" y="0"/>
          <a:ext cx="0" cy="0"/>
          <a:chOff x="0" y="0"/>
          <a:chExt cx="0" cy="0"/>
        </a:xfrm>
      </p:grpSpPr>
      <p:sp>
        <p:nvSpPr>
          <p:cNvPr id="148" name="Titeltext"/>
          <p:cNvSpPr txBox="1">
            <a:spLocks noGrp="1"/>
          </p:cNvSpPr>
          <p:nvPr>
            <p:ph type="title"/>
          </p:nvPr>
        </p:nvSpPr>
        <p:spPr>
          <a:prstGeom prst="rect">
            <a:avLst/>
          </a:prstGeom>
        </p:spPr>
        <p:txBody>
          <a:bodyPr/>
          <a:lstStyle/>
          <a:p>
            <a:r>
              <a:t>Titeltext</a:t>
            </a:r>
          </a:p>
        </p:txBody>
      </p:sp>
      <p:sp>
        <p:nvSpPr>
          <p:cNvPr id="149"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el, punkter och bild">
    <p:spTree>
      <p:nvGrpSpPr>
        <p:cNvPr id="1" name=""/>
        <p:cNvGrpSpPr/>
        <p:nvPr/>
      </p:nvGrpSpPr>
      <p:grpSpPr>
        <a:xfrm>
          <a:off x="0" y="0"/>
          <a:ext cx="0" cy="0"/>
          <a:chOff x="0" y="0"/>
          <a:chExt cx="0" cy="0"/>
        </a:xfrm>
      </p:grpSpPr>
      <p:sp>
        <p:nvSpPr>
          <p:cNvPr id="156" name="Bild"/>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a:p>
        </p:txBody>
      </p:sp>
      <p:sp>
        <p:nvSpPr>
          <p:cNvPr id="157" name="Titeltext"/>
          <p:cNvSpPr txBox="1">
            <a:spLocks noGrp="1"/>
          </p:cNvSpPr>
          <p:nvPr>
            <p:ph type="title"/>
          </p:nvPr>
        </p:nvSpPr>
        <p:spPr>
          <a:prstGeom prst="rect">
            <a:avLst/>
          </a:prstGeom>
        </p:spPr>
        <p:txBody>
          <a:bodyPr/>
          <a:lstStyle/>
          <a:p>
            <a:r>
              <a:t>Titeltext</a:t>
            </a:r>
          </a:p>
        </p:txBody>
      </p:sp>
      <p:sp>
        <p:nvSpPr>
          <p:cNvPr id="158" name="Brödtext nivå ett…"/>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Brödtext nivå ett</a:t>
            </a:r>
          </a:p>
          <a:p>
            <a:pPr lvl="1"/>
            <a:r>
              <a:t>Brödtext nivå två</a:t>
            </a:r>
          </a:p>
          <a:p>
            <a:pPr lvl="2"/>
            <a:r>
              <a:t>Brödtext nivå tre</a:t>
            </a:r>
          </a:p>
          <a:p>
            <a:pPr lvl="3"/>
            <a:r>
              <a:t>Brödtext nivå fyra</a:t>
            </a:r>
          </a:p>
          <a:p>
            <a:pPr lvl="4"/>
            <a:r>
              <a:t>Brödtext nivå fem</a:t>
            </a:r>
          </a:p>
        </p:txBody>
      </p:sp>
      <p:sp>
        <p:nvSpPr>
          <p:cNvPr id="159"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kter">
    <p:spTree>
      <p:nvGrpSpPr>
        <p:cNvPr id="1" name=""/>
        <p:cNvGrpSpPr/>
        <p:nvPr/>
      </p:nvGrpSpPr>
      <p:grpSpPr>
        <a:xfrm>
          <a:off x="0" y="0"/>
          <a:ext cx="0" cy="0"/>
          <a:chOff x="0" y="0"/>
          <a:chExt cx="0" cy="0"/>
        </a:xfrm>
      </p:grpSpPr>
      <p:sp>
        <p:nvSpPr>
          <p:cNvPr id="166" name="Brödtext nivå ett…"/>
          <p:cNvSpPr txBox="1">
            <a:spLocks noGrp="1"/>
          </p:cNvSpPr>
          <p:nvPr>
            <p:ph type="body" idx="1"/>
          </p:nvPr>
        </p:nvSpPr>
        <p:spPr>
          <a:xfrm>
            <a:off x="1689100" y="1778000"/>
            <a:ext cx="21005800" cy="10160000"/>
          </a:xfrm>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16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3 per sida">
    <p:spTree>
      <p:nvGrpSpPr>
        <p:cNvPr id="1" name=""/>
        <p:cNvGrpSpPr/>
        <p:nvPr/>
      </p:nvGrpSpPr>
      <p:grpSpPr>
        <a:xfrm>
          <a:off x="0" y="0"/>
          <a:ext cx="0" cy="0"/>
          <a:chOff x="0" y="0"/>
          <a:chExt cx="0" cy="0"/>
        </a:xfrm>
      </p:grpSpPr>
      <p:sp>
        <p:nvSpPr>
          <p:cNvPr id="174" name="Bild"/>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175" name="Bild"/>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176" name="Bild"/>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17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Titeltext</a:t>
            </a:r>
          </a:p>
        </p:txBody>
      </p:sp>
      <p:sp>
        <p:nvSpPr>
          <p:cNvPr id="3" name="Brödtext nivå ett…"/>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Brödtext nivå ett</a:t>
            </a:r>
          </a:p>
          <a:p>
            <a:pPr lvl="1"/>
            <a:r>
              <a:t>Brödtext nivå två</a:t>
            </a:r>
          </a:p>
          <a:p>
            <a:pPr lvl="2"/>
            <a:r>
              <a:t>Brödtext nivå tre</a:t>
            </a:r>
          </a:p>
          <a:p>
            <a:pPr lvl="3"/>
            <a:r>
              <a:t>Brödtext nivå fyra</a:t>
            </a:r>
          </a:p>
          <a:p>
            <a:pPr lvl="4"/>
            <a:r>
              <a:t>Brödtext nivå fem</a:t>
            </a:r>
          </a:p>
        </p:txBody>
      </p:sp>
      <p:pic>
        <p:nvPicPr>
          <p:cNvPr id="4" name="do_logo_original.pdf" descr="do_logo_original.pdf"/>
          <p:cNvPicPr>
            <a:picLocks noChangeAspect="1"/>
          </p:cNvPicPr>
          <p:nvPr/>
        </p:nvPicPr>
        <p:blipFill>
          <a:blip r:embed="rId15">
            <a:extLst/>
          </a:blip>
          <a:stretch>
            <a:fillRect/>
          </a:stretch>
        </p:blipFill>
        <p:spPr>
          <a:xfrm>
            <a:off x="20884875" y="10234635"/>
            <a:ext cx="3518449" cy="3518449"/>
          </a:xfrm>
          <a:prstGeom prst="rect">
            <a:avLst/>
          </a:prstGeom>
          <a:ln w="12700">
            <a:miter lim="400000"/>
          </a:ln>
        </p:spPr>
      </p:pic>
      <p:sp>
        <p:nvSpPr>
          <p:cNvPr id="5" name="Diabildsnumm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2" r:id="rId1"/>
    <p:sldLayoutId id="2147483656"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Lst>
  <p:transition spd="med"/>
  <p:txStyles>
    <p:titleStyle>
      <a:lvl1pPr marL="0" marR="0" indent="0" algn="ctr" defTabSz="82550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228600" algn="ctr" defTabSz="82550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457200" algn="ctr" defTabSz="82550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685800" algn="ctr" defTabSz="82550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914400" algn="ctr" defTabSz="82550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1143000" algn="ctr" defTabSz="82550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1371600" algn="ctr" defTabSz="82550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1600200" algn="ctr" defTabSz="82550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1828800" algn="ctr" defTabSz="82550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do_logo_original.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5699" y="928116"/>
            <a:ext cx="11992018" cy="11992018"/>
          </a:xfrm>
          <a:prstGeom prst="rect">
            <a:avLst/>
          </a:prstGeom>
        </p:spPr>
      </p:pic>
      <p:pic>
        <p:nvPicPr>
          <p:cNvPr id="3" name="Bildobjekt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76776" y="12258600"/>
            <a:ext cx="5029200" cy="1330514"/>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Huden</a:t>
            </a:r>
            <a:endParaRPr lang="sv-SE" dirty="0"/>
          </a:p>
        </p:txBody>
      </p:sp>
      <p:sp>
        <p:nvSpPr>
          <p:cNvPr id="3" name="Platshållare för text 2"/>
          <p:cNvSpPr>
            <a:spLocks noGrp="1"/>
          </p:cNvSpPr>
          <p:nvPr>
            <p:ph type="body" idx="1"/>
          </p:nvPr>
        </p:nvSpPr>
        <p:spPr>
          <a:xfrm>
            <a:off x="1689100" y="3149600"/>
            <a:ext cx="11645900" cy="8985250"/>
          </a:xfrm>
        </p:spPr>
        <p:txBody>
          <a:bodyPr>
            <a:normAutofit fontScale="92500" lnSpcReduction="10000"/>
          </a:bodyPr>
          <a:lstStyle/>
          <a:p>
            <a:pPr marL="0" indent="0">
              <a:buNone/>
            </a:pPr>
            <a:r>
              <a:rPr lang="sv-SE" sz="4000" dirty="0"/>
              <a:t>Huden är också ett organ, det största kroppen har. Huden är levande och vi byter den hela tiden. Död hud lossnar och ny växer fram.</a:t>
            </a:r>
            <a:br>
              <a:rPr lang="sv-SE" sz="4000" dirty="0"/>
            </a:br>
            <a:r>
              <a:rPr lang="sv-SE" sz="4000" dirty="0"/>
              <a:t/>
            </a:r>
            <a:br>
              <a:rPr lang="sv-SE" sz="4000" dirty="0"/>
            </a:br>
            <a:r>
              <a:rPr lang="sv-SE" sz="4000" dirty="0"/>
              <a:t>Hudens viktigaste funktioner är att:</a:t>
            </a:r>
            <a:br>
              <a:rPr lang="sv-SE" sz="4000" dirty="0"/>
            </a:br>
            <a:r>
              <a:rPr lang="sv-SE" sz="4000" dirty="0"/>
              <a:t>-skydda kroppens inre organ</a:t>
            </a:r>
            <a:br>
              <a:rPr lang="sv-SE" sz="4000" dirty="0"/>
            </a:br>
            <a:r>
              <a:rPr lang="sv-SE" sz="4000" dirty="0"/>
              <a:t>-reglera kroppstemperaturen, t ex du svettas när du är varm som kyler ned kroppen</a:t>
            </a:r>
            <a:br>
              <a:rPr lang="sv-SE" sz="4000" dirty="0"/>
            </a:br>
            <a:r>
              <a:rPr lang="sv-SE" sz="4000" dirty="0"/>
              <a:t>-känna beröring, t ex en smekning på kinden, eller om handen läggs på en het platta</a:t>
            </a:r>
            <a:br>
              <a:rPr lang="sv-SE" sz="4000" dirty="0"/>
            </a:br>
            <a:r>
              <a:rPr lang="sv-SE" sz="4000" dirty="0"/>
              <a:t/>
            </a:r>
            <a:br>
              <a:rPr lang="sv-SE" sz="4000" dirty="0"/>
            </a:br>
            <a:r>
              <a:rPr lang="sv-SE" sz="4000" dirty="0"/>
              <a:t/>
            </a:r>
            <a:br>
              <a:rPr lang="sv-SE" sz="4000" dirty="0"/>
            </a:br>
            <a:r>
              <a:rPr lang="sv-SE" sz="4000" dirty="0"/>
              <a:t>I huden växer hår och naglar. Alla människors hud är likadan och fungerar på samma sätt. Den enda skillnaden är att det yttersta hudlagret kan ha olika färg. Mörk hud skyddar bättre mot solens farliga strålar än ljus hud.</a:t>
            </a:r>
          </a:p>
        </p:txBody>
      </p:sp>
      <p:pic>
        <p:nvPicPr>
          <p:cNvPr id="4" name="Picture 22" descr="Bildresultat för huden anatomi"/>
          <p:cNvPicPr>
            <a:picLocks/>
          </p:cNvPicPr>
          <p:nvPr/>
        </p:nvPicPr>
        <p:blipFill>
          <a:blip r:embed="rId2" cstate="print"/>
          <a:srcRect/>
          <a:stretch>
            <a:fillRect/>
          </a:stretch>
        </p:blipFill>
        <p:spPr bwMode="auto">
          <a:xfrm>
            <a:off x="15030450" y="3979941"/>
            <a:ext cx="6817715" cy="5403006"/>
          </a:xfrm>
          <a:prstGeom prst="rect">
            <a:avLst/>
          </a:prstGeom>
          <a:noFill/>
          <a:ln w="9525">
            <a:noFill/>
            <a:miter lim="800000"/>
            <a:headEnd/>
            <a:tailEnd/>
          </a:ln>
        </p:spPr>
      </p:pic>
    </p:spTree>
    <p:extLst>
      <p:ext uri="{BB962C8B-B14F-4D97-AF65-F5344CB8AC3E}">
        <p14:creationId xmlns:p14="http://schemas.microsoft.com/office/powerpoint/2010/main" val="52350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Könsorganen</a:t>
            </a:r>
            <a:endParaRPr lang="sv-SE" dirty="0"/>
          </a:p>
        </p:txBody>
      </p:sp>
      <p:sp>
        <p:nvSpPr>
          <p:cNvPr id="3" name="Platshållare för text 2"/>
          <p:cNvSpPr>
            <a:spLocks noGrp="1"/>
          </p:cNvSpPr>
          <p:nvPr>
            <p:ph type="body" idx="1"/>
          </p:nvPr>
        </p:nvSpPr>
        <p:spPr>
          <a:xfrm>
            <a:off x="1689100" y="3149600"/>
            <a:ext cx="14198600" cy="9296400"/>
          </a:xfrm>
        </p:spPr>
        <p:txBody>
          <a:bodyPr>
            <a:normAutofit/>
          </a:bodyPr>
          <a:lstStyle/>
          <a:p>
            <a:pPr marL="0" indent="0">
              <a:buNone/>
            </a:pPr>
            <a:r>
              <a:rPr lang="sv-SE" sz="4000" dirty="0"/>
              <a:t>Våra könsorgan är lika viktiga som alla andra organ. Vi behöver dem för att fortplanta oss, för att kissa, och för att njuta. Könsorganen ser olika ut hos män och kvinnor.</a:t>
            </a:r>
            <a:br>
              <a:rPr lang="sv-SE" sz="4000" dirty="0"/>
            </a:br>
            <a:r>
              <a:rPr lang="sv-SE" sz="4000" dirty="0"/>
              <a:t/>
            </a:r>
            <a:br>
              <a:rPr lang="sv-SE" sz="4000" dirty="0"/>
            </a:br>
            <a:r>
              <a:rPr lang="sv-SE" sz="4000" b="1" dirty="0"/>
              <a:t>Mannens </a:t>
            </a:r>
            <a:r>
              <a:rPr lang="sv-SE" sz="4000" b="1" dirty="0" smtClean="0"/>
              <a:t>könsorgan</a:t>
            </a:r>
          </a:p>
          <a:p>
            <a:pPr marL="0" indent="0">
              <a:buNone/>
            </a:pPr>
            <a:r>
              <a:rPr lang="sv-SE" sz="4000" dirty="0" smtClean="0"/>
              <a:t>Mannen </a:t>
            </a:r>
            <a:r>
              <a:rPr lang="sv-SE" sz="4000" dirty="0"/>
              <a:t>har en penis och en pung utanpå kroppen. Inuti buken finns urinblåsan och urinröret, som leder kisset ut genom penis. I buken finns även sädesblåsan där spermierna bildas. Från sädesblåsan leds spermierna genom sädesledaren ut via penis vid utlösning. Nära ändtarmen ligger prostatan som är viktig att regelbundet kontrollera för cancer. Prostatacancer är en vanlig sjukdom hos män.</a:t>
            </a:r>
          </a:p>
        </p:txBody>
      </p:sp>
      <p:pic>
        <p:nvPicPr>
          <p:cNvPr id="4" name="Picture 25" descr="Bildresultat för könsorgan"/>
          <p:cNvPicPr>
            <a:picLocks/>
          </p:cNvPicPr>
          <p:nvPr/>
        </p:nvPicPr>
        <p:blipFill>
          <a:blip r:embed="rId2"/>
          <a:srcRect/>
          <a:stretch>
            <a:fillRect/>
          </a:stretch>
        </p:blipFill>
        <p:spPr bwMode="auto">
          <a:xfrm>
            <a:off x="16170796" y="3859932"/>
            <a:ext cx="7141190" cy="5036418"/>
          </a:xfrm>
          <a:prstGeom prst="rect">
            <a:avLst/>
          </a:prstGeom>
          <a:noFill/>
          <a:ln w="9525">
            <a:noFill/>
            <a:miter lim="800000"/>
            <a:headEnd/>
            <a:tailEnd/>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112179247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68325" y="1924472"/>
            <a:ext cx="9147175" cy="7435567"/>
          </a:xfrm>
        </p:spPr>
        <p:txBody>
          <a:bodyPr>
            <a:normAutofit/>
          </a:bodyPr>
          <a:lstStyle/>
          <a:p>
            <a:pPr marL="0" indent="0">
              <a:spcBef>
                <a:spcPts val="0"/>
              </a:spcBef>
              <a:buNone/>
            </a:pPr>
            <a:r>
              <a:rPr lang="sv-SE" sz="4000" b="1" dirty="0" smtClean="0"/>
              <a:t>Kvinnans könsorgan </a:t>
            </a:r>
          </a:p>
          <a:p>
            <a:pPr marL="0" indent="0">
              <a:spcBef>
                <a:spcPts val="0"/>
              </a:spcBef>
              <a:buNone/>
            </a:pPr>
            <a:endParaRPr lang="sv-SE" sz="4000" b="1" dirty="0" smtClean="0"/>
          </a:p>
          <a:p>
            <a:pPr marL="0" indent="0">
              <a:spcBef>
                <a:spcPts val="0"/>
              </a:spcBef>
              <a:buNone/>
            </a:pPr>
            <a:r>
              <a:rPr lang="sv-SE" sz="4000" dirty="0" smtClean="0"/>
              <a:t>Kvinnans </a:t>
            </a:r>
            <a:r>
              <a:rPr lang="sv-SE" sz="4000" dirty="0"/>
              <a:t>könsorgan består av slidan, klitoris och de inre och yttre blygdläpparna. Inuti buken finns urinblåsan och urinröret, som leder kisset ut genom ett hål ovanför slidan. I buken finns även livmodern, där barnet utvecklas, äggledare och äggstockar. </a:t>
            </a:r>
            <a:br>
              <a:rPr lang="sv-SE" sz="4000" dirty="0"/>
            </a:br>
            <a:r>
              <a:rPr lang="sv-SE" sz="4000" dirty="0"/>
              <a:t/>
            </a:r>
            <a:br>
              <a:rPr lang="sv-SE" sz="4000" dirty="0"/>
            </a:br>
            <a:endParaRPr lang="sv-SE" sz="4000" dirty="0"/>
          </a:p>
          <a:p>
            <a:pPr marL="0" indent="0">
              <a:buNone/>
            </a:pPr>
            <a:endParaRPr lang="sv-SE" dirty="0"/>
          </a:p>
        </p:txBody>
      </p:sp>
      <p:pic>
        <p:nvPicPr>
          <p:cNvPr id="4" name="Picture 37" descr="Bildresultat för gravid genomskärning"/>
          <p:cNvPicPr/>
          <p:nvPr/>
        </p:nvPicPr>
        <p:blipFill>
          <a:blip r:embed="rId2"/>
          <a:srcRect/>
          <a:stretch>
            <a:fillRect/>
          </a:stretch>
        </p:blipFill>
        <p:spPr bwMode="auto">
          <a:xfrm>
            <a:off x="2080692" y="8659293"/>
            <a:ext cx="3786708" cy="3786708"/>
          </a:xfrm>
          <a:prstGeom prst="rect">
            <a:avLst/>
          </a:prstGeom>
          <a:noFill/>
          <a:ln w="9525">
            <a:noFill/>
            <a:miter lim="800000"/>
            <a:headEnd/>
            <a:tailEnd/>
          </a:ln>
        </p:spPr>
      </p:pic>
      <p:pic>
        <p:nvPicPr>
          <p:cNvPr id="5" name="Picture 34" descr="Bildresultat för gravid genomskärning"/>
          <p:cNvPicPr>
            <a:picLocks/>
          </p:cNvPicPr>
          <p:nvPr/>
        </p:nvPicPr>
        <p:blipFill>
          <a:blip r:embed="rId3"/>
          <a:srcRect/>
          <a:stretch>
            <a:fillRect/>
          </a:stretch>
        </p:blipFill>
        <p:spPr bwMode="auto">
          <a:xfrm>
            <a:off x="13938312" y="648122"/>
            <a:ext cx="4780959" cy="6334771"/>
          </a:xfrm>
          <a:prstGeom prst="rect">
            <a:avLst/>
          </a:prstGeom>
          <a:noFill/>
          <a:ln w="9525">
            <a:noFill/>
            <a:miter lim="800000"/>
            <a:headEnd/>
            <a:tailEnd/>
          </a:ln>
          <a:extLst>
            <a:ext uri="{C572A759-6A51-4108-AA02-DFA0A04FC94B}">
              <ma14:wrappingTextBoxFlag xmlns:ma14="http://schemas.microsoft.com/office/mac/drawingml/2011/main" xmlns="" val="1"/>
            </a:ext>
          </a:extLst>
        </p:spPr>
      </p:pic>
      <p:sp>
        <p:nvSpPr>
          <p:cNvPr id="6" name="Rektangel 5"/>
          <p:cNvSpPr/>
          <p:nvPr/>
        </p:nvSpPr>
        <p:spPr>
          <a:xfrm>
            <a:off x="10747141" y="7550289"/>
            <a:ext cx="11163300" cy="5632311"/>
          </a:xfrm>
          <a:prstGeom prst="rect">
            <a:avLst/>
          </a:prstGeom>
        </p:spPr>
        <p:txBody>
          <a:bodyPr wrap="square">
            <a:spAutoFit/>
          </a:bodyPr>
          <a:lstStyle/>
          <a:p>
            <a:pPr algn="l"/>
            <a:r>
              <a:rPr lang="sv-SE" sz="4000" b="0" dirty="0"/>
              <a:t>Kvinnans ägg ligger i äggstockarna redan från att kvinnan är en liten flicka. När kvinnan blir könsmogen börjar ägglossningen. Då vandrar ett ägg genom äggledaren till livmodern, en gång varje månad. Om ägget blir befruktat fastnar ägget i livmodern och utvecklas till ett barn. Om ägget inte blir befruktat fortsätter ägget ut genom slidan med en blödning som kallas menstruation. Detta är helt naturligt.</a:t>
            </a:r>
          </a:p>
        </p:txBody>
      </p:sp>
    </p:spTree>
    <p:extLst>
      <p:ext uri="{BB962C8B-B14F-4D97-AF65-F5344CB8AC3E}">
        <p14:creationId xmlns:p14="http://schemas.microsoft.com/office/powerpoint/2010/main" val="108172778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7981950" y="3149600"/>
            <a:ext cx="14712950" cy="9296400"/>
          </a:xfrm>
        </p:spPr>
        <p:txBody>
          <a:bodyPr/>
          <a:lstStyle/>
          <a:p>
            <a:pPr marL="0" indent="0">
              <a:buNone/>
            </a:pPr>
            <a:endParaRPr lang="sv-SE" sz="4000" dirty="0" smtClean="0"/>
          </a:p>
          <a:p>
            <a:pPr marL="0" indent="0">
              <a:buNone/>
            </a:pPr>
            <a:r>
              <a:rPr lang="sv-SE" sz="4000" b="1" dirty="0"/>
              <a:t>Preventivmedel mot graviditet och </a:t>
            </a:r>
            <a:r>
              <a:rPr lang="sv-SE" sz="4000" b="1" dirty="0" smtClean="0"/>
              <a:t>könssjukdomar</a:t>
            </a:r>
          </a:p>
          <a:p>
            <a:pPr marL="0" indent="0">
              <a:buNone/>
            </a:pPr>
            <a:r>
              <a:rPr lang="sv-SE" sz="4000" dirty="0" smtClean="0"/>
              <a:t>När </a:t>
            </a:r>
            <a:r>
              <a:rPr lang="sv-SE" sz="4000" dirty="0"/>
              <a:t>kvinnor och män har sex och inte vill bli gravida finns det olika preventivmedel att använda. För kvinnan finns det p-piller, pessar, p-spruta, p-stav och spiral som förhindrar graviditet. Ett val som varje kvinna har rätt att ta beslut om </a:t>
            </a:r>
            <a:r>
              <a:rPr lang="sv-SE" sz="4000" dirty="0" smtClean="0"/>
              <a:t>helt </a:t>
            </a:r>
            <a:r>
              <a:rPr lang="sv-SE" sz="4000" dirty="0"/>
              <a:t>på egen hand. </a:t>
            </a:r>
            <a:br>
              <a:rPr lang="sv-SE" sz="4000" dirty="0"/>
            </a:br>
            <a:r>
              <a:rPr lang="sv-SE" sz="4000" dirty="0"/>
              <a:t/>
            </a:r>
            <a:br>
              <a:rPr lang="sv-SE" sz="4000" dirty="0"/>
            </a:br>
            <a:r>
              <a:rPr lang="sv-SE" sz="4000" dirty="0"/>
              <a:t>För män och kvinnor finns det kondom. Kondom är bra för både män och kvinnor då kondom även skyddar mot könssjukdomar.</a:t>
            </a:r>
          </a:p>
          <a:p>
            <a:pPr marL="0" indent="0">
              <a:buNone/>
            </a:pPr>
            <a:endParaRPr lang="sv-SE" dirty="0"/>
          </a:p>
        </p:txBody>
      </p:sp>
      <p:pic>
        <p:nvPicPr>
          <p:cNvPr id="4" name="Picture 40" descr="Bildresultat för preventivmedel"/>
          <p:cNvPicPr>
            <a:picLocks/>
          </p:cNvPicPr>
          <p:nvPr/>
        </p:nvPicPr>
        <p:blipFill>
          <a:blip r:embed="rId2"/>
          <a:srcRect/>
          <a:stretch>
            <a:fillRect/>
          </a:stretch>
        </p:blipFill>
        <p:spPr bwMode="auto">
          <a:xfrm>
            <a:off x="1689100" y="4804420"/>
            <a:ext cx="5743613" cy="4625330"/>
          </a:xfrm>
          <a:prstGeom prst="rect">
            <a:avLst/>
          </a:prstGeom>
          <a:noFill/>
          <a:ln w="9525">
            <a:noFill/>
            <a:miter lim="800000"/>
            <a:headEnd/>
            <a:tailEnd/>
          </a:ln>
          <a:extLst>
            <a:ext uri="{C572A759-6A51-4108-AA02-DFA0A04FC94B}">
              <ma14:wrappingTextBoxFlag xmlns:ma14="http://schemas.microsoft.com/office/mac/drawingml/2011/main" xmlns="" val="1"/>
            </a:ext>
          </a:extLst>
        </p:spPr>
      </p:pic>
    </p:spTree>
    <p:extLst>
      <p:ext uri="{BB962C8B-B14F-4D97-AF65-F5344CB8AC3E}">
        <p14:creationId xmlns:p14="http://schemas.microsoft.com/office/powerpoint/2010/main" val="25078670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Rubrik"/>
          <p:cNvSpPr txBox="1">
            <a:spLocks noGrp="1"/>
          </p:cNvSpPr>
          <p:nvPr>
            <p:ph type="title"/>
          </p:nvPr>
        </p:nvSpPr>
        <p:spPr>
          <a:prstGeom prst="rect">
            <a:avLst/>
          </a:prstGeom>
        </p:spPr>
        <p:txBody>
          <a:bodyPr/>
          <a:lstStyle/>
          <a:p>
            <a:r>
              <a:rPr lang="sv-SE" dirty="0" smtClean="0"/>
              <a:t>Vår kropp</a:t>
            </a:r>
            <a:endParaRPr dirty="0"/>
          </a:p>
        </p:txBody>
      </p:sp>
      <p:sp>
        <p:nvSpPr>
          <p:cNvPr id="232" name="Underrubrik"/>
          <p:cNvSpPr txBox="1">
            <a:spLocks noGrp="1"/>
          </p:cNvSpPr>
          <p:nvPr>
            <p:ph type="body" sz="quarter" idx="1"/>
          </p:nvPr>
        </p:nvSpPr>
        <p:spPr>
          <a:prstGeom prst="rect">
            <a:avLst/>
          </a:prstGeom>
        </p:spPr>
        <p:txBody>
          <a:bodyPr/>
          <a:lstStyle/>
          <a:p>
            <a:r>
              <a:rPr lang="sv-SE" dirty="0" smtClean="0"/>
              <a:t>Själens boning</a:t>
            </a:r>
            <a:endParaRPr dirty="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Rubrik"/>
          <p:cNvSpPr txBox="1">
            <a:spLocks noGrp="1"/>
          </p:cNvSpPr>
          <p:nvPr>
            <p:ph type="title"/>
          </p:nvPr>
        </p:nvSpPr>
        <p:spPr>
          <a:prstGeom prst="rect">
            <a:avLst/>
          </a:prstGeom>
        </p:spPr>
        <p:txBody>
          <a:bodyPr/>
          <a:lstStyle/>
          <a:p>
            <a:r>
              <a:rPr lang="sv-SE" dirty="0" smtClean="0"/>
              <a:t>Hur ser vår kropp ut inuti?</a:t>
            </a:r>
            <a:endParaRPr dirty="0"/>
          </a:p>
        </p:txBody>
      </p:sp>
      <p:sp>
        <p:nvSpPr>
          <p:cNvPr id="235" name="Innehåll"/>
          <p:cNvSpPr txBox="1">
            <a:spLocks noGrp="1"/>
          </p:cNvSpPr>
          <p:nvPr>
            <p:ph type="body" idx="1"/>
          </p:nvPr>
        </p:nvSpPr>
        <p:spPr>
          <a:xfrm>
            <a:off x="1689100" y="3149600"/>
            <a:ext cx="9533082" cy="9296400"/>
          </a:xfrm>
          <a:prstGeom prst="rect">
            <a:avLst/>
          </a:prstGeom>
        </p:spPr>
        <p:txBody>
          <a:bodyPr/>
          <a:lstStyle/>
          <a:p>
            <a:pPr marL="0" indent="0">
              <a:buNone/>
            </a:pPr>
            <a:r>
              <a:rPr lang="sv-SE" sz="4000" dirty="0"/>
              <a:t>Inuti kroppen finns det organ, som alla har en särskild uppgift. Det finns fler än 40 </a:t>
            </a:r>
            <a:r>
              <a:rPr lang="sv-SE" sz="4000" dirty="0" err="1"/>
              <a:t>st</a:t>
            </a:r>
            <a:r>
              <a:rPr lang="sv-SE" sz="4000" dirty="0"/>
              <a:t> olika organ i kroppen, och vi ska titta närmare på några av dem.</a:t>
            </a:r>
            <a:r>
              <a:rPr lang="sv-SE" dirty="0"/>
              <a:t/>
            </a:r>
            <a:br>
              <a:rPr lang="sv-SE" dirty="0"/>
            </a:br>
            <a:endParaRPr lang="sv-SE" dirty="0"/>
          </a:p>
          <a:p>
            <a:endParaRPr dirty="0"/>
          </a:p>
        </p:txBody>
      </p:sp>
      <p:pic>
        <p:nvPicPr>
          <p:cNvPr id="4" name="Picture 43" descr="Bildresultat för kroppen organ"/>
          <p:cNvPicPr>
            <a:picLocks/>
          </p:cNvPicPr>
          <p:nvPr/>
        </p:nvPicPr>
        <p:blipFill>
          <a:blip r:embed="rId2"/>
          <a:srcRect/>
          <a:stretch>
            <a:fillRect/>
          </a:stretch>
        </p:blipFill>
        <p:spPr bwMode="auto">
          <a:xfrm>
            <a:off x="12500992" y="3878005"/>
            <a:ext cx="7117044" cy="7107691"/>
          </a:xfrm>
          <a:prstGeom prst="rect">
            <a:avLst/>
          </a:prstGeom>
          <a:noFill/>
          <a:ln w="9525">
            <a:noFill/>
            <a:miter lim="800000"/>
            <a:headEnd/>
            <a:tailEnd/>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Rubrik"/>
          <p:cNvSpPr txBox="1">
            <a:spLocks noGrp="1"/>
          </p:cNvSpPr>
          <p:nvPr>
            <p:ph type="title"/>
          </p:nvPr>
        </p:nvSpPr>
        <p:spPr>
          <a:prstGeom prst="rect">
            <a:avLst/>
          </a:prstGeom>
        </p:spPr>
        <p:txBody>
          <a:bodyPr/>
          <a:lstStyle/>
          <a:p>
            <a:r>
              <a:rPr lang="sv-SE" dirty="0" smtClean="0"/>
              <a:t>Hjärtat</a:t>
            </a:r>
            <a:endParaRPr dirty="0"/>
          </a:p>
        </p:txBody>
      </p:sp>
      <p:sp>
        <p:nvSpPr>
          <p:cNvPr id="2" name="Platshållare för text 1"/>
          <p:cNvSpPr>
            <a:spLocks noGrp="1"/>
          </p:cNvSpPr>
          <p:nvPr>
            <p:ph type="body" idx="1"/>
          </p:nvPr>
        </p:nvSpPr>
        <p:spPr>
          <a:xfrm>
            <a:off x="8707582" y="3315854"/>
            <a:ext cx="12470245" cy="9296400"/>
          </a:xfrm>
        </p:spPr>
        <p:txBody>
          <a:bodyPr>
            <a:normAutofit/>
          </a:bodyPr>
          <a:lstStyle/>
          <a:p>
            <a:pPr marL="0" indent="0">
              <a:buNone/>
            </a:pPr>
            <a:r>
              <a:rPr lang="sv-SE" sz="4000" dirty="0"/>
              <a:t>Hjärtat har som uppgift att pumpa ut blodet i kroppen. Det är en mycket viktig uppgift då hela kroppen och alla andra organ inuti kroppen behöver blod. I blodet finns syre som blodet hämtat i lungorna innan det pumpas ut i kroppen av hjärtat. Syre är livsviktigt för oss. Om vi inte får tillräckligt med syre i kroppen dör vi.</a:t>
            </a:r>
            <a:br>
              <a:rPr lang="sv-SE" sz="4000" dirty="0"/>
            </a:br>
            <a:r>
              <a:rPr lang="sv-SE" sz="4000" dirty="0"/>
              <a:t/>
            </a:r>
            <a:br>
              <a:rPr lang="sv-SE" sz="4000" dirty="0"/>
            </a:br>
            <a:r>
              <a:rPr lang="sv-SE" sz="4000" dirty="0"/>
              <a:t/>
            </a:r>
            <a:br>
              <a:rPr lang="sv-SE" sz="4000" dirty="0"/>
            </a:br>
            <a:r>
              <a:rPr lang="sv-SE" sz="4000" dirty="0" smtClean="0"/>
              <a:t>Varje </a:t>
            </a:r>
            <a:r>
              <a:rPr lang="sv-SE" sz="4000" dirty="0"/>
              <a:t>gång hjärtat slår ett slag pumpas nytt syresatt blod ut i kroppen. Du kan känna varje hjärtslag som en puls. Prova själv att lägga två fingrar på insidan av din handled. </a:t>
            </a:r>
            <a:br>
              <a:rPr lang="sv-SE" sz="4000" dirty="0"/>
            </a:br>
            <a:r>
              <a:rPr lang="sv-SE" sz="4000" dirty="0"/>
              <a:t/>
            </a:r>
            <a:br>
              <a:rPr lang="sv-SE" sz="4000" dirty="0"/>
            </a:br>
            <a:r>
              <a:rPr lang="sv-SE" sz="4000" dirty="0"/>
              <a:t>Känner du pulsen?</a:t>
            </a:r>
          </a:p>
        </p:txBody>
      </p:sp>
      <p:pic>
        <p:nvPicPr>
          <p:cNvPr id="6" name="Picture 1" descr="Bildresultat för hjärta"/>
          <p:cNvPicPr/>
          <p:nvPr/>
        </p:nvPicPr>
        <p:blipFill>
          <a:blip r:embed="rId2"/>
          <a:srcRect/>
          <a:stretch>
            <a:fillRect/>
          </a:stretch>
        </p:blipFill>
        <p:spPr bwMode="auto">
          <a:xfrm>
            <a:off x="1689100" y="3581479"/>
            <a:ext cx="6032609" cy="5764493"/>
          </a:xfrm>
          <a:prstGeom prst="rect">
            <a:avLst/>
          </a:prstGeom>
          <a:noFill/>
          <a:ln w="9525">
            <a:noFill/>
            <a:miter lim="800000"/>
            <a:headEnd/>
            <a:tailEnd/>
          </a:ln>
        </p:spPr>
      </p:pic>
    </p:spTree>
    <p:extLst>
      <p:ext uri="{BB962C8B-B14F-4D97-AF65-F5344CB8AC3E}">
        <p14:creationId xmlns:p14="http://schemas.microsoft.com/office/powerpoint/2010/main" val="188394256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Rubrik"/>
          <p:cNvSpPr txBox="1">
            <a:spLocks noGrp="1"/>
          </p:cNvSpPr>
          <p:nvPr>
            <p:ph type="title"/>
          </p:nvPr>
        </p:nvSpPr>
        <p:spPr>
          <a:prstGeom prst="rect">
            <a:avLst/>
          </a:prstGeom>
        </p:spPr>
        <p:txBody>
          <a:bodyPr/>
          <a:lstStyle/>
          <a:p>
            <a:r>
              <a:rPr lang="sv-SE" dirty="0" smtClean="0"/>
              <a:t>Lungorna</a:t>
            </a:r>
            <a:endParaRPr dirty="0"/>
          </a:p>
        </p:txBody>
      </p:sp>
      <p:pic>
        <p:nvPicPr>
          <p:cNvPr id="7" name="Picture 4" descr="Bildresultat för lung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9100" y="2086810"/>
            <a:ext cx="4827440" cy="36633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Bildresultat för lungor rök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0" y="8625740"/>
            <a:ext cx="5829300" cy="4367035"/>
          </a:xfrm>
          <a:prstGeom prst="rect">
            <a:avLst/>
          </a:prstGeom>
          <a:noFill/>
          <a:extLst>
            <a:ext uri="{909E8E84-426E-40DD-AFC4-6F175D3DCCD1}">
              <a14:hiddenFill xmlns:a14="http://schemas.microsoft.com/office/drawing/2010/main">
                <a:solidFill>
                  <a:srgbClr val="FFFFFF"/>
                </a:solidFill>
              </a14:hiddenFill>
            </a:ext>
          </a:extLst>
        </p:spPr>
      </p:pic>
      <p:sp>
        <p:nvSpPr>
          <p:cNvPr id="4" name="textruta 3"/>
          <p:cNvSpPr txBox="1"/>
          <p:nvPr/>
        </p:nvSpPr>
        <p:spPr>
          <a:xfrm>
            <a:off x="1689100" y="6349666"/>
            <a:ext cx="10807700" cy="68736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sv-SE" sz="4000" b="0" dirty="0"/>
              <a:t>Lungorna har som uppgift att andas åt oss för att fylla kroppen med syre. När vi andas in fylls lungorna med luft som innehåller syre. Hjärtat pumpar blodet till lungorna, hämtar allt syre och pumpar det sen vidare ut i kroppen. När alla kroppens organ fått syre så pumpas blodet tillbaka till lungorna med slaggprodukter, sådant som kroppen inte behöver. Man kan beskriva det som smutsig och använd luft, det kallas för koldioxid och andas ut med lungorna.</a:t>
            </a:r>
            <a:endParaRPr kumimoji="0" lang="sv-SE" sz="4000" b="0" i="0" u="none" strike="noStrike" cap="none" spc="0" normalizeH="0" baseline="0" dirty="0">
              <a:ln>
                <a:noFill/>
              </a:ln>
              <a:solidFill>
                <a:srgbClr val="000000"/>
              </a:solidFill>
              <a:effectLst/>
              <a:uFillTx/>
              <a:sym typeface="Helvetica Neue"/>
            </a:endParaRPr>
          </a:p>
        </p:txBody>
      </p:sp>
      <p:sp>
        <p:nvSpPr>
          <p:cNvPr id="5" name="Rektangel 4"/>
          <p:cNvSpPr/>
          <p:nvPr/>
        </p:nvSpPr>
        <p:spPr>
          <a:xfrm>
            <a:off x="13716000" y="2993429"/>
            <a:ext cx="8978900" cy="5632311"/>
          </a:xfrm>
          <a:prstGeom prst="rect">
            <a:avLst/>
          </a:prstGeom>
        </p:spPr>
        <p:txBody>
          <a:bodyPr wrap="square">
            <a:spAutoFit/>
          </a:bodyPr>
          <a:lstStyle/>
          <a:p>
            <a:pPr algn="l"/>
            <a:r>
              <a:rPr lang="sv-SE" sz="4000" b="0" dirty="0"/>
              <a:t>När vi andas in blir bröstkorgen större och när vi andas ut blir bröstkorgen mindre. Lägg en hand på bröstkorgen och känn hur bröstet och magen </a:t>
            </a:r>
            <a:r>
              <a:rPr lang="sv-SE" sz="4000" b="0" dirty="0" smtClean="0"/>
              <a:t>rör sig.</a:t>
            </a:r>
            <a:r>
              <a:rPr lang="sv-SE" sz="4000" b="0" dirty="0"/>
              <a:t/>
            </a:r>
            <a:br>
              <a:rPr lang="sv-SE" sz="4000" b="0" dirty="0"/>
            </a:br>
            <a:r>
              <a:rPr lang="sv-SE" sz="4000" b="0" dirty="0"/>
              <a:t/>
            </a:r>
            <a:br>
              <a:rPr lang="sv-SE" sz="4000" b="0" dirty="0"/>
            </a:br>
            <a:r>
              <a:rPr lang="sv-SE" sz="4000" b="0" dirty="0"/>
              <a:t>Det är farligt att röka, då förstörs våra lungor och vi kan få lungsjukdomar som lungcancer och kol. </a:t>
            </a:r>
          </a:p>
        </p:txBody>
      </p:sp>
    </p:spTree>
    <p:extLst>
      <p:ext uri="{BB962C8B-B14F-4D97-AF65-F5344CB8AC3E}">
        <p14:creationId xmlns:p14="http://schemas.microsoft.com/office/powerpoint/2010/main" val="203640208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Hjärnan</a:t>
            </a:r>
            <a:endParaRPr lang="sv-SE" dirty="0"/>
          </a:p>
        </p:txBody>
      </p:sp>
      <p:sp>
        <p:nvSpPr>
          <p:cNvPr id="3" name="Platshållare för text 2"/>
          <p:cNvSpPr>
            <a:spLocks noGrp="1"/>
          </p:cNvSpPr>
          <p:nvPr>
            <p:ph type="body" idx="1"/>
          </p:nvPr>
        </p:nvSpPr>
        <p:spPr>
          <a:xfrm>
            <a:off x="1689100" y="3149600"/>
            <a:ext cx="10598150" cy="9296400"/>
          </a:xfrm>
        </p:spPr>
        <p:txBody>
          <a:bodyPr>
            <a:normAutofit fontScale="92500" lnSpcReduction="10000"/>
          </a:bodyPr>
          <a:lstStyle/>
          <a:p>
            <a:pPr marL="0" indent="0">
              <a:buNone/>
            </a:pPr>
            <a:r>
              <a:rPr lang="sv-SE" sz="4000" dirty="0"/>
              <a:t>Hjärnan är kroppens kontrollcenter. Den tar emot alla signaler från resten av kroppen, som att vi är hungriga, känner smärta, fryser eller blir rädda. När signalerna tagits emot bestämmer hjärnan vad som behöver göras och signalerar tillbaka till kroppen hur den ska agera för att vi ska må bra eller skydda oss. Om vi t ex känner smärta för att vi lagt </a:t>
            </a:r>
            <a:r>
              <a:rPr lang="sv-SE" sz="4000" dirty="0" smtClean="0"/>
              <a:t>handen </a:t>
            </a:r>
            <a:r>
              <a:rPr lang="sv-SE" sz="4000" dirty="0"/>
              <a:t>på en het spisplatta signalerar hjärnan att lyfta bort handen för att skydda handen mot </a:t>
            </a:r>
            <a:r>
              <a:rPr lang="sv-SE" sz="4000" dirty="0" smtClean="0"/>
              <a:t>brännskada.</a:t>
            </a:r>
          </a:p>
          <a:p>
            <a:pPr marL="0" indent="0">
              <a:buNone/>
            </a:pPr>
            <a:r>
              <a:rPr lang="sv-SE" sz="4000" dirty="0" smtClean="0"/>
              <a:t>Om </a:t>
            </a:r>
            <a:r>
              <a:rPr lang="sv-SE" sz="4000" dirty="0"/>
              <a:t>hjärnan skadas kan hjärnan inte skicka ut rätt signaler till kroppen. Det kallas att vi har fått en hjärnskada. En hjärnskada kan man få om man slår sig mycket hårt i huvudet, t ex om man faller med cykeln och huvudet träffar marken. Därför är det viktigt att skydda huvudet med en hjälm. </a:t>
            </a:r>
          </a:p>
        </p:txBody>
      </p:sp>
      <p:pic>
        <p:nvPicPr>
          <p:cNvPr id="4" name="Picture 10" descr="Bildresultat för hjärna"/>
          <p:cNvPicPr/>
          <p:nvPr/>
        </p:nvPicPr>
        <p:blipFill>
          <a:blip r:embed="rId2"/>
          <a:srcRect/>
          <a:stretch>
            <a:fillRect/>
          </a:stretch>
        </p:blipFill>
        <p:spPr bwMode="auto">
          <a:xfrm>
            <a:off x="14039850" y="3414208"/>
            <a:ext cx="6534150" cy="5080372"/>
          </a:xfrm>
          <a:prstGeom prst="rect">
            <a:avLst/>
          </a:prstGeom>
          <a:noFill/>
          <a:ln w="9525">
            <a:noFill/>
            <a:miter lim="800000"/>
            <a:headEnd/>
            <a:tailEnd/>
          </a:ln>
        </p:spPr>
      </p:pic>
      <p:sp>
        <p:nvSpPr>
          <p:cNvPr id="6" name="Rektangel 5"/>
          <p:cNvSpPr/>
          <p:nvPr/>
        </p:nvSpPr>
        <p:spPr>
          <a:xfrm>
            <a:off x="13487400" y="8992962"/>
            <a:ext cx="7791450" cy="3785652"/>
          </a:xfrm>
          <a:prstGeom prst="rect">
            <a:avLst/>
          </a:prstGeom>
        </p:spPr>
        <p:txBody>
          <a:bodyPr wrap="square">
            <a:spAutoFit/>
          </a:bodyPr>
          <a:lstStyle/>
          <a:p>
            <a:r>
              <a:rPr lang="sv-SE" sz="4000" b="0" dirty="0"/>
              <a:t>En hjärnskada kan man få på flera sätt, inte bara av att slå i huvudet. Att dricka alkohol eller att ta droger förstör alltid vår hjärna och med tiden slutar den att fungera som den ska.</a:t>
            </a:r>
          </a:p>
        </p:txBody>
      </p:sp>
    </p:spTree>
    <p:extLst>
      <p:ext uri="{BB962C8B-B14F-4D97-AF65-F5344CB8AC3E}">
        <p14:creationId xmlns:p14="http://schemas.microsoft.com/office/powerpoint/2010/main" val="203987934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Skelettet</a:t>
            </a:r>
            <a:endParaRPr lang="sv-SE" dirty="0"/>
          </a:p>
        </p:txBody>
      </p:sp>
      <p:sp>
        <p:nvSpPr>
          <p:cNvPr id="3" name="Platshållare för text 2"/>
          <p:cNvSpPr>
            <a:spLocks noGrp="1"/>
          </p:cNvSpPr>
          <p:nvPr>
            <p:ph type="body" idx="1"/>
          </p:nvPr>
        </p:nvSpPr>
        <p:spPr>
          <a:xfrm>
            <a:off x="1689100" y="3149600"/>
            <a:ext cx="14560550" cy="9296400"/>
          </a:xfrm>
        </p:spPr>
        <p:txBody>
          <a:bodyPr>
            <a:normAutofit/>
          </a:bodyPr>
          <a:lstStyle/>
          <a:p>
            <a:pPr marL="0" indent="0">
              <a:buNone/>
            </a:pPr>
            <a:r>
              <a:rPr lang="sv-SE" sz="4300" dirty="0"/>
              <a:t>Kroppens skelett är det som gör att vi kan gå och stå upprätt. Skelettet är byggt av fler än 200 ben. Det största benet är kroppens lårben, och det minsta benet finns inne i örat, stigbygeln.</a:t>
            </a:r>
            <a:br>
              <a:rPr lang="sv-SE" sz="4300" dirty="0"/>
            </a:br>
            <a:r>
              <a:rPr lang="sv-SE" sz="4300" dirty="0"/>
              <a:t/>
            </a:r>
            <a:br>
              <a:rPr lang="sv-SE" sz="4300" dirty="0"/>
            </a:br>
            <a:r>
              <a:rPr lang="sv-SE" sz="4300" dirty="0"/>
              <a:t>Skelettet använder vi nästan hela tiden och det är viktigt att vi gör det. Skelettet blir starkare av att vi står och går och rör på oss. Sitter vi stilla hela dagarna kan skelettet bli skört och gå sönder lättare. </a:t>
            </a:r>
            <a:br>
              <a:rPr lang="sv-SE" sz="4300" dirty="0"/>
            </a:br>
            <a:r>
              <a:rPr lang="sv-SE" sz="4300" dirty="0"/>
              <a:t/>
            </a:r>
            <a:br>
              <a:rPr lang="sv-SE" sz="4300" dirty="0"/>
            </a:br>
            <a:r>
              <a:rPr lang="sv-SE" sz="4300" dirty="0"/>
              <a:t>Skelettbenen sitter ihop med leder, som gör att vi böja på armar och ben. Musklerna sitter fast i skelettet och hjälper skelettet/kroppen att röra på sig.</a:t>
            </a:r>
          </a:p>
          <a:p>
            <a:endParaRPr lang="sv-SE" dirty="0"/>
          </a:p>
        </p:txBody>
      </p:sp>
      <p:pic>
        <p:nvPicPr>
          <p:cNvPr id="4" name="Picture 13" descr="Bildresultat för skelettet"/>
          <p:cNvPicPr>
            <a:picLocks/>
          </p:cNvPicPr>
          <p:nvPr/>
        </p:nvPicPr>
        <p:blipFill>
          <a:blip r:embed="rId2"/>
          <a:srcRect/>
          <a:stretch>
            <a:fillRect/>
          </a:stretch>
        </p:blipFill>
        <p:spPr bwMode="auto">
          <a:xfrm>
            <a:off x="17126322" y="3830216"/>
            <a:ext cx="4990728" cy="6879112"/>
          </a:xfrm>
          <a:prstGeom prst="rect">
            <a:avLst/>
          </a:prstGeom>
          <a:noFill/>
          <a:ln w="9525">
            <a:noFill/>
            <a:miter lim="800000"/>
            <a:headEnd/>
            <a:tailEnd/>
          </a:ln>
        </p:spPr>
      </p:pic>
    </p:spTree>
    <p:extLst>
      <p:ext uri="{BB962C8B-B14F-4D97-AF65-F5344CB8AC3E}">
        <p14:creationId xmlns:p14="http://schemas.microsoft.com/office/powerpoint/2010/main" val="139590804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Musklerna</a:t>
            </a:r>
            <a:endParaRPr lang="sv-SE" dirty="0"/>
          </a:p>
        </p:txBody>
      </p:sp>
      <p:sp>
        <p:nvSpPr>
          <p:cNvPr id="3" name="Platshållare för text 2"/>
          <p:cNvSpPr>
            <a:spLocks noGrp="1"/>
          </p:cNvSpPr>
          <p:nvPr>
            <p:ph type="body" idx="1"/>
          </p:nvPr>
        </p:nvSpPr>
        <p:spPr>
          <a:xfrm>
            <a:off x="8242300" y="2959100"/>
            <a:ext cx="13798550" cy="9296400"/>
          </a:xfrm>
        </p:spPr>
        <p:txBody>
          <a:bodyPr>
            <a:normAutofit/>
          </a:bodyPr>
          <a:lstStyle/>
          <a:p>
            <a:pPr marL="0" indent="0">
              <a:buNone/>
            </a:pPr>
            <a:r>
              <a:rPr lang="sv-SE" sz="4000" dirty="0"/>
              <a:t>Kroppen är full av muskler. Skelettmusklerna gör så att vi kan röra på oss, ställa oss upp, gå, springa eller lyfta en arm. Men musklerna används också till annat, som t ex hjärtats muskler som pumpar ut blodet i kroppen.</a:t>
            </a:r>
            <a:br>
              <a:rPr lang="sv-SE" sz="4000" dirty="0"/>
            </a:br>
            <a:r>
              <a:rPr lang="sv-SE" sz="4000" dirty="0"/>
              <a:t/>
            </a:r>
            <a:br>
              <a:rPr lang="sv-SE" sz="4000" dirty="0"/>
            </a:br>
            <a:r>
              <a:rPr lang="sv-SE" sz="4000" dirty="0" smtClean="0"/>
              <a:t>Pröva </a:t>
            </a:r>
            <a:r>
              <a:rPr lang="sv-SE" sz="4000" dirty="0"/>
              <a:t>att spänna dina muskler. Håll handen runt din överarm och dra ihop armbågen. Då spänns muskeln, den blir hård. Sen sträcker du på armen och muskeln blir avslappnad. </a:t>
            </a:r>
            <a:br>
              <a:rPr lang="sv-SE" sz="4000" dirty="0"/>
            </a:br>
            <a:r>
              <a:rPr lang="sv-SE" sz="4000" dirty="0"/>
              <a:t/>
            </a:r>
            <a:br>
              <a:rPr lang="sv-SE" sz="4000" dirty="0"/>
            </a:br>
            <a:r>
              <a:rPr lang="sv-SE" sz="4000" dirty="0"/>
              <a:t>Känner du?</a:t>
            </a:r>
          </a:p>
        </p:txBody>
      </p:sp>
      <p:pic>
        <p:nvPicPr>
          <p:cNvPr id="4" name="Picture 16" descr="Bildresultat för muskler"/>
          <p:cNvPicPr>
            <a:picLocks noGrp="1"/>
          </p:cNvPicPr>
          <p:nvPr>
            <p:ph sz="half" idx="1"/>
          </p:nvPr>
        </p:nvPicPr>
        <p:blipFill>
          <a:blip r:embed="rId2"/>
          <a:srcRect/>
          <a:stretch>
            <a:fillRect/>
          </a:stretch>
        </p:blipFill>
        <p:spPr bwMode="auto">
          <a:xfrm>
            <a:off x="643336" y="4000500"/>
            <a:ext cx="7543246" cy="6915150"/>
          </a:xfrm>
          <a:prstGeom prst="rect">
            <a:avLst/>
          </a:prstGeom>
          <a:noFill/>
          <a:ln w="9525">
            <a:noFill/>
            <a:miter lim="800000"/>
            <a:headEnd/>
            <a:tailEnd/>
          </a:ln>
        </p:spPr>
      </p:pic>
    </p:spTree>
    <p:extLst>
      <p:ext uri="{BB962C8B-B14F-4D97-AF65-F5344CB8AC3E}">
        <p14:creationId xmlns:p14="http://schemas.microsoft.com/office/powerpoint/2010/main" val="120014463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Magen</a:t>
            </a:r>
            <a:endParaRPr lang="sv-SE" dirty="0"/>
          </a:p>
        </p:txBody>
      </p:sp>
      <p:sp>
        <p:nvSpPr>
          <p:cNvPr id="3" name="Platshållare för text 2"/>
          <p:cNvSpPr>
            <a:spLocks noGrp="1"/>
          </p:cNvSpPr>
          <p:nvPr>
            <p:ph type="body" idx="1"/>
          </p:nvPr>
        </p:nvSpPr>
        <p:spPr>
          <a:xfrm>
            <a:off x="7651750" y="3168649"/>
            <a:ext cx="13493750" cy="9629053"/>
          </a:xfrm>
        </p:spPr>
        <p:txBody>
          <a:bodyPr>
            <a:noAutofit/>
          </a:bodyPr>
          <a:lstStyle/>
          <a:p>
            <a:pPr marL="0" indent="0">
              <a:buNone/>
            </a:pPr>
            <a:r>
              <a:rPr lang="sv-SE" sz="2800" dirty="0"/>
              <a:t>Magen består av flera delar. När du sväljer maten du tuggat åker den först ned genom matstrupen och landar i matsäcken. I magsäcken bearbetas maten till en soppa som gör det lättare för kroppen att ta upp den näring som finns i maten. Därefter åker maten ut i tarmarna där all näring tas upp.</a:t>
            </a:r>
            <a:br>
              <a:rPr lang="sv-SE" sz="2800" dirty="0"/>
            </a:br>
            <a:r>
              <a:rPr lang="sv-SE" sz="2800" dirty="0"/>
              <a:t/>
            </a:r>
            <a:br>
              <a:rPr lang="sv-SE" sz="2800" dirty="0"/>
            </a:br>
            <a:r>
              <a:rPr lang="sv-SE" sz="2800" dirty="0" smtClean="0"/>
              <a:t>Tyvärr </a:t>
            </a:r>
            <a:r>
              <a:rPr lang="sv-SE" sz="2800" dirty="0"/>
              <a:t>tar kroppen även upp onyttiga saker vi äter, som t ex </a:t>
            </a:r>
            <a:r>
              <a:rPr lang="sv-SE" sz="2800" dirty="0" smtClean="0"/>
              <a:t>socker och läsk. </a:t>
            </a:r>
            <a:r>
              <a:rPr lang="sv-SE" sz="2800" dirty="0"/>
              <a:t>Då kan vi må dåligt. Därför är det viktigt att veta vad som är bra saker att äta för att må bra. </a:t>
            </a:r>
            <a:br>
              <a:rPr lang="sv-SE" sz="2800" dirty="0"/>
            </a:br>
            <a:r>
              <a:rPr lang="sv-SE" sz="2800" dirty="0"/>
              <a:t/>
            </a:r>
            <a:br>
              <a:rPr lang="sv-SE" sz="2800" dirty="0"/>
            </a:br>
            <a:r>
              <a:rPr lang="sv-SE" sz="2800" b="1" dirty="0"/>
              <a:t>Vad är bra kost?</a:t>
            </a:r>
            <a:r>
              <a:rPr lang="sv-SE" sz="2800" dirty="0"/>
              <a:t/>
            </a:r>
            <a:br>
              <a:rPr lang="sv-SE" sz="2800" dirty="0"/>
            </a:br>
            <a:r>
              <a:rPr lang="sv-SE" sz="2800" dirty="0"/>
              <a:t>Kroppen behöver kolhydrater (t ex frukt och potatis), protein (t ex kött och bönor) och fett (t ex </a:t>
            </a:r>
            <a:r>
              <a:rPr lang="sv-SE" sz="2800" dirty="0" err="1"/>
              <a:t>avocado</a:t>
            </a:r>
            <a:r>
              <a:rPr lang="sv-SE" sz="2800" dirty="0"/>
              <a:t> och smör) i en balanserad kost. Viktigast är att äta en varierad kost med mycket grönsaker. </a:t>
            </a:r>
            <a:br>
              <a:rPr lang="sv-SE" sz="2800" dirty="0"/>
            </a:br>
            <a:r>
              <a:rPr lang="sv-SE" sz="2800" dirty="0"/>
              <a:t/>
            </a:r>
            <a:br>
              <a:rPr lang="sv-SE" sz="2800" dirty="0"/>
            </a:br>
            <a:r>
              <a:rPr lang="sv-SE" sz="2800" b="1" dirty="0"/>
              <a:t>Vad är dålig kost?</a:t>
            </a:r>
            <a:r>
              <a:rPr lang="sv-SE" sz="2800" dirty="0"/>
              <a:t/>
            </a:r>
            <a:br>
              <a:rPr lang="sv-SE" sz="2800" dirty="0"/>
            </a:br>
            <a:r>
              <a:rPr lang="sv-SE" sz="2800" dirty="0"/>
              <a:t>Att äta socker och salt i för stora mängder är inte bra för kroppen. Dessa två ingredienser finns tyvärr ofta gömt i färdigmat vi köper i affären. Att äta vitt bröd, att dricka läsk, att bara äta pasta och nudlar är exempel på en kost som inte är näringsrik.</a:t>
            </a:r>
            <a:br>
              <a:rPr lang="sv-SE" sz="2800" dirty="0"/>
            </a:br>
            <a:r>
              <a:rPr lang="sv-SE" sz="2800" dirty="0"/>
              <a:t/>
            </a:r>
            <a:br>
              <a:rPr lang="sv-SE" sz="2800" dirty="0"/>
            </a:br>
            <a:r>
              <a:rPr lang="sv-SE" sz="2800" dirty="0"/>
              <a:t>När mage och tarm inte kan ta upp mer näring från det vi ätit och druckit kommer slaggprodukterna ut när vi bajsar och kissar.</a:t>
            </a:r>
          </a:p>
          <a:p>
            <a:pPr marL="0" indent="0">
              <a:buNone/>
            </a:pPr>
            <a:endParaRPr lang="sv-SE" sz="3200" dirty="0"/>
          </a:p>
        </p:txBody>
      </p:sp>
      <p:pic>
        <p:nvPicPr>
          <p:cNvPr id="4" name="Picture 19" descr="Bildresultat för mage och tarmar"/>
          <p:cNvPicPr/>
          <p:nvPr/>
        </p:nvPicPr>
        <p:blipFill>
          <a:blip r:embed="rId2" cstate="print"/>
          <a:srcRect/>
          <a:stretch>
            <a:fillRect/>
          </a:stretch>
        </p:blipFill>
        <p:spPr bwMode="auto">
          <a:xfrm>
            <a:off x="787201" y="3703478"/>
            <a:ext cx="6107357" cy="7555072"/>
          </a:xfrm>
          <a:prstGeom prst="rect">
            <a:avLst/>
          </a:prstGeom>
          <a:noFill/>
          <a:ln w="9525">
            <a:noFill/>
            <a:miter lim="800000"/>
            <a:headEnd/>
            <a:tailEnd/>
          </a:ln>
        </p:spPr>
      </p:pic>
    </p:spTree>
    <p:extLst>
      <p:ext uri="{BB962C8B-B14F-4D97-AF65-F5344CB8AC3E}">
        <p14:creationId xmlns:p14="http://schemas.microsoft.com/office/powerpoint/2010/main" val="662410408"/>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21</TotalTime>
  <Words>803</Words>
  <Application>Microsoft Office PowerPoint</Application>
  <PresentationFormat>Anpassad</PresentationFormat>
  <Paragraphs>31</Paragraphs>
  <Slides>13</Slides>
  <Notes>0</Notes>
  <HiddenSlides>0</HiddenSlides>
  <MMClips>0</MMClips>
  <ScaleCrop>false</ScaleCrop>
  <HeadingPairs>
    <vt:vector size="4" baseType="variant">
      <vt:variant>
        <vt:lpstr>Tema</vt:lpstr>
      </vt:variant>
      <vt:variant>
        <vt:i4>1</vt:i4>
      </vt:variant>
      <vt:variant>
        <vt:lpstr>Bildrubriker</vt:lpstr>
      </vt:variant>
      <vt:variant>
        <vt:i4>13</vt:i4>
      </vt:variant>
    </vt:vector>
  </HeadingPairs>
  <TitlesOfParts>
    <vt:vector size="14" baseType="lpstr">
      <vt:lpstr>White</vt:lpstr>
      <vt:lpstr>PowerPoint-presentation</vt:lpstr>
      <vt:lpstr>Vår kropp</vt:lpstr>
      <vt:lpstr>Hur ser vår kropp ut inuti?</vt:lpstr>
      <vt:lpstr>Hjärtat</vt:lpstr>
      <vt:lpstr>Lungorna</vt:lpstr>
      <vt:lpstr>Hjärnan</vt:lpstr>
      <vt:lpstr>Skelettet</vt:lpstr>
      <vt:lpstr>Musklerna</vt:lpstr>
      <vt:lpstr>Magen</vt:lpstr>
      <vt:lpstr>Huden</vt:lpstr>
      <vt:lpstr>Könsorganen</vt:lpstr>
      <vt:lpstr>PowerPoint-presentation</vt:lpstr>
      <vt:lpstr>PowerPoint-presentation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Fredrik Schiren</dc:creator>
  <cp:lastModifiedBy>Administratör</cp:lastModifiedBy>
  <cp:revision>6</cp:revision>
  <dcterms:modified xsi:type="dcterms:W3CDTF">2018-04-20T09:09:46Z</dcterms:modified>
</cp:coreProperties>
</file>