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07"/>
    <p:restoredTop sz="94541"/>
  </p:normalViewPr>
  <p:slideViewPr>
    <p:cSldViewPr snapToGrid="0" snapToObjects="1">
      <p:cViewPr varScale="1">
        <p:scale>
          <a:sx n="34" d="100"/>
          <a:sy n="34" d="100"/>
        </p:scale>
        <p:origin x="-126" y="-492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5" name="Shape 21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61429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och undertitel (kopia)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ktangel"/>
          <p:cNvSpPr/>
          <p:nvPr/>
        </p:nvSpPr>
        <p:spPr>
          <a:xfrm>
            <a:off x="-88107" y="2732881"/>
            <a:ext cx="24560214" cy="7488040"/>
          </a:xfrm>
          <a:prstGeom prst="rect">
            <a:avLst/>
          </a:prstGeom>
          <a:solidFill>
            <a:srgbClr val="005C8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55" name="Titel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Titeltext</a:t>
            </a:r>
          </a:p>
        </p:txBody>
      </p:sp>
      <p:sp>
        <p:nvSpPr>
          <p:cNvPr id="56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1pPr>
            <a:lvl2pPr marL="0" indent="2286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2pPr>
            <a:lvl3pPr marL="0" indent="4572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3pPr>
            <a:lvl4pPr marL="0" indent="6858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4pPr>
            <a:lvl5pPr marL="0" indent="914400" algn="ctr">
              <a:spcBef>
                <a:spcPts val="0"/>
              </a:spcBef>
              <a:buSzTx/>
              <a:buNone/>
              <a:defRPr sz="5400">
                <a:solidFill>
                  <a:srgbClr val="FFFFFF"/>
                </a:solidFill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pic>
        <p:nvPicPr>
          <p:cNvPr id="57" name="do_logo_original.pdf" descr="do_logo_original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884875" y="10234635"/>
            <a:ext cx="3518449" cy="3518449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185" name="”Skriv ett citat här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”Skriv ett citat här.” </a:t>
            </a:r>
          </a:p>
        </p:txBody>
      </p:sp>
      <p:sp>
        <p:nvSpPr>
          <p:cNvPr id="186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Bild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94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om (kop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och punkter (kopia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C85"/>
                </a:solidFill>
              </a:defRPr>
            </a:lvl1pPr>
          </a:lstStyle>
          <a:p>
            <a:r>
              <a:t>Titeltext</a:t>
            </a:r>
          </a:p>
        </p:txBody>
      </p:sp>
      <p:sp>
        <p:nvSpPr>
          <p:cNvPr id="99" name="Brödtext nivå et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pic>
        <p:nvPicPr>
          <p:cNvPr id="100" name="Bild" descr="Bild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836908" y="989863"/>
            <a:ext cx="1326847" cy="1017474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do_logo_original.pdf" descr="do_logo_original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884875" y="10234635"/>
            <a:ext cx="3518449" cy="3518449"/>
          </a:xfrm>
          <a:prstGeom prst="rect">
            <a:avLst/>
          </a:prstGeom>
          <a:ln w="12700">
            <a:miter lim="400000"/>
          </a:ln>
        </p:spPr>
      </p:pic>
      <p:sp>
        <p:nvSpPr>
          <p:cNvPr id="102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sontel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Bild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1" name="Titel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122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228600" algn="ctr">
              <a:spcBef>
                <a:spcPts val="0"/>
              </a:spcBef>
              <a:buSzTx/>
              <a:buNone/>
              <a:defRPr sz="5400"/>
            </a:lvl2pPr>
            <a:lvl3pPr marL="0" indent="457200" algn="ctr">
              <a:spcBef>
                <a:spcPts val="0"/>
              </a:spcBef>
              <a:buSzTx/>
              <a:buNone/>
              <a:defRPr sz="5400"/>
            </a:lvl3pPr>
            <a:lvl4pPr marL="0" indent="685800" algn="ctr">
              <a:spcBef>
                <a:spcPts val="0"/>
              </a:spcBef>
              <a:buSzTx/>
              <a:buNone/>
              <a:defRPr sz="5400"/>
            </a:lvl4pPr>
            <a:lvl5pPr marL="0" indent="91440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2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el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3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Bild"/>
          <p:cNvSpPr>
            <a:spLocks noGrp="1"/>
          </p:cNvSpPr>
          <p:nvPr>
            <p:ph type="pic" sz="half" idx="13"/>
          </p:nvPr>
        </p:nvSpPr>
        <p:spPr>
          <a:xfrm>
            <a:off x="13165980" y="952500"/>
            <a:ext cx="9525001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39" name="Titel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Titeltext</a:t>
            </a:r>
          </a:p>
        </p:txBody>
      </p:sp>
      <p:sp>
        <p:nvSpPr>
          <p:cNvPr id="140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228600" algn="ctr">
              <a:spcBef>
                <a:spcPts val="0"/>
              </a:spcBef>
              <a:buSzTx/>
              <a:buNone/>
              <a:defRPr sz="5400"/>
            </a:lvl2pPr>
            <a:lvl3pPr marL="0" indent="457200" algn="ctr">
              <a:spcBef>
                <a:spcPts val="0"/>
              </a:spcBef>
              <a:buSzTx/>
              <a:buNone/>
              <a:defRPr sz="5400"/>
            </a:lvl3pPr>
            <a:lvl4pPr marL="0" indent="685800" algn="ctr">
              <a:spcBef>
                <a:spcPts val="0"/>
              </a:spcBef>
              <a:buSzTx/>
              <a:buNone/>
              <a:defRPr sz="5400"/>
            </a:lvl4pPr>
            <a:lvl5pPr marL="0" indent="91440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4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Upp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49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r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Bild"/>
          <p:cNvSpPr>
            <a:spLocks noGrp="1"/>
          </p:cNvSpPr>
          <p:nvPr>
            <p:ph type="pic" sz="half" idx="13"/>
          </p:nvPr>
        </p:nvSpPr>
        <p:spPr>
          <a:xfrm>
            <a:off x="13169900" y="3149600"/>
            <a:ext cx="95250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57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58" name="Brödtext nivå ett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59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67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Bild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75" name="Bild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76" name="Bild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77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pic>
        <p:nvPicPr>
          <p:cNvPr id="4" name="do_logo_original.pdf" descr="do_logo_original.pdf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20884875" y="10234635"/>
            <a:ext cx="3518449" cy="351844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</p:sldLayoutIdLst>
  <p:transition spd="med"/>
  <p:txStyles>
    <p:title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 descr="do_logo_original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5699" y="928116"/>
            <a:ext cx="11992018" cy="11992018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1311783" y="12289304"/>
            <a:ext cx="216598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r-IN" sz="4000" b="0" dirty="0">
                <a:latin typeface="Helvetica Neue" charset="0"/>
              </a:rPr>
              <a:t/>
            </a:r>
            <a:br>
              <a:rPr lang="mr-IN" sz="4000" b="0" dirty="0">
                <a:latin typeface="Helvetica Neue" charset="0"/>
              </a:rPr>
            </a:br>
            <a:endParaRPr lang="mr-IN" sz="4000" b="0" dirty="0">
              <a:latin typeface="Helvetica Neue" charset="0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6776" y="12258600"/>
            <a:ext cx="5029200" cy="133051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Hedersrelaterat våld </a:t>
            </a:r>
            <a:endParaRPr lang="ru-RU" dirty="0"/>
          </a:p>
        </p:txBody>
      </p:sp>
      <p:sp>
        <p:nvSpPr>
          <p:cNvPr id="7" name="textruta 6"/>
          <p:cNvSpPr txBox="1"/>
          <p:nvPr/>
        </p:nvSpPr>
        <p:spPr>
          <a:xfrm>
            <a:off x="1075110" y="8083689"/>
            <a:ext cx="198608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Våldet och förtrycket kan ta sig många olika uttryck: fysiskt, psykiskt, socialt och sexuellt. Vardagliga begränsningar i livet som gäller klädval och socialt umgänge.  </a:t>
            </a:r>
          </a:p>
          <a:p>
            <a:pPr marL="571500" lvl="0" indent="-571500" algn="l">
              <a:buFont typeface="Arial" charset="0"/>
              <a:buChar char="•"/>
            </a:pPr>
            <a:endParaRPr lang="sv-SE" sz="4000" b="0" dirty="0" smtClean="0"/>
          </a:p>
          <a:p>
            <a:pPr marL="571500" lvl="0" indent="-571500" algn="l">
              <a:buFont typeface="Arial" charset="0"/>
              <a:buChar char="•"/>
            </a:pPr>
            <a:r>
              <a:rPr lang="sv-SE" sz="4000" b="0" dirty="0" smtClean="0"/>
              <a:t>Du </a:t>
            </a:r>
            <a:r>
              <a:rPr lang="sv-SE" sz="4000" b="0" dirty="0"/>
              <a:t>kan få hjälp och stöd hos socialtjänst, sjuk-hälsovård, rättsväsendet. </a:t>
            </a:r>
          </a:p>
          <a:p>
            <a:pPr marL="571500" indent="-571500" algn="l">
              <a:buFont typeface="Arial" charset="0"/>
              <a:buChar char="•"/>
            </a:pPr>
            <a:endParaRPr lang="sv-SE" sz="4000" b="0" i="1" dirty="0"/>
          </a:p>
          <a:p>
            <a:pPr marL="685800" indent="-571500" algn="l">
              <a:buFont typeface="Arial" charset="0"/>
              <a:buChar char="•"/>
            </a:pPr>
            <a:r>
              <a:rPr lang="sv-SE" sz="4000" b="0" i="1" dirty="0" smtClean="0"/>
              <a:t>Det </a:t>
            </a:r>
            <a:r>
              <a:rPr lang="sv-SE" sz="4000" b="0" i="1" dirty="0"/>
              <a:t>är både flickor och kvinnor samt pojkar och män som utsätts för hedersrelaterat våld och förövarna kan både vara kvinnor och män. </a:t>
            </a:r>
            <a:endParaRPr lang="sv-SE" sz="4000" b="0" dirty="0"/>
          </a:p>
          <a:p>
            <a:pPr marL="571500" indent="-571500" algn="l">
              <a:buFont typeface="Arial" charset="0"/>
              <a:buChar char="•"/>
            </a:pPr>
            <a:endParaRPr lang="bg-BG" sz="4000" b="0" dirty="0"/>
          </a:p>
          <a:p>
            <a:pPr marL="571500" indent="-571500" algn="l">
              <a:buFont typeface="Arial" charset="0"/>
              <a:buChar char="•"/>
            </a:pPr>
            <a:endParaRPr lang="bg-BG" sz="4000" b="0" dirty="0"/>
          </a:p>
        </p:txBody>
      </p:sp>
      <p:pic>
        <p:nvPicPr>
          <p:cNvPr id="6" name="Picture 3" descr="C:\Users\vxosaha\AppData\Local\Microsoft\Windows\Temporary Internet Files\Content.IE5\1CXWYWKS\440px-Napoleon_Dynamite_promo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7921" y="2587171"/>
            <a:ext cx="9126294" cy="5496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3310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Rubri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sz="9600" dirty="0"/>
              <a:t>Våld i nära relationer </a:t>
            </a:r>
            <a:endParaRPr lang="bg-BG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dirty="0" smtClean="0"/>
              <a:t>Ett samhällsproblem</a:t>
            </a:r>
            <a:endParaRPr lang="bg-BG" dirty="0"/>
          </a:p>
          <a:p>
            <a:endParaRPr lang="sv-S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Rubri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sv-SE" dirty="0"/>
              <a:t>Våld i nära relationer</a:t>
            </a:r>
            <a:endParaRPr dirty="0"/>
          </a:p>
        </p:txBody>
      </p:sp>
      <p:sp>
        <p:nvSpPr>
          <p:cNvPr id="3" name="Rektangel 2"/>
          <p:cNvSpPr/>
          <p:nvPr/>
        </p:nvSpPr>
        <p:spPr>
          <a:xfrm>
            <a:off x="2930236" y="5520948"/>
            <a:ext cx="12192000" cy="6247864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Våld i nära relationer drabbar både kvinnor och män, men kvinnor drabbas oftare av upprepat och mer allvarligt våld. </a:t>
            </a:r>
            <a:endParaRPr lang="sv-SE" sz="4000" b="0" dirty="0" smtClean="0"/>
          </a:p>
          <a:p>
            <a:pPr marL="571500" lvl="0" indent="-571500" algn="l">
              <a:buFont typeface="Arial" charset="0"/>
              <a:buChar char="•"/>
            </a:pPr>
            <a:endParaRPr lang="sv-SE" sz="4000" b="0" dirty="0"/>
          </a:p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Förövaren är i majoriteten av fallen en man. </a:t>
            </a:r>
          </a:p>
          <a:p>
            <a:pPr marL="571500" lvl="0" indent="-571500" algn="l">
              <a:buFont typeface="Arial" charset="0"/>
              <a:buChar char="•"/>
            </a:pPr>
            <a:endParaRPr lang="sv-SE" sz="4000" b="0" dirty="0" smtClean="0"/>
          </a:p>
          <a:p>
            <a:pPr marL="571500" lvl="0" indent="-571500" algn="l">
              <a:buFont typeface="Arial" charset="0"/>
              <a:buChar char="•"/>
            </a:pPr>
            <a:r>
              <a:rPr lang="sv-SE" sz="4000" b="0" dirty="0" smtClean="0"/>
              <a:t>Många </a:t>
            </a:r>
            <a:r>
              <a:rPr lang="sv-SE" sz="4000" b="0" dirty="0"/>
              <a:t>barn upplever våld i sin familj.</a:t>
            </a:r>
          </a:p>
          <a:p>
            <a:pPr marL="571500" lvl="0" indent="-571500" algn="l">
              <a:buFont typeface="Arial" charset="0"/>
              <a:buChar char="•"/>
            </a:pPr>
            <a:endParaRPr lang="sv-SE" sz="4000" b="0" dirty="0" smtClean="0"/>
          </a:p>
          <a:p>
            <a:pPr marL="571500" lvl="0" indent="-571500" algn="l">
              <a:buFont typeface="Arial" charset="0"/>
              <a:buChar char="•"/>
            </a:pPr>
            <a:r>
              <a:rPr lang="sv-SE" sz="4000" b="0" dirty="0" smtClean="0"/>
              <a:t>Det </a:t>
            </a:r>
            <a:r>
              <a:rPr lang="sv-SE" sz="4000" b="0" dirty="0"/>
              <a:t>är ofta kombinationer av fysiskt, sexuellt och psykiskt våld.</a:t>
            </a:r>
          </a:p>
        </p:txBody>
      </p:sp>
      <p:pic>
        <p:nvPicPr>
          <p:cNvPr id="5" name="Picture 2" descr="C:\Users\vxosaha\AppData\Local\Microsoft\Windows\Temporary Internet Files\Content.IE5\1CXWYWKS\Popey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1901" y="4017592"/>
            <a:ext cx="7286244" cy="5850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Barnäktenskap</a:t>
            </a:r>
          </a:p>
        </p:txBody>
      </p:sp>
      <p:sp>
        <p:nvSpPr>
          <p:cNvPr id="7" name="Rektangel 6"/>
          <p:cNvSpPr/>
          <p:nvPr/>
        </p:nvSpPr>
        <p:spPr>
          <a:xfrm>
            <a:off x="1939635" y="4796036"/>
            <a:ext cx="1219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Äktenskapsåldern i Sverige är 18 år. </a:t>
            </a:r>
          </a:p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Denna ålder baseras på att äktenskap för barn kan vara skadligt</a:t>
            </a:r>
            <a:r>
              <a:rPr lang="sv-SE" sz="4000" b="0" dirty="0" smtClean="0"/>
              <a:t>.</a:t>
            </a:r>
            <a:endParaRPr lang="sv-SE" sz="4000" b="0" i="1" dirty="0"/>
          </a:p>
          <a:p>
            <a:pPr marL="685800" indent="-571500" algn="l">
              <a:buFont typeface="Arial" charset="0"/>
              <a:buChar char="•"/>
            </a:pPr>
            <a:endParaRPr lang="sv-SE" sz="4000" b="0" i="1" dirty="0"/>
          </a:p>
          <a:p>
            <a:pPr marL="685800" indent="-571500" algn="l">
              <a:buFont typeface="Arial" charset="0"/>
              <a:buChar char="•"/>
            </a:pPr>
            <a:r>
              <a:rPr lang="sv-SE" sz="4000" b="0" i="1" dirty="0"/>
              <a:t>Du kan ta kontakt med skolkurator, ungdomsmottagning, socialtjänst, polis för råd och stöd.</a:t>
            </a:r>
            <a:endParaRPr lang="sv-SE" sz="4000" b="0" dirty="0"/>
          </a:p>
        </p:txBody>
      </p:sp>
      <p:pic>
        <p:nvPicPr>
          <p:cNvPr id="5" name="Picture 2" descr="C:\Users\vxosaha\AppData\Local\Microsoft\Windows\Temporary Internet Files\Content.IE5\5E7OWVSC\cartoon-1300595_64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0983" y="2466243"/>
            <a:ext cx="5804569" cy="9060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8953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Barnäktenskap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1953428" y="2641600"/>
            <a:ext cx="2164725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Det är straffbart om en förälder använder beroenderelationen mellan barn och förälder för at få sitt barn att ingå ett äktenskap</a:t>
            </a:r>
            <a:r>
              <a:rPr lang="sv-SE" sz="4000" b="0" dirty="0" smtClean="0"/>
              <a:t>.</a:t>
            </a:r>
          </a:p>
          <a:p>
            <a:pPr marL="571500" lvl="0" indent="-571500" algn="l">
              <a:buFont typeface="Arial" charset="0"/>
              <a:buChar char="•"/>
            </a:pPr>
            <a:endParaRPr lang="sv-SE" sz="4000" b="0" dirty="0"/>
          </a:p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Föräldrar behöver inte använda hot, tvång eller misshandel. Påtryckningar, som tjat eller skuldbeläggande, kan vara nog. </a:t>
            </a:r>
            <a:endParaRPr lang="sv-SE" sz="4000" b="0" dirty="0" smtClean="0"/>
          </a:p>
          <a:p>
            <a:pPr marL="571500" lvl="0" indent="-571500" algn="l">
              <a:buFont typeface="Arial" charset="0"/>
              <a:buChar char="•"/>
            </a:pPr>
            <a:endParaRPr lang="sv-SE" sz="4000" b="0" dirty="0"/>
          </a:p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Föräldrar får aldrig, även om du är över 18 år, bestämma vem du ska gifta dig med.</a:t>
            </a:r>
          </a:p>
        </p:txBody>
      </p:sp>
      <p:pic>
        <p:nvPicPr>
          <p:cNvPr id="5" name="Picture 5" descr="C:\Users\vxosaha\AppData\Local\Microsoft\Windows\Temporary Internet Files\Content.IE5\1CXWYWKS\singing-304617_960_72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220" y="7452505"/>
            <a:ext cx="13279907" cy="6639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710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Äktenskapstvång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867016" y="2641600"/>
            <a:ext cx="208176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Ett äktenskap ska ingås av fri vilja. </a:t>
            </a:r>
            <a:endParaRPr lang="sv-SE" sz="4000" b="0" dirty="0" smtClean="0"/>
          </a:p>
          <a:p>
            <a:pPr marL="571500" lvl="0" indent="-571500" algn="l">
              <a:buFont typeface="Arial" charset="0"/>
              <a:buChar char="•"/>
            </a:pPr>
            <a:endParaRPr lang="sv-SE" sz="4000" b="0" dirty="0"/>
          </a:p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Vill inte den ena parten räknas detta enligt svensk lag som ett tvångsäktenskap</a:t>
            </a:r>
            <a:r>
              <a:rPr lang="sv-SE" sz="4000" b="0" dirty="0" smtClean="0"/>
              <a:t>.</a:t>
            </a:r>
          </a:p>
          <a:p>
            <a:pPr marL="571500" lvl="0" indent="-571500" algn="l">
              <a:buFont typeface="Arial" charset="0"/>
              <a:buChar char="•"/>
            </a:pPr>
            <a:endParaRPr lang="sv-SE" sz="4000" b="0" dirty="0"/>
          </a:p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De personer som förmår någon annan att ingå ett äktenskap mot sin vilja kan straffas för detta.</a:t>
            </a:r>
          </a:p>
        </p:txBody>
      </p:sp>
      <p:pic>
        <p:nvPicPr>
          <p:cNvPr id="5" name="Picture 2" descr="C:\Users\vxosaha\AppData\Local\Microsoft\Windows\Temporary Internet Files\Content.IE5\1CXWYWKS\jail-983153_960_72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9927" y="6460453"/>
            <a:ext cx="6708661" cy="619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2017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dirty="0"/>
              <a:t>Vilseledande äktenskapsresa</a:t>
            </a:r>
            <a:endParaRPr lang="uk-UA" dirty="0"/>
          </a:p>
        </p:txBody>
      </p:sp>
      <p:sp>
        <p:nvSpPr>
          <p:cNvPr id="7" name="textruta 6"/>
          <p:cNvSpPr txBox="1"/>
          <p:nvPr/>
        </p:nvSpPr>
        <p:spPr>
          <a:xfrm>
            <a:off x="1894136" y="9204176"/>
            <a:ext cx="176130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Om någon vilseleder en annan person att resa till en annan stat genom tvång med syfte att få personen att gifta sig där räknas det som ett brott. </a:t>
            </a:r>
          </a:p>
        </p:txBody>
      </p:sp>
      <p:pic>
        <p:nvPicPr>
          <p:cNvPr id="5" name="Picture 2" descr="C:\Users\vxosaha\AppData\Local\Microsoft\Windows\Temporary Internet Files\Content.IE5\9THCSKIN\airplane-26560_960_72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124" y="3360287"/>
            <a:ext cx="10250404" cy="5125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8790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9600" dirty="0"/>
              <a:t>Godkännande av </a:t>
            </a:r>
            <a:r>
              <a:rPr lang="sv-SE" sz="9600" dirty="0" smtClean="0"/>
              <a:t/>
            </a:r>
            <a:br>
              <a:rPr lang="sv-SE" sz="9600" dirty="0" smtClean="0"/>
            </a:br>
            <a:r>
              <a:rPr lang="sv-SE" sz="9600" dirty="0" smtClean="0"/>
              <a:t>utländska </a:t>
            </a:r>
            <a:r>
              <a:rPr lang="sv-SE" sz="9600" dirty="0"/>
              <a:t>äktenskap </a:t>
            </a:r>
            <a:endParaRPr lang="uk-UA" dirty="0"/>
          </a:p>
        </p:txBody>
      </p:sp>
      <p:sp>
        <p:nvSpPr>
          <p:cNvPr id="7" name="textruta 6"/>
          <p:cNvSpPr txBox="1"/>
          <p:nvPr/>
        </p:nvSpPr>
        <p:spPr>
          <a:xfrm>
            <a:off x="1689100" y="3258196"/>
            <a:ext cx="206652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l">
              <a:buFont typeface="Arial" charset="0"/>
              <a:buChar char="•"/>
            </a:pPr>
            <a:r>
              <a:rPr lang="sv-SE" sz="4000" b="0" dirty="0"/>
              <a:t>De som gifter sig ska samtidigt vara närvarande</a:t>
            </a:r>
            <a:r>
              <a:rPr lang="sv-SE" sz="4000" b="0" dirty="0" smtClean="0"/>
              <a:t>. </a:t>
            </a:r>
            <a:endParaRPr lang="sv-SE" sz="4000" b="0" dirty="0"/>
          </a:p>
          <a:p>
            <a:pPr marL="571500" lvl="0" indent="-571500" algn="l">
              <a:buFont typeface="Arial" charset="0"/>
              <a:buChar char="•"/>
            </a:pPr>
            <a:endParaRPr lang="sv-SE" sz="4000" b="0" dirty="0" smtClean="0"/>
          </a:p>
          <a:p>
            <a:pPr marL="571500" lvl="0" indent="-571500" algn="l">
              <a:buFont typeface="Arial" charset="0"/>
              <a:buChar char="•"/>
            </a:pPr>
            <a:r>
              <a:rPr lang="sv-SE" sz="4000" b="0" dirty="0" smtClean="0"/>
              <a:t>Detta </a:t>
            </a:r>
            <a:r>
              <a:rPr lang="sv-SE" sz="4000" b="0" dirty="0"/>
              <a:t>innebär att fullmaktsäktenskap som har skett utomlands inte är giltiga i Sverige. </a:t>
            </a:r>
          </a:p>
          <a:p>
            <a:pPr marL="571500" lvl="0" indent="-571500" algn="l">
              <a:buFont typeface="Arial" charset="0"/>
              <a:buChar char="•"/>
            </a:pPr>
            <a:endParaRPr lang="sv-SE" sz="4000" b="0" dirty="0" smtClean="0"/>
          </a:p>
          <a:p>
            <a:pPr marL="571500" lvl="0" indent="-571500" algn="l">
              <a:buFont typeface="Arial" charset="0"/>
              <a:buChar char="•"/>
            </a:pPr>
            <a:r>
              <a:rPr lang="sv-SE" sz="4000" b="0" dirty="0" smtClean="0"/>
              <a:t>I </a:t>
            </a:r>
            <a:r>
              <a:rPr lang="sv-SE" sz="4000" b="0" dirty="0"/>
              <a:t>Sverige erkänns inte äktenskap som är barnäktenskap eller tvångsäktenskap</a:t>
            </a:r>
          </a:p>
        </p:txBody>
      </p:sp>
      <p:pic>
        <p:nvPicPr>
          <p:cNvPr id="5" name="Picture 2" descr="C:\Users\vxosaha\AppData\Local\Microsoft\Windows\Temporary Internet Files\Content.IE5\9THCSKIN\documents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0213" y="7044891"/>
            <a:ext cx="6913967" cy="643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98860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Hedersrelaterat våld</a:t>
            </a:r>
            <a:endParaRPr lang="uk-UA" dirty="0"/>
          </a:p>
        </p:txBody>
      </p:sp>
      <p:sp>
        <p:nvSpPr>
          <p:cNvPr id="7" name="Platshållare för innehåll 2"/>
          <p:cNvSpPr txBox="1">
            <a:spLocks/>
          </p:cNvSpPr>
          <p:nvPr/>
        </p:nvSpPr>
        <p:spPr>
          <a:xfrm>
            <a:off x="1689100" y="2641600"/>
            <a:ext cx="18828342" cy="480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635000" marR="0" indent="-635000" algn="l" defTabSz="825500" rtl="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lvl="0"/>
            <a:r>
              <a:rPr lang="sv-SE" sz="4000" dirty="0"/>
              <a:t>Det kan vara flera förövare, t.ex. i den närmaste familjen. </a:t>
            </a:r>
          </a:p>
          <a:p>
            <a:pPr lvl="0"/>
            <a:r>
              <a:rPr lang="sv-SE" sz="4000" dirty="0"/>
              <a:t>Det kan vara pådrivet från omgivningen. </a:t>
            </a:r>
          </a:p>
          <a:p>
            <a:pPr lvl="0"/>
            <a:r>
              <a:rPr lang="sv-SE" sz="4000" dirty="0"/>
              <a:t>Kontrollen av flickors och kvinnors sexualitet är central. </a:t>
            </a:r>
          </a:p>
          <a:p>
            <a:pPr lvl="0"/>
            <a:r>
              <a:rPr lang="sv-SE" sz="4000" dirty="0"/>
              <a:t>Valet av partner är inte individens utan familjens val.</a:t>
            </a:r>
          </a:p>
        </p:txBody>
      </p:sp>
      <p:pic>
        <p:nvPicPr>
          <p:cNvPr id="6" name="Picture 3" descr="C:\Users\vxosaha\AppData\Local\Microsoft\Windows\Temporary Internet Files\Content.IE5\WIDFJGOR\bråk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217" y="8171543"/>
            <a:ext cx="7374108" cy="4907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10275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370</Words>
  <Application>Microsoft Office PowerPoint</Application>
  <PresentationFormat>Anpassad</PresentationFormat>
  <Paragraphs>47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1" baseType="lpstr">
      <vt:lpstr>White</vt:lpstr>
      <vt:lpstr>PowerPoint-presentation</vt:lpstr>
      <vt:lpstr>Våld i nära relationer </vt:lpstr>
      <vt:lpstr>Våld i nära relationer</vt:lpstr>
      <vt:lpstr>Barnäktenskap</vt:lpstr>
      <vt:lpstr>Barnäktenskap</vt:lpstr>
      <vt:lpstr>Äktenskapstvång</vt:lpstr>
      <vt:lpstr>Vilseledande äktenskapsresa</vt:lpstr>
      <vt:lpstr>Godkännande av  utländska äktenskap </vt:lpstr>
      <vt:lpstr>Hedersrelaterat våld</vt:lpstr>
      <vt:lpstr>Hedersrelaterat våld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Fredrik Schiren</dc:creator>
  <cp:lastModifiedBy>Administratör</cp:lastModifiedBy>
  <cp:revision>12</cp:revision>
  <dcterms:modified xsi:type="dcterms:W3CDTF">2018-04-20T08:49:45Z</dcterms:modified>
</cp:coreProperties>
</file>