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authors.xml" ContentType="application/vnd.ms-powerpoint.author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docMetadata/LabelInfo.xml" ContentType="application/vnd.ms-office.classificationlabels+xml"/>
  <Override PartName="/ppt/revisionInfo.xml" ContentType="application/vnd.ms-powerpoint.revisioninfo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3"/>
  </p:sldMasterIdLst>
  <p:notesMasterIdLst>
    <p:notesMasterId r:id="rId15"/>
  </p:notesMasterIdLst>
  <p:sldIdLst>
    <p:sldId id="1867" r:id="rId4"/>
    <p:sldId id="1881" r:id="rId5"/>
    <p:sldId id="1883" r:id="rId6"/>
    <p:sldId id="1884" r:id="rId7"/>
    <p:sldId id="1886" r:id="rId8"/>
    <p:sldId id="2321" r:id="rId9"/>
    <p:sldId id="2322" r:id="rId10"/>
    <p:sldId id="2323" r:id="rId11"/>
    <p:sldId id="2324" r:id="rId12"/>
    <p:sldId id="2325" r:id="rId13"/>
    <p:sldId id="2326" r:id="rId14"/>
  </p:sldIdLst>
  <p:sldSz cx="12192000" cy="6858000"/>
  <p:notesSz cx="6858000" cy="9144000"/>
  <p:embeddedFontLst>
    <p:embeddedFont>
      <p:font typeface="DM Sans 14pt Medium" panose="020B0604020202020204" charset="0"/>
      <p:regular r:id="rId16"/>
      <p:italic r:id="rId17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08B7410-C5D4-3877-06E9-FB02C364F1D1}" name="Kamilla Granstedt" initials="KG" userId="S::kamilla@byra4.se::632c683d-6947-4ebd-9ff1-72654190c303" providerId="AD"/>
  <p188:author id="{7CB73577-0582-0873-4E17-A275434F7CCD}" name="Henrik Jacobsson" initials="HJ" userId="3ab510b509b93c08" providerId="Windows Live"/>
  <p188:author id="{727D4DC5-165A-684D-F534-6FE2B3BCEA91}" name="Eva Pérez Järnil" initials="EP" userId="S::eva.perez-jarnil@svenskakyrkan.se::d104c1eb-bd0d-4308-b2a9-d51b3fc17666" providerId="AD"/>
  <p188:author id="{C3C5DCC9-73BA-0BA9-4996-737468B0CE2F}" name="Josefin Casteryd" initials="JC" userId="S::josefin.casteryd@svenskakyrkan.se::89442caf-ef32-41ff-a22e-811d20d1caa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500"/>
    <a:srgbClr val="000000"/>
    <a:srgbClr val="FFFF00"/>
    <a:srgbClr val="1A0903"/>
    <a:srgbClr val="240D04"/>
    <a:srgbClr val="461907"/>
    <a:srgbClr val="2D1011"/>
    <a:srgbClr val="F11D1D"/>
    <a:srgbClr val="FF72C4"/>
    <a:srgbClr val="F01E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04A6ED-745B-47F6-BCEE-09549F469B99}" v="5" dt="2025-12-15T14:46:18.5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144" autoAdjust="0"/>
    <p:restoredTop sz="91156" autoAdjust="0"/>
  </p:normalViewPr>
  <p:slideViewPr>
    <p:cSldViewPr snapToGrid="0" snapToObjects="1">
      <p:cViewPr varScale="1">
        <p:scale>
          <a:sx n="101" d="100"/>
          <a:sy n="101" d="100"/>
        </p:scale>
        <p:origin x="354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customXml" Target="../customXml/item3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23" Type="http://schemas.microsoft.com/office/2018/10/relationships/authors" Target="authors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3218D7-67F8-BE49-A17B-B79F8A7B4AF7}" type="datetimeFigureOut">
              <a:rPr lang="sv-SE" smtClean="0"/>
              <a:t>2025-12-22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3C90AA-762F-0E49-8A20-865E33EEF5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2920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err="1">
                <a:latin typeface="Arial" panose="020B0604020202020204" pitchFamily="34" charset="0"/>
                <a:cs typeface="Arial" panose="020B0604020202020204" pitchFamily="34" charset="0"/>
              </a:rPr>
              <a:t>fhf</a:t>
            </a: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3C90AA-762F-0E49-8A20-865E33EEF5EB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31524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3C90AA-762F-0E49-8A20-865E33EEF5EB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7622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3C90AA-762F-0E49-8A20-865E33EEF5EB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44828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3C90AA-762F-0E49-8A20-865E33EEF5EB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97623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3C90AA-762F-0E49-8A20-865E33EEF5EB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3760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DB800-A90D-4642-9333-741724E19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40849410-89FF-1DA8-489F-5AE74E37D3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873F8E7C-14C1-15C9-70F1-B1EFB99D3E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E7A9171-D8A4-16C1-34B4-4C05890915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3C90AA-762F-0E49-8A20-865E33EEF5EB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05169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9C23F-D2ED-EF8D-F38F-B99D58523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41378919-ACA4-F2E1-69D7-2C1C7ADBAD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5FA55B9D-B135-6CEC-4056-F2DE5A9BF6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60547DE-2BBF-1F52-90BA-79D98B066C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3C90AA-762F-0E49-8A20-865E33EEF5EB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20358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BED1B-23C4-4E32-D880-8B4FBCE0A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60235032-C4CE-148C-D807-EF2226A4DC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60D1541E-642C-CE93-E5BA-5513A853F4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2EBEA10-953B-347C-7CFE-62E2C6463F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3C90AA-762F-0E49-8A20-865E33EEF5EB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8316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54D17-11A2-65DB-1EEA-C2921F506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9969C9B2-9D33-965B-C14B-B4D7E78EB3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4541A6F4-B436-B7CE-9844-3501BE7B39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FD2E829-CC02-9E51-3F0B-7C02E1BE11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3C90AA-762F-0E49-8A20-865E33EEF5EB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5958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F9801-04FA-3FC3-702B-4F4A51817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C8135154-C806-82D8-DA41-379C173A74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487E4EF6-5DAA-10EA-6722-23C49BE00A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5E7564C-4050-9D5F-F239-771266E8E8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3C90AA-762F-0E49-8A20-865E33EEF5EB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98575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9834E-411E-FB22-4AB4-C38B96EA4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F1FD930C-324A-21D3-6421-057C294D5C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9A94F501-A92C-78C6-94C4-9508D04D06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3A3A0F4-BA14-37AF-0398-FBE6DAA7A2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3C90AA-762F-0E49-8A20-865E33EEF5EB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9825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D5298-E79A-F94B-98EB-A85DA12C62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0CB88C-82F0-7746-A066-C0764B43B5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326749-69FA-A943-A809-7ED628F66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2BA4C-E2C5-6E42-A1AC-4CBBC26D3E1D}" type="datetimeFigureOut">
              <a:rPr lang="sv-SE" smtClean="0"/>
              <a:t>2025-12-22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6C181-65EB-654D-B7FB-0E810CB8E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B4994A-3F69-D440-AAA7-6B648840D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D398-2AA8-C74D-B264-2D92EAE1B74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17926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99186-FA03-014B-B720-9B76BB785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A5E1B-16D1-8E40-B854-0773814B49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F9E097-DBF7-EA45-8D3B-8F89D2EEF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2BA4C-E2C5-6E42-A1AC-4CBBC26D3E1D}" type="datetimeFigureOut">
              <a:rPr lang="sv-SE" smtClean="0"/>
              <a:t>2025-12-22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47550-57FC-AE4E-A721-030573393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6A7E10-DB99-EE4B-A842-03057132D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D398-2AA8-C74D-B264-2D92EAE1B74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7640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B6A4A-278B-EB45-B72D-B28631A18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F058B3-5D37-B047-8757-41FBA6C591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CA55D1-A60F-C940-8F78-7D345A97F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2BA4C-E2C5-6E42-A1AC-4CBBC26D3E1D}" type="datetimeFigureOut">
              <a:rPr lang="sv-SE" smtClean="0"/>
              <a:t>2025-12-22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B48A5E-A558-094B-9FDE-62F197DCD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52C4C-A7A5-1644-BB17-245D2B199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D398-2AA8-C74D-B264-2D92EAE1B74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02700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B8035-D7C7-6640-80F3-031568121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9AF18-ED44-4D4D-B92E-5DA48949E6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F7121B-DB59-6642-82F3-6618D486C2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67FA07-82FF-8A41-9A61-B72CFF5D5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2BA4C-E2C5-6E42-A1AC-4CBBC26D3E1D}" type="datetimeFigureOut">
              <a:rPr lang="sv-SE" smtClean="0"/>
              <a:t>2025-12-22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F78D63-BD7C-C143-BD29-7563CC093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DC8774-ED32-2041-959F-B54E43674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D398-2AA8-C74D-B264-2D92EAE1B74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7255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5C362-2C64-4442-93A7-D7D2053BB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A2F4ED-8CC6-804C-94EB-936B41810D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5F2BD5-2805-C04A-A690-FF93801F2B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8FFA7D-E678-6B4B-BC23-06326FDD26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9CC564-7AB3-1343-9E0E-ADDA723C03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FCBFBA-9846-DF47-B686-408788D6D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2BA4C-E2C5-6E42-A1AC-4CBBC26D3E1D}" type="datetimeFigureOut">
              <a:rPr lang="sv-SE" smtClean="0"/>
              <a:t>2025-12-22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8EC994-6EB5-9F4D-994A-9FB0B34FE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DB5DF4-2E21-9548-9F01-416B93C67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D398-2AA8-C74D-B264-2D92EAE1B74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6536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AF357-F1A0-EC43-B5E0-FDDD7038B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139D1A-CA7F-D145-887A-4892ACCCF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2BA4C-E2C5-6E42-A1AC-4CBBC26D3E1D}" type="datetimeFigureOut">
              <a:rPr lang="sv-SE" smtClean="0"/>
              <a:t>2025-12-22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04ABB7-73F6-FB4E-8E6E-EE45B9105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EFCC61-5125-FA42-BFCD-E2E7B0A29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D398-2AA8-C74D-B264-2D92EAE1B74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6928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D1088D-04BD-1847-80E1-6A9DF8003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2BA4C-E2C5-6E42-A1AC-4CBBC26D3E1D}" type="datetimeFigureOut">
              <a:rPr lang="sv-SE" smtClean="0"/>
              <a:t>2025-12-22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B5FB70-67BE-7043-83AD-B3C1B41CF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C15653-E22A-214E-921D-CC6918331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D398-2AA8-C74D-B264-2D92EAE1B74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22900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11107-DDE8-9A41-B325-A258030C3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413C26-606D-6B49-BA99-678EC1C90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B413D1-1A26-D045-BD12-D36F75450D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6C4ADA-6762-E645-AB91-1C4B76A11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2BA4C-E2C5-6E42-A1AC-4CBBC26D3E1D}" type="datetimeFigureOut">
              <a:rPr lang="sv-SE" smtClean="0"/>
              <a:t>2025-12-22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5377D9-9378-2E43-8B06-E39DF276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5CD28B-C727-E14F-9D07-C5097F7A3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D398-2AA8-C74D-B264-2D92EAE1B74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99723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F6C30-C97C-3342-B863-BFEAEB612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196EA9-250E-4145-BEC2-D76FC2ADD1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382895-C25A-BB41-ADA2-918F525006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688A3B-E9BF-A948-9ADB-173F5D80F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2BA4C-E2C5-6E42-A1AC-4CBBC26D3E1D}" type="datetimeFigureOut">
              <a:rPr lang="sv-SE" smtClean="0"/>
              <a:t>2025-12-22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A20936-2485-6441-BFEC-209C20AEC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A63F5B-9E76-F449-9B53-0BBB5848D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D398-2AA8-C74D-B264-2D92EAE1B74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4340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592AA-7E11-7342-9DA5-6D3F0E461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A53F33-3116-3447-AB63-BDF5FCC3F6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9C5651-A470-5E4B-A790-79E4B3105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2BA4C-E2C5-6E42-A1AC-4CBBC26D3E1D}" type="datetimeFigureOut">
              <a:rPr lang="sv-SE" smtClean="0"/>
              <a:t>2025-12-22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F3548B-41D2-4E48-A872-9F21D4176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F13643-CB2A-4E47-97CE-3F0B7D6BA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D398-2AA8-C74D-B264-2D92EAE1B74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3849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9BFBDB-836F-C541-8CD4-651463EEAF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A74AE6-346B-1C4B-8B8A-46B5E97932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A01208-B6F2-A440-A1F4-D4F9616A4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2BA4C-E2C5-6E42-A1AC-4CBBC26D3E1D}" type="datetimeFigureOut">
              <a:rPr lang="sv-SE" smtClean="0"/>
              <a:t>2025-12-22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48BB0-81EB-024B-837E-F43E5F4D6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6AB5B7-B9EA-EC4B-B7F7-949343571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9D398-2AA8-C74D-B264-2D92EAE1B74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5865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656196-8347-B14B-8164-B1EAE19A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A5C35C-8906-1F41-8172-591ED38D7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2297AB-63DF-8F42-8E23-53A9E0FC39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02BA4C-E2C5-6E42-A1AC-4CBBC26D3E1D}" type="datetimeFigureOut">
              <a:rPr lang="sv-SE" smtClean="0"/>
              <a:t>2025-12-22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470319-1AF0-154B-AF11-17133BD229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2CFE97-29A9-7845-85FD-B216560156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9D398-2AA8-C74D-B264-2D92EAE1B74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84276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98" userDrawn="1">
          <p15:clr>
            <a:srgbClr val="F26B43"/>
          </p15:clr>
        </p15:guide>
        <p15:guide id="2" pos="279" userDrawn="1">
          <p15:clr>
            <a:srgbClr val="F26B43"/>
          </p15:clr>
        </p15:guide>
        <p15:guide id="3" pos="7582" userDrawn="1">
          <p15:clr>
            <a:srgbClr val="F26B43"/>
          </p15:clr>
        </p15:guide>
        <p15:guide id="4" pos="7401" userDrawn="1">
          <p15:clr>
            <a:srgbClr val="F26B43"/>
          </p15:clr>
        </p15:guide>
        <p15:guide id="5" orient="horz" pos="96" userDrawn="1">
          <p15:clr>
            <a:srgbClr val="F26B43"/>
          </p15:clr>
        </p15:guide>
        <p15:guide id="6" orient="horz" pos="4224" userDrawn="1">
          <p15:clr>
            <a:srgbClr val="F26B43"/>
          </p15:clr>
        </p15:guide>
        <p15:guide id="7" orient="horz" pos="278" userDrawn="1">
          <p15:clr>
            <a:srgbClr val="F26B43"/>
          </p15:clr>
        </p15:guide>
        <p15:guide id="8" orient="horz" pos="4042" userDrawn="1">
          <p15:clr>
            <a:srgbClr val="F26B43"/>
          </p15:clr>
        </p15:guide>
        <p15:guide id="9" orient="horz" pos="777" userDrawn="1">
          <p15:clr>
            <a:srgbClr val="F26B43"/>
          </p15:clr>
        </p15:guide>
        <p15:guide id="10" orient="horz" pos="2840" userDrawn="1">
          <p15:clr>
            <a:srgbClr val="F26B43"/>
          </p15:clr>
        </p15:guide>
        <p15:guide id="11" orient="horz" pos="3453" userDrawn="1">
          <p15:clr>
            <a:srgbClr val="F26B43"/>
          </p15:clr>
        </p15:guide>
        <p15:guide id="12" orient="horz" pos="2160" userDrawn="1">
          <p15:clr>
            <a:srgbClr val="F26B43"/>
          </p15:clr>
        </p15:guide>
        <p15:guide id="13" orient="horz" pos="14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96B8A23E-B614-5508-35F5-E5B404380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5575" y="152400"/>
            <a:ext cx="11880850" cy="6553200"/>
          </a:xfrm>
          <a:prstGeom prst="rect">
            <a:avLst/>
          </a:prstGeom>
        </p:spPr>
      </p:pic>
      <p:pic>
        <p:nvPicPr>
          <p:cNvPr id="2" name="Bildobjekt 1" descr="En bild som visar Teckensnitt, text, logotyp, Grafik&#10;&#10;Automatiskt genererad beskrivning">
            <a:extLst>
              <a:ext uri="{FF2B5EF4-FFF2-40B4-BE49-F238E27FC236}">
                <a16:creationId xmlns:a16="http://schemas.microsoft.com/office/drawing/2014/main" id="{C73A5921-D68C-3461-B445-9DDCF77156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5337" y="152400"/>
            <a:ext cx="1081088" cy="1081088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5DF23CE4-F45C-5D5B-11D1-349AA23F71B2}"/>
              </a:ext>
            </a:extLst>
          </p:cNvPr>
          <p:cNvSpPr txBox="1"/>
          <p:nvPr/>
        </p:nvSpPr>
        <p:spPr>
          <a:xfrm>
            <a:off x="6293547" y="3666916"/>
            <a:ext cx="5254800" cy="98488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sv-SE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Fasteaktionen</a:t>
            </a:r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2026 </a:t>
            </a:r>
            <a:b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v-S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februari–29 mars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8FAA0E9A-7022-7E7D-46FC-9FEDD4173E4F}"/>
              </a:ext>
            </a:extLst>
          </p:cNvPr>
          <p:cNvSpPr txBox="1"/>
          <p:nvPr/>
        </p:nvSpPr>
        <p:spPr>
          <a:xfrm>
            <a:off x="6182908" y="1982450"/>
            <a:ext cx="584898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900" b="1" dirty="0">
                <a:solidFill>
                  <a:srgbClr val="FFE5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Från dina händer </a:t>
            </a:r>
            <a:br>
              <a:rPr lang="sv-SE" sz="4900" b="1" dirty="0">
                <a:solidFill>
                  <a:srgbClr val="FFE5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sv-SE" sz="4900" b="1" dirty="0">
                <a:solidFill>
                  <a:srgbClr val="FFE5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till där det händer</a:t>
            </a:r>
          </a:p>
        </p:txBody>
      </p:sp>
    </p:spTree>
    <p:extLst>
      <p:ext uri="{BB962C8B-B14F-4D97-AF65-F5344CB8AC3E}">
        <p14:creationId xmlns:p14="http://schemas.microsoft.com/office/powerpoint/2010/main" val="2912998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96B8A23E-B614-5508-35F5-E5B404380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5574" y="152400"/>
            <a:ext cx="11880851" cy="6553199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E5F17029-BEEC-445A-4892-A0B3D69FFF48}"/>
              </a:ext>
            </a:extLst>
          </p:cNvPr>
          <p:cNvSpPr/>
          <p:nvPr/>
        </p:nvSpPr>
        <p:spPr>
          <a:xfrm>
            <a:off x="155573" y="3506525"/>
            <a:ext cx="11880851" cy="3199075"/>
          </a:xfrm>
          <a:prstGeom prst="rect">
            <a:avLst/>
          </a:prstGeom>
          <a:gradFill>
            <a:gsLst>
              <a:gs pos="0">
                <a:schemeClr val="accent1">
                  <a:alpha val="0"/>
                  <a:lumMod val="5220"/>
                  <a:lumOff val="94780"/>
                </a:schemeClr>
              </a:gs>
              <a:gs pos="73000">
                <a:srgbClr val="1A0903">
                  <a:alpha val="70000"/>
                </a:srgbClr>
              </a:gs>
              <a:gs pos="87000">
                <a:srgbClr val="1A0903">
                  <a:alpha val="80000"/>
                </a:srgbClr>
              </a:gs>
              <a:gs pos="100000">
                <a:srgbClr val="1A0903">
                  <a:alpha val="9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2" name="Bildobjekt 1" descr="En bild som visar Teckensnitt, text, logotyp, Grafik&#10;&#10;Automatiskt genererad beskrivning">
            <a:extLst>
              <a:ext uri="{FF2B5EF4-FFF2-40B4-BE49-F238E27FC236}">
                <a16:creationId xmlns:a16="http://schemas.microsoft.com/office/drawing/2014/main" id="{C73A5921-D68C-3461-B445-9DDCF77156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5337" y="152400"/>
            <a:ext cx="1081088" cy="1081088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AB01A383-E1FA-FA10-6B50-334F8BE70D0B}"/>
              </a:ext>
            </a:extLst>
          </p:cNvPr>
          <p:cNvSpPr txBox="1"/>
          <p:nvPr/>
        </p:nvSpPr>
        <p:spPr>
          <a:xfrm>
            <a:off x="442913" y="5401012"/>
            <a:ext cx="6312218" cy="10156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sv-SE" sz="2200" dirty="0">
                <a:solidFill>
                  <a:srgbClr val="FFE5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 nu kämpar mer än 300 miljoner för sin överlevnad</a:t>
            </a:r>
            <a:r>
              <a:rPr lang="sv-S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Bakom varje siffra finns en människa – med ett namn, ett liv och hopp om en framtid.</a:t>
            </a:r>
          </a:p>
        </p:txBody>
      </p:sp>
    </p:spTree>
    <p:extLst>
      <p:ext uri="{BB962C8B-B14F-4D97-AF65-F5344CB8AC3E}">
        <p14:creationId xmlns:p14="http://schemas.microsoft.com/office/powerpoint/2010/main" val="3912022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712A27BB-1B5A-24FA-F9C0-A1A36909A6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5574" y="152399"/>
            <a:ext cx="11880851" cy="6553200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006619D5-018A-AEB3-0BDA-C5A62FCADE84}"/>
              </a:ext>
            </a:extLst>
          </p:cNvPr>
          <p:cNvSpPr/>
          <p:nvPr/>
        </p:nvSpPr>
        <p:spPr>
          <a:xfrm rot="16200000">
            <a:off x="5715401" y="384573"/>
            <a:ext cx="6553200" cy="6088852"/>
          </a:xfrm>
          <a:prstGeom prst="rect">
            <a:avLst/>
          </a:prstGeom>
          <a:gradFill>
            <a:gsLst>
              <a:gs pos="0">
                <a:schemeClr val="accent1">
                  <a:alpha val="0"/>
                  <a:lumMod val="5220"/>
                  <a:lumOff val="94780"/>
                </a:schemeClr>
              </a:gs>
              <a:gs pos="72000">
                <a:schemeClr val="tx1">
                  <a:alpha val="54726"/>
                </a:schemeClr>
              </a:gs>
              <a:gs pos="86000">
                <a:schemeClr val="tx1">
                  <a:alpha val="65098"/>
                </a:schemeClr>
              </a:gs>
              <a:gs pos="100000">
                <a:schemeClr val="tx1">
                  <a:alpha val="74524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2" name="Bildobjekt 1" descr="En bild som visar Teckensnitt, text, logotyp, Grafik&#10;&#10;Automatiskt genererad beskrivning">
            <a:extLst>
              <a:ext uri="{FF2B5EF4-FFF2-40B4-BE49-F238E27FC236}">
                <a16:creationId xmlns:a16="http://schemas.microsoft.com/office/drawing/2014/main" id="{C73A5921-D68C-3461-B445-9DDCF77156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5337" y="152400"/>
            <a:ext cx="1081088" cy="1081088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8A21A3DB-7F4F-F292-6329-7B588510B69A}"/>
              </a:ext>
            </a:extLst>
          </p:cNvPr>
          <p:cNvSpPr txBox="1"/>
          <p:nvPr/>
        </p:nvSpPr>
        <p:spPr>
          <a:xfrm>
            <a:off x="8459335" y="2349500"/>
            <a:ext cx="2894734" cy="19697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sv-SE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Vart femte barn växer upp i skuggan av konflikter. </a:t>
            </a:r>
            <a:endParaRPr lang="sv-SE" sz="3200" b="1" dirty="0">
              <a:solidFill>
                <a:schemeClr val="bg1"/>
              </a:solidFill>
              <a:latin typeface="DM Sans 14pt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51376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96B8A23E-B614-5508-35F5-E5B404380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5572" y="152400"/>
            <a:ext cx="11880851" cy="65532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4EDF01-0591-19FC-CE8E-0E7DAE9FDB8C}"/>
              </a:ext>
            </a:extLst>
          </p:cNvPr>
          <p:cNvSpPr/>
          <p:nvPr/>
        </p:nvSpPr>
        <p:spPr>
          <a:xfrm>
            <a:off x="155573" y="3952568"/>
            <a:ext cx="11880851" cy="2753030"/>
          </a:xfrm>
          <a:prstGeom prst="rect">
            <a:avLst/>
          </a:prstGeom>
          <a:gradFill>
            <a:gsLst>
              <a:gs pos="0">
                <a:schemeClr val="accent1">
                  <a:alpha val="0"/>
                  <a:lumMod val="5220"/>
                  <a:lumOff val="94780"/>
                </a:schemeClr>
              </a:gs>
              <a:gs pos="72000">
                <a:srgbClr val="1A0903">
                  <a:alpha val="60000"/>
                </a:srgbClr>
              </a:gs>
              <a:gs pos="87000">
                <a:srgbClr val="1A0903">
                  <a:alpha val="70000"/>
                </a:srgbClr>
              </a:gs>
              <a:gs pos="100000">
                <a:srgbClr val="1A0903">
                  <a:alpha val="8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2" name="Bildobjekt 1" descr="En bild som visar Teckensnitt, text, logotyp, Grafik&#10;&#10;Automatiskt genererad beskrivning">
            <a:extLst>
              <a:ext uri="{FF2B5EF4-FFF2-40B4-BE49-F238E27FC236}">
                <a16:creationId xmlns:a16="http://schemas.microsoft.com/office/drawing/2014/main" id="{C73A5921-D68C-3461-B445-9DDCF77156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5337" y="152400"/>
            <a:ext cx="1081088" cy="1081088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42197725-BD62-02A5-D30E-93FE0A13AE8F}"/>
              </a:ext>
            </a:extLst>
          </p:cNvPr>
          <p:cNvSpPr txBox="1"/>
          <p:nvPr/>
        </p:nvSpPr>
        <p:spPr>
          <a:xfrm>
            <a:off x="442913" y="5401012"/>
            <a:ext cx="6346507" cy="10156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sv-S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</a:t>
            </a:r>
            <a:r>
              <a:rPr lang="sv-S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Svenska kyrkan är genom lokala partner ofta först på plats i kriser. Tack vare människor som står mitt i katastrofen gör vårt stöd </a:t>
            </a:r>
            <a:r>
              <a:rPr lang="sv-SE" sz="2200" dirty="0">
                <a:solidFill>
                  <a:srgbClr val="FFE5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skillnad direkt. </a:t>
            </a:r>
          </a:p>
        </p:txBody>
      </p:sp>
    </p:spTree>
    <p:extLst>
      <p:ext uri="{BB962C8B-B14F-4D97-AF65-F5344CB8AC3E}">
        <p14:creationId xmlns:p14="http://schemas.microsoft.com/office/powerpoint/2010/main" val="2491203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96B8A23E-B614-5508-35F5-E5B404380C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145" t="2052" b="11125"/>
          <a:stretch/>
        </p:blipFill>
        <p:spPr>
          <a:xfrm>
            <a:off x="155574" y="154800"/>
            <a:ext cx="11880851" cy="6550800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5F333966-27F1-1EF4-9D1A-D919A2E624F0}"/>
              </a:ext>
            </a:extLst>
          </p:cNvPr>
          <p:cNvSpPr/>
          <p:nvPr/>
        </p:nvSpPr>
        <p:spPr>
          <a:xfrm>
            <a:off x="155573" y="3718560"/>
            <a:ext cx="11880851" cy="2987038"/>
          </a:xfrm>
          <a:prstGeom prst="rect">
            <a:avLst/>
          </a:prstGeom>
          <a:gradFill>
            <a:gsLst>
              <a:gs pos="0">
                <a:schemeClr val="accent1">
                  <a:alpha val="0"/>
                  <a:lumMod val="5220"/>
                  <a:lumOff val="94780"/>
                </a:schemeClr>
              </a:gs>
              <a:gs pos="73000">
                <a:srgbClr val="1A0903">
                  <a:alpha val="60000"/>
                </a:srgbClr>
              </a:gs>
              <a:gs pos="87000">
                <a:srgbClr val="1A0903">
                  <a:alpha val="70000"/>
                </a:srgbClr>
              </a:gs>
              <a:gs pos="100000">
                <a:srgbClr val="1A0903">
                  <a:alpha val="8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2" name="Bildobjekt 1" descr="En bild som visar Teckensnitt, text, logotyp, Grafik&#10;&#10;Automatiskt genererad beskrivning">
            <a:extLst>
              <a:ext uri="{FF2B5EF4-FFF2-40B4-BE49-F238E27FC236}">
                <a16:creationId xmlns:a16="http://schemas.microsoft.com/office/drawing/2014/main" id="{C73A5921-D68C-3461-B445-9DDCF77156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5337" y="152400"/>
            <a:ext cx="1081088" cy="1081088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F32499E2-7E02-69AF-6306-567FF33A34E9}"/>
              </a:ext>
            </a:extLst>
          </p:cNvPr>
          <p:cNvSpPr txBox="1"/>
          <p:nvPr/>
        </p:nvSpPr>
        <p:spPr>
          <a:xfrm>
            <a:off x="442913" y="5401012"/>
            <a:ext cx="6825395" cy="10156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sv-S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När aktiviteter här hemma stödjer människor som driver förändring i sina lokala samhällen skapar vi </a:t>
            </a:r>
            <a:r>
              <a:rPr lang="sv-SE" sz="2200" dirty="0">
                <a:solidFill>
                  <a:srgbClr val="FFE5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snabb och bestående förändring</a:t>
            </a:r>
            <a:r>
              <a:rPr lang="sv-S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tillsammans. </a:t>
            </a:r>
          </a:p>
        </p:txBody>
      </p:sp>
    </p:spTree>
    <p:extLst>
      <p:ext uri="{BB962C8B-B14F-4D97-AF65-F5344CB8AC3E}">
        <p14:creationId xmlns:p14="http://schemas.microsoft.com/office/powerpoint/2010/main" val="2860114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C36DE-5D7A-45F4-DFC4-96E39F39B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 descr="En bild som visar person, klädsel, Människoansikte, inomhus&#10;&#10;AI-genererat innehåll kan vara felaktigt.">
            <a:extLst>
              <a:ext uri="{FF2B5EF4-FFF2-40B4-BE49-F238E27FC236}">
                <a16:creationId xmlns:a16="http://schemas.microsoft.com/office/drawing/2014/main" id="{C61F0450-8AAE-6148-8610-2222A2E5B8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38" b="23464"/>
          <a:stretch/>
        </p:blipFill>
        <p:spPr>
          <a:xfrm>
            <a:off x="164333" y="152399"/>
            <a:ext cx="11872092" cy="6553201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25B6F277-7CFF-9552-DC2B-EBBCB34E92C1}"/>
              </a:ext>
            </a:extLst>
          </p:cNvPr>
          <p:cNvSpPr/>
          <p:nvPr/>
        </p:nvSpPr>
        <p:spPr>
          <a:xfrm>
            <a:off x="155573" y="4342865"/>
            <a:ext cx="11880851" cy="2362732"/>
          </a:xfrm>
          <a:prstGeom prst="rect">
            <a:avLst/>
          </a:prstGeom>
          <a:gradFill>
            <a:gsLst>
              <a:gs pos="0">
                <a:schemeClr val="accent1">
                  <a:lumMod val="5220"/>
                  <a:lumOff val="94780"/>
                  <a:alpha val="0"/>
                </a:schemeClr>
              </a:gs>
              <a:gs pos="70000">
                <a:srgbClr val="1A0903">
                  <a:alpha val="60000"/>
                </a:srgbClr>
              </a:gs>
              <a:gs pos="86000">
                <a:srgbClr val="1A0903">
                  <a:alpha val="70000"/>
                </a:srgbClr>
              </a:gs>
              <a:gs pos="99000">
                <a:srgbClr val="1A0903">
                  <a:alpha val="8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2" name="Bildobjekt 1" descr="En bild som visar Teckensnitt, text, logotyp, Grafik&#10;&#10;Automatiskt genererad beskrivning">
            <a:extLst>
              <a:ext uri="{FF2B5EF4-FFF2-40B4-BE49-F238E27FC236}">
                <a16:creationId xmlns:a16="http://schemas.microsoft.com/office/drawing/2014/main" id="{C0FED46F-07F1-C823-5F4F-41152BB2E4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5337" y="152400"/>
            <a:ext cx="1081088" cy="1081088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AC85FC54-577C-2B11-C513-AE966774D48F}"/>
              </a:ext>
            </a:extLst>
          </p:cNvPr>
          <p:cNvSpPr/>
          <p:nvPr/>
        </p:nvSpPr>
        <p:spPr>
          <a:xfrm>
            <a:off x="442912" y="441325"/>
            <a:ext cx="2330767" cy="635915"/>
          </a:xfrm>
          <a:prstGeom prst="rect">
            <a:avLst/>
          </a:prstGeom>
          <a:solidFill>
            <a:srgbClr val="7D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DE2F6436-7E6A-889D-E503-B43DCFE59C8B}"/>
              </a:ext>
            </a:extLst>
          </p:cNvPr>
          <p:cNvSpPr txBox="1"/>
          <p:nvPr/>
        </p:nvSpPr>
        <p:spPr>
          <a:xfrm>
            <a:off x="661499" y="585298"/>
            <a:ext cx="31715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Kakuma</a:t>
            </a: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Kenya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411A2DDA-79C4-A7EB-1E6C-88D126868CA2}"/>
              </a:ext>
            </a:extLst>
          </p:cNvPr>
          <p:cNvSpPr txBox="1"/>
          <p:nvPr/>
        </p:nvSpPr>
        <p:spPr>
          <a:xfrm>
            <a:off x="442913" y="4342865"/>
            <a:ext cx="6825395" cy="113877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sv-SE" sz="3000" b="1" dirty="0">
                <a:solidFill>
                  <a:srgbClr val="FFE5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Skolmåltid</a:t>
            </a:r>
          </a:p>
          <a:p>
            <a:r>
              <a:rPr lang="sv-SE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 kronor</a:t>
            </a:r>
            <a:r>
              <a:rPr lang="sv-S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kan ge en elev en skolmåltid varje dag under en månad i flyktinglägret </a:t>
            </a:r>
            <a:r>
              <a:rPr lang="sv-SE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Kakuma</a:t>
            </a:r>
            <a:r>
              <a:rPr lang="sv-S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Kenya.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FD56DEFD-329F-0D95-B575-BE5E2AB4DE49}"/>
              </a:ext>
            </a:extLst>
          </p:cNvPr>
          <p:cNvSpPr/>
          <p:nvPr/>
        </p:nvSpPr>
        <p:spPr>
          <a:xfrm>
            <a:off x="442913" y="5789404"/>
            <a:ext cx="2112718" cy="635915"/>
          </a:xfrm>
          <a:prstGeom prst="rect">
            <a:avLst/>
          </a:prstGeom>
          <a:solidFill>
            <a:srgbClr val="FFE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77A9BCE3-AD1A-BE9D-3907-8512439694F5}"/>
              </a:ext>
            </a:extLst>
          </p:cNvPr>
          <p:cNvSpPr txBox="1"/>
          <p:nvPr/>
        </p:nvSpPr>
        <p:spPr>
          <a:xfrm>
            <a:off x="607956" y="5871051"/>
            <a:ext cx="1865613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sv-SE" sz="3000" b="1" dirty="0">
                <a:latin typeface="Arial" panose="020B0604020202020204" pitchFamily="34" charset="0"/>
                <a:cs typeface="Arial" panose="020B0604020202020204" pitchFamily="34" charset="0"/>
              </a:rPr>
              <a:t>60 kronor</a:t>
            </a: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3181103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11B0E-A5D9-87FB-4BE8-F8D8A017D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 descr="En bild som visar person, väva, Vävstol, konst&#10;&#10;AI-genererat innehåll kan vara felaktigt.">
            <a:extLst>
              <a:ext uri="{FF2B5EF4-FFF2-40B4-BE49-F238E27FC236}">
                <a16:creationId xmlns:a16="http://schemas.microsoft.com/office/drawing/2014/main" id="{5AF8CCB5-08FC-565B-4D26-1ECD07DAA127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t="4732" b="12532"/>
          <a:stretch/>
        </p:blipFill>
        <p:spPr>
          <a:xfrm>
            <a:off x="155575" y="152400"/>
            <a:ext cx="11880850" cy="6553200"/>
          </a:xfrm>
          <a:prstGeom prst="rect">
            <a:avLst/>
          </a:prstGeom>
        </p:spPr>
      </p:pic>
      <p:sp>
        <p:nvSpPr>
          <p:cNvPr id="18" name="Rektangel 17">
            <a:extLst>
              <a:ext uri="{FF2B5EF4-FFF2-40B4-BE49-F238E27FC236}">
                <a16:creationId xmlns:a16="http://schemas.microsoft.com/office/drawing/2014/main" id="{CEEF0F39-CF89-D623-D368-964894636161}"/>
              </a:ext>
            </a:extLst>
          </p:cNvPr>
          <p:cNvSpPr/>
          <p:nvPr/>
        </p:nvSpPr>
        <p:spPr>
          <a:xfrm rot="16200000">
            <a:off x="5266152" y="-64678"/>
            <a:ext cx="6553200" cy="6987351"/>
          </a:xfrm>
          <a:prstGeom prst="rect">
            <a:avLst/>
          </a:prstGeom>
          <a:gradFill>
            <a:gsLst>
              <a:gs pos="0">
                <a:schemeClr val="accent1">
                  <a:alpha val="0"/>
                  <a:lumMod val="5220"/>
                  <a:lumOff val="94780"/>
                </a:schemeClr>
              </a:gs>
              <a:gs pos="72000">
                <a:schemeClr val="tx1">
                  <a:alpha val="54726"/>
                </a:schemeClr>
              </a:gs>
              <a:gs pos="87000">
                <a:schemeClr val="tx1">
                  <a:alpha val="65098"/>
                </a:schemeClr>
              </a:gs>
              <a:gs pos="100000">
                <a:schemeClr val="tx1">
                  <a:alpha val="74524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9AAAA43C-9DC9-2E49-D07D-3682CB98E817}"/>
              </a:ext>
            </a:extLst>
          </p:cNvPr>
          <p:cNvSpPr txBox="1"/>
          <p:nvPr/>
        </p:nvSpPr>
        <p:spPr>
          <a:xfrm>
            <a:off x="7819896" y="2988648"/>
            <a:ext cx="4093878" cy="28623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sv-SE" sz="3000" b="1" dirty="0" err="1">
                <a:solidFill>
                  <a:srgbClr val="FFE5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Vävkraft</a:t>
            </a:r>
            <a:endParaRPr lang="sv-SE" sz="3000" b="1" dirty="0">
              <a:solidFill>
                <a:srgbClr val="FFE5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0" lang="sv-S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530 kronor </a:t>
            </a:r>
            <a:r>
              <a:rPr lang="sv-SE" sz="2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kan ge kvinnor i Guatemala utbildning i vävning, blustillverkning och försäljning </a:t>
            </a:r>
          </a:p>
          <a:p>
            <a:r>
              <a:rPr lang="sv-SE" sz="2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– ett sätt att bevara sitt kulturarv och samtidigt skapa en tryggare framtid med egna inkomster.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Bildobjekt 5" descr="En bild som visar Teckensnitt, text, logotyp, Grafik&#10;&#10;Automatiskt genererad beskrivning">
            <a:extLst>
              <a:ext uri="{FF2B5EF4-FFF2-40B4-BE49-F238E27FC236}">
                <a16:creationId xmlns:a16="http://schemas.microsoft.com/office/drawing/2014/main" id="{333AC2F2-2496-A032-5589-C38EAA5A1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5337" y="152400"/>
            <a:ext cx="1081088" cy="1081088"/>
          </a:xfrm>
          <a:prstGeom prst="rect">
            <a:avLst/>
          </a:prstGeom>
        </p:spPr>
      </p:pic>
      <p:sp>
        <p:nvSpPr>
          <p:cNvPr id="14" name="Rektangel 13">
            <a:extLst>
              <a:ext uri="{FF2B5EF4-FFF2-40B4-BE49-F238E27FC236}">
                <a16:creationId xmlns:a16="http://schemas.microsoft.com/office/drawing/2014/main" id="{7993B7A4-A10A-EE0A-C875-53C63066DC4C}"/>
              </a:ext>
            </a:extLst>
          </p:cNvPr>
          <p:cNvSpPr/>
          <p:nvPr/>
        </p:nvSpPr>
        <p:spPr>
          <a:xfrm>
            <a:off x="7819896" y="5789404"/>
            <a:ext cx="2277761" cy="635915"/>
          </a:xfrm>
          <a:prstGeom prst="rect">
            <a:avLst/>
          </a:prstGeom>
          <a:solidFill>
            <a:srgbClr val="FFE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82445075-B033-E086-A39F-04D1323DF5C8}"/>
              </a:ext>
            </a:extLst>
          </p:cNvPr>
          <p:cNvSpPr txBox="1"/>
          <p:nvPr/>
        </p:nvSpPr>
        <p:spPr>
          <a:xfrm>
            <a:off x="7984940" y="5871051"/>
            <a:ext cx="2112718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sv-SE" sz="3000" b="1" dirty="0">
                <a:latin typeface="Arial" panose="020B0604020202020204" pitchFamily="34" charset="0"/>
                <a:cs typeface="Arial" panose="020B0604020202020204" pitchFamily="34" charset="0"/>
              </a:rPr>
              <a:t>530 kronor</a:t>
            </a:r>
            <a:endParaRPr lang="sv-SE" sz="2000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5F9B4543-9443-9347-E8D8-AB03CB14DA5E}"/>
              </a:ext>
            </a:extLst>
          </p:cNvPr>
          <p:cNvSpPr/>
          <p:nvPr/>
        </p:nvSpPr>
        <p:spPr>
          <a:xfrm>
            <a:off x="442913" y="441325"/>
            <a:ext cx="1744233" cy="635915"/>
          </a:xfrm>
          <a:prstGeom prst="rect">
            <a:avLst/>
          </a:prstGeom>
          <a:solidFill>
            <a:srgbClr val="7D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7CBEA9B9-4A06-0926-D63E-4D3C128673DE}"/>
              </a:ext>
            </a:extLst>
          </p:cNvPr>
          <p:cNvSpPr txBox="1"/>
          <p:nvPr/>
        </p:nvSpPr>
        <p:spPr>
          <a:xfrm>
            <a:off x="661499" y="585298"/>
            <a:ext cx="31715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Guatemala</a:t>
            </a:r>
          </a:p>
        </p:txBody>
      </p:sp>
    </p:spTree>
    <p:extLst>
      <p:ext uri="{BB962C8B-B14F-4D97-AF65-F5344CB8AC3E}">
        <p14:creationId xmlns:p14="http://schemas.microsoft.com/office/powerpoint/2010/main" val="4030197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B4CFF-5019-F1B0-1CD5-14EB2D0D6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 descr="En bild som visar klädsel, person, Människoansikte, Inlärning&#10;&#10;AI-genererat innehåll kan vara felaktigt.">
            <a:extLst>
              <a:ext uri="{FF2B5EF4-FFF2-40B4-BE49-F238E27FC236}">
                <a16:creationId xmlns:a16="http://schemas.microsoft.com/office/drawing/2014/main" id="{F2B84FDE-0E80-B94D-9E5D-87308E4CCF65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t="24143" b="6911"/>
          <a:stretch/>
        </p:blipFill>
        <p:spPr>
          <a:xfrm>
            <a:off x="155575" y="152401"/>
            <a:ext cx="11880850" cy="6553200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E665DA98-28F6-C8F3-7701-8B35C4C6974E}"/>
              </a:ext>
            </a:extLst>
          </p:cNvPr>
          <p:cNvSpPr/>
          <p:nvPr/>
        </p:nvSpPr>
        <p:spPr>
          <a:xfrm>
            <a:off x="155573" y="3669958"/>
            <a:ext cx="11880851" cy="3035640"/>
          </a:xfrm>
          <a:prstGeom prst="rect">
            <a:avLst/>
          </a:prstGeom>
          <a:gradFill>
            <a:gsLst>
              <a:gs pos="0">
                <a:schemeClr val="accent1">
                  <a:lumMod val="5220"/>
                  <a:lumOff val="94780"/>
                  <a:alpha val="0"/>
                </a:schemeClr>
              </a:gs>
              <a:gs pos="71000">
                <a:srgbClr val="1A0903">
                  <a:alpha val="70000"/>
                </a:srgbClr>
              </a:gs>
              <a:gs pos="86000">
                <a:srgbClr val="1A0903">
                  <a:alpha val="80000"/>
                </a:srgbClr>
              </a:gs>
              <a:gs pos="99000">
                <a:srgbClr val="1A0903">
                  <a:alpha val="9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6DF257B1-82B6-4329-7D50-2867F28D07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934892">
            <a:off x="3045647" y="13812714"/>
            <a:ext cx="24613786" cy="8413105"/>
          </a:xfrm>
          <a:prstGeom prst="rect">
            <a:avLst/>
          </a:prstGeom>
        </p:spPr>
      </p:pic>
      <p:pic>
        <p:nvPicPr>
          <p:cNvPr id="6" name="Bildobjekt 5" descr="En bild som visar Teckensnitt, text, logotyp, Grafik&#10;&#10;Automatiskt genererad beskrivning">
            <a:extLst>
              <a:ext uri="{FF2B5EF4-FFF2-40B4-BE49-F238E27FC236}">
                <a16:creationId xmlns:a16="http://schemas.microsoft.com/office/drawing/2014/main" id="{C4F1EA25-9F17-C4EC-DFAE-06C8596E32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5337" y="152400"/>
            <a:ext cx="1081088" cy="1081088"/>
          </a:xfrm>
          <a:prstGeom prst="rect">
            <a:avLst/>
          </a:prstGeom>
        </p:spPr>
      </p:pic>
      <p:sp>
        <p:nvSpPr>
          <p:cNvPr id="14" name="Rektangel 13">
            <a:extLst>
              <a:ext uri="{FF2B5EF4-FFF2-40B4-BE49-F238E27FC236}">
                <a16:creationId xmlns:a16="http://schemas.microsoft.com/office/drawing/2014/main" id="{06F6EBC6-44F6-19B0-4CDD-4BB0F495E656}"/>
              </a:ext>
            </a:extLst>
          </p:cNvPr>
          <p:cNvSpPr/>
          <p:nvPr/>
        </p:nvSpPr>
        <p:spPr>
          <a:xfrm>
            <a:off x="442913" y="5780760"/>
            <a:ext cx="2277761" cy="635915"/>
          </a:xfrm>
          <a:prstGeom prst="rect">
            <a:avLst/>
          </a:prstGeom>
          <a:solidFill>
            <a:srgbClr val="FFE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E9A1F26B-C53C-7472-48A2-6533946621C9}"/>
              </a:ext>
            </a:extLst>
          </p:cNvPr>
          <p:cNvSpPr txBox="1"/>
          <p:nvPr/>
        </p:nvSpPr>
        <p:spPr>
          <a:xfrm>
            <a:off x="607957" y="5862407"/>
            <a:ext cx="2112718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sv-SE" sz="3000" b="1" dirty="0">
                <a:latin typeface="Arial" panose="020B0604020202020204" pitchFamily="34" charset="0"/>
                <a:cs typeface="Arial" panose="020B0604020202020204" pitchFamily="34" charset="0"/>
              </a:rPr>
              <a:t>250 kronor</a:t>
            </a:r>
            <a:endParaRPr lang="sv-SE" sz="2000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C1F412B3-E9D5-9CB9-982E-C63B8B0714C6}"/>
              </a:ext>
            </a:extLst>
          </p:cNvPr>
          <p:cNvSpPr txBox="1"/>
          <p:nvPr/>
        </p:nvSpPr>
        <p:spPr>
          <a:xfrm>
            <a:off x="442913" y="3986695"/>
            <a:ext cx="6825395" cy="14773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sv-SE" sz="3000" b="1" dirty="0">
                <a:solidFill>
                  <a:srgbClr val="FFE5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Skolpaket</a:t>
            </a:r>
          </a:p>
          <a:p>
            <a:r>
              <a:rPr lang="sv-SE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250 kronor</a:t>
            </a:r>
            <a:r>
              <a:rPr lang="sv-S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kan ge ett barn i Ukraina ett skolpaket med anteckningsbok, pennor, lunchlåda, sportbag, vattenflaska och batteridriven LED-lampa.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53B7388C-03E0-81D2-D167-61E70D7982B6}"/>
              </a:ext>
            </a:extLst>
          </p:cNvPr>
          <p:cNvSpPr/>
          <p:nvPr/>
        </p:nvSpPr>
        <p:spPr>
          <a:xfrm>
            <a:off x="442913" y="441325"/>
            <a:ext cx="1395901" cy="635915"/>
          </a:xfrm>
          <a:prstGeom prst="rect">
            <a:avLst/>
          </a:prstGeom>
          <a:solidFill>
            <a:srgbClr val="7D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B217FE72-3DCF-1542-D43F-D837C25BAD29}"/>
              </a:ext>
            </a:extLst>
          </p:cNvPr>
          <p:cNvSpPr txBox="1"/>
          <p:nvPr/>
        </p:nvSpPr>
        <p:spPr>
          <a:xfrm>
            <a:off x="661499" y="585298"/>
            <a:ext cx="1395901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Ukraina</a:t>
            </a:r>
          </a:p>
        </p:txBody>
      </p:sp>
    </p:spTree>
    <p:extLst>
      <p:ext uri="{BB962C8B-B14F-4D97-AF65-F5344CB8AC3E}">
        <p14:creationId xmlns:p14="http://schemas.microsoft.com/office/powerpoint/2010/main" val="3665609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F965F-686C-95BD-3566-FA0123B48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latshållare för innehåll 4" descr="En bild som visar klädsel, utomhus, person, Människoansikte&#10;&#10;AI-genererat innehåll kan vara felaktigt.">
            <a:extLst>
              <a:ext uri="{FF2B5EF4-FFF2-40B4-BE49-F238E27FC236}">
                <a16:creationId xmlns:a16="http://schemas.microsoft.com/office/drawing/2014/main" id="{A34FEFC8-896F-9629-FBFC-3871232B51BA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t="35475" b="27737"/>
          <a:stretch/>
        </p:blipFill>
        <p:spPr>
          <a:xfrm>
            <a:off x="155572" y="152400"/>
            <a:ext cx="11880853" cy="6553199"/>
          </a:xfrm>
          <a:prstGeom prst="rect">
            <a:avLst/>
          </a:prstGeom>
        </p:spPr>
      </p:pic>
      <p:sp>
        <p:nvSpPr>
          <p:cNvPr id="18" name="Rektangel 17">
            <a:extLst>
              <a:ext uri="{FF2B5EF4-FFF2-40B4-BE49-F238E27FC236}">
                <a16:creationId xmlns:a16="http://schemas.microsoft.com/office/drawing/2014/main" id="{43B41042-E7BA-F2B8-2B6B-58AE3C5BD9AB}"/>
              </a:ext>
            </a:extLst>
          </p:cNvPr>
          <p:cNvSpPr/>
          <p:nvPr/>
        </p:nvSpPr>
        <p:spPr>
          <a:xfrm rot="16200000">
            <a:off x="6065262" y="734427"/>
            <a:ext cx="6553198" cy="5389139"/>
          </a:xfrm>
          <a:prstGeom prst="rect">
            <a:avLst/>
          </a:prstGeom>
          <a:gradFill>
            <a:gsLst>
              <a:gs pos="0">
                <a:schemeClr val="accent1">
                  <a:alpha val="0"/>
                  <a:lumMod val="5220"/>
                  <a:lumOff val="94780"/>
                </a:schemeClr>
              </a:gs>
              <a:gs pos="72000">
                <a:schemeClr val="tx1">
                  <a:alpha val="48587"/>
                </a:schemeClr>
              </a:gs>
              <a:gs pos="87000">
                <a:schemeClr val="tx1">
                  <a:alpha val="65098"/>
                </a:schemeClr>
              </a:gs>
              <a:gs pos="100000">
                <a:schemeClr val="tx1">
                  <a:alpha val="74524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B3B8A9EE-74E0-BE63-6D73-9F0A1F187385}"/>
              </a:ext>
            </a:extLst>
          </p:cNvPr>
          <p:cNvSpPr txBox="1"/>
          <p:nvPr/>
        </p:nvSpPr>
        <p:spPr>
          <a:xfrm>
            <a:off x="7819896" y="3665756"/>
            <a:ext cx="4039586" cy="18158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sv-SE" sz="3000" b="1" dirty="0">
                <a:solidFill>
                  <a:srgbClr val="FFE5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Brobygge</a:t>
            </a:r>
          </a:p>
          <a:p>
            <a:r>
              <a:rPr lang="sv-SE" sz="22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1 300 kronor </a:t>
            </a:r>
            <a:r>
              <a:rPr lang="sv-SE" sz="2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kan bekosta material för att reparera en bro som förstörts i cykloner och översvämningar.</a:t>
            </a:r>
          </a:p>
        </p:txBody>
      </p:sp>
      <p:pic>
        <p:nvPicPr>
          <p:cNvPr id="6" name="Bildobjekt 5" descr="En bild som visar Teckensnitt, text, logotyp, Grafik&#10;&#10;Automatiskt genererad beskrivning">
            <a:extLst>
              <a:ext uri="{FF2B5EF4-FFF2-40B4-BE49-F238E27FC236}">
                <a16:creationId xmlns:a16="http://schemas.microsoft.com/office/drawing/2014/main" id="{0359B230-8E91-BC40-E8A1-57973AF528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5337" y="152400"/>
            <a:ext cx="1081088" cy="1081088"/>
          </a:xfrm>
          <a:prstGeom prst="rect">
            <a:avLst/>
          </a:prstGeom>
        </p:spPr>
      </p:pic>
      <p:sp>
        <p:nvSpPr>
          <p:cNvPr id="14" name="Rektangel 13">
            <a:extLst>
              <a:ext uri="{FF2B5EF4-FFF2-40B4-BE49-F238E27FC236}">
                <a16:creationId xmlns:a16="http://schemas.microsoft.com/office/drawing/2014/main" id="{54FDD940-825C-5DA4-0616-ACDF368F9A32}"/>
              </a:ext>
            </a:extLst>
          </p:cNvPr>
          <p:cNvSpPr/>
          <p:nvPr/>
        </p:nvSpPr>
        <p:spPr>
          <a:xfrm>
            <a:off x="7819896" y="5789404"/>
            <a:ext cx="2675826" cy="635915"/>
          </a:xfrm>
          <a:prstGeom prst="rect">
            <a:avLst/>
          </a:prstGeom>
          <a:solidFill>
            <a:srgbClr val="FFE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CFCA3CB1-E37B-C416-EB1E-001D429E4D47}"/>
              </a:ext>
            </a:extLst>
          </p:cNvPr>
          <p:cNvSpPr txBox="1"/>
          <p:nvPr/>
        </p:nvSpPr>
        <p:spPr>
          <a:xfrm>
            <a:off x="7984939" y="5871051"/>
            <a:ext cx="2418017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sv-SE" sz="3000" b="1" dirty="0">
                <a:latin typeface="Arial" panose="020B0604020202020204" pitchFamily="34" charset="0"/>
                <a:cs typeface="Arial" panose="020B0604020202020204" pitchFamily="34" charset="0"/>
              </a:rPr>
              <a:t>1 300 kronor</a:t>
            </a:r>
            <a:endParaRPr lang="sv-SE" sz="2000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55573672-EF5B-C804-4FD0-2AA7BFC81259}"/>
              </a:ext>
            </a:extLst>
          </p:cNvPr>
          <p:cNvSpPr/>
          <p:nvPr/>
        </p:nvSpPr>
        <p:spPr>
          <a:xfrm>
            <a:off x="442912" y="441325"/>
            <a:ext cx="1808797" cy="635915"/>
          </a:xfrm>
          <a:prstGeom prst="rect">
            <a:avLst/>
          </a:prstGeom>
          <a:solidFill>
            <a:srgbClr val="7D0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0B7C7DAB-DE0E-D691-BCF5-0851090A21FA}"/>
              </a:ext>
            </a:extLst>
          </p:cNvPr>
          <p:cNvSpPr txBox="1"/>
          <p:nvPr/>
        </p:nvSpPr>
        <p:spPr>
          <a:xfrm>
            <a:off x="661498" y="585298"/>
            <a:ext cx="31715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Bangladesh</a:t>
            </a:r>
          </a:p>
        </p:txBody>
      </p:sp>
    </p:spTree>
    <p:extLst>
      <p:ext uri="{BB962C8B-B14F-4D97-AF65-F5344CB8AC3E}">
        <p14:creationId xmlns:p14="http://schemas.microsoft.com/office/powerpoint/2010/main" val="2673819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E6F61-305A-39F6-841E-48F52D5E2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7913FA91-1734-955B-93CF-FCC967849B80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t="13361" b="3957"/>
          <a:stretch/>
        </p:blipFill>
        <p:spPr>
          <a:xfrm>
            <a:off x="155575" y="152400"/>
            <a:ext cx="11880850" cy="6553200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3A95E3F7-8182-32F6-7DC2-8C31EF9674B3}"/>
              </a:ext>
            </a:extLst>
          </p:cNvPr>
          <p:cNvSpPr/>
          <p:nvPr/>
        </p:nvSpPr>
        <p:spPr>
          <a:xfrm>
            <a:off x="155575" y="3803374"/>
            <a:ext cx="11880850" cy="2902226"/>
          </a:xfrm>
          <a:prstGeom prst="rect">
            <a:avLst/>
          </a:prstGeom>
          <a:gradFill>
            <a:gsLst>
              <a:gs pos="0">
                <a:schemeClr val="accent1">
                  <a:alpha val="0"/>
                  <a:lumMod val="5220"/>
                  <a:lumOff val="94780"/>
                </a:schemeClr>
              </a:gs>
              <a:gs pos="73000">
                <a:srgbClr val="1A0903">
                  <a:alpha val="64357"/>
                </a:srgbClr>
              </a:gs>
              <a:gs pos="87000">
                <a:srgbClr val="1A0903">
                  <a:alpha val="75691"/>
                </a:srgbClr>
              </a:gs>
              <a:gs pos="100000">
                <a:srgbClr val="1A0903">
                  <a:alpha val="87964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Bildobjekt 1" descr="En bild som visar Teckensnitt, text, logotyp, Grafik&#10;&#10;Automatiskt genererad beskrivning">
            <a:extLst>
              <a:ext uri="{FF2B5EF4-FFF2-40B4-BE49-F238E27FC236}">
                <a16:creationId xmlns:a16="http://schemas.microsoft.com/office/drawing/2014/main" id="{F8865DE5-A644-F32F-4D61-D6F8B9997A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5337" y="152400"/>
            <a:ext cx="1081088" cy="1081088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25F3CD13-4467-EEE7-C468-B4013D6B30BB}"/>
              </a:ext>
            </a:extLst>
          </p:cNvPr>
          <p:cNvSpPr txBox="1"/>
          <p:nvPr/>
        </p:nvSpPr>
        <p:spPr>
          <a:xfrm>
            <a:off x="442913" y="5401012"/>
            <a:ext cx="6474722" cy="10156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Fasteaktionen</a:t>
            </a:r>
            <a:r>
              <a:rPr kumimoji="0" lang="sv-SE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sv-SE" sz="2200" b="0" i="0" u="none" strike="noStrike" kern="1200" cap="none" spc="0" normalizeH="0" baseline="0" noProof="0" dirty="0">
                <a:ln>
                  <a:noFill/>
                </a:ln>
                <a:solidFill>
                  <a:srgbClr val="FFE5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”Från dina händer till där det händer”</a:t>
            </a:r>
            <a:r>
              <a:rPr kumimoji="0" lang="sv-SE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lyfter </a:t>
            </a:r>
            <a:r>
              <a:rPr kumimoji="0" lang="sv-SE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Act</a:t>
            </a:r>
            <a:r>
              <a:rPr kumimoji="0" lang="sv-SE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Svenska kyrkans arbete i katastrofer och uppmuntrar samtidigt till handling här hemma.</a:t>
            </a:r>
          </a:p>
        </p:txBody>
      </p:sp>
    </p:spTree>
    <p:extLst>
      <p:ext uri="{BB962C8B-B14F-4D97-AF65-F5344CB8AC3E}">
        <p14:creationId xmlns:p14="http://schemas.microsoft.com/office/powerpoint/2010/main" val="2275274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8C837-0A21-BF77-FCC3-CBED25C45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574B3D1B-DA03-1681-96E8-CFC736F5B6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5575" y="152400"/>
            <a:ext cx="11880850" cy="6553200"/>
          </a:xfrm>
          <a:prstGeom prst="rect">
            <a:avLst/>
          </a:prstGeom>
        </p:spPr>
      </p:pic>
      <p:pic>
        <p:nvPicPr>
          <p:cNvPr id="2" name="Bildobjekt 1" descr="En bild som visar Teckensnitt, text, logotyp, Grafik&#10;&#10;Automatiskt genererad beskrivning">
            <a:extLst>
              <a:ext uri="{FF2B5EF4-FFF2-40B4-BE49-F238E27FC236}">
                <a16:creationId xmlns:a16="http://schemas.microsoft.com/office/drawing/2014/main" id="{19EADDBA-2391-E66B-0A9B-5F88586BF4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5337" y="152400"/>
            <a:ext cx="1081088" cy="1081088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45FE6A75-85F6-E964-8B4B-18C5A76BE7D5}"/>
              </a:ext>
            </a:extLst>
          </p:cNvPr>
          <p:cNvSpPr/>
          <p:nvPr/>
        </p:nvSpPr>
        <p:spPr>
          <a:xfrm>
            <a:off x="7720013" y="4290969"/>
            <a:ext cx="4029075" cy="2135954"/>
          </a:xfrm>
          <a:prstGeom prst="rect">
            <a:avLst/>
          </a:prstGeom>
          <a:solidFill>
            <a:srgbClr val="FFE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3673DED9-1AEC-2A0F-F5E3-19458D7C1D7B}"/>
              </a:ext>
            </a:extLst>
          </p:cNvPr>
          <p:cNvSpPr txBox="1"/>
          <p:nvPr/>
        </p:nvSpPr>
        <p:spPr>
          <a:xfrm>
            <a:off x="7997415" y="5072017"/>
            <a:ext cx="1603161" cy="116955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>
              <a:defRPr/>
            </a:pPr>
            <a:r>
              <a:rPr lang="sv-SE" sz="2400" dirty="0" err="1">
                <a:solidFill>
                  <a:prstClr val="black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Swisha</a:t>
            </a:r>
            <a:r>
              <a:rPr lang="sv-SE" sz="2400" dirty="0">
                <a:solidFill>
                  <a:prstClr val="black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</a:p>
          <a:p>
            <a:pPr lvl="0">
              <a:defRPr/>
            </a:pPr>
            <a:r>
              <a:rPr lang="sv-SE" sz="2400" dirty="0">
                <a:solidFill>
                  <a:prstClr val="black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din gåva till </a:t>
            </a:r>
          </a:p>
          <a:p>
            <a:pPr lvl="0">
              <a:defRPr/>
            </a:pPr>
            <a:r>
              <a:rPr lang="sv-SE" sz="2800" b="1" dirty="0">
                <a:solidFill>
                  <a:prstClr val="black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900 1223</a:t>
            </a:r>
            <a:r>
              <a:rPr lang="sv-SE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8" name="Bildobjekt 7" descr="En bild som visar Grafik, grafisk design, cirkel, mönster&#10;&#10;Automatiskt genererad beskrivning">
            <a:extLst>
              <a:ext uri="{FF2B5EF4-FFF2-40B4-BE49-F238E27FC236}">
                <a16:creationId xmlns:a16="http://schemas.microsoft.com/office/drawing/2014/main" id="{3357E0E6-3243-876B-CFC9-7E1B377CDA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3895" y="7732877"/>
            <a:ext cx="1605545" cy="1605545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6EA0D555-A32E-E983-4F7B-55972DD4AAB4}"/>
              </a:ext>
            </a:extLst>
          </p:cNvPr>
          <p:cNvSpPr txBox="1"/>
          <p:nvPr/>
        </p:nvSpPr>
        <p:spPr>
          <a:xfrm>
            <a:off x="6182908" y="1982450"/>
            <a:ext cx="584898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900" b="1" dirty="0">
                <a:solidFill>
                  <a:srgbClr val="FFE5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Från dina händer </a:t>
            </a:r>
            <a:br>
              <a:rPr lang="sv-SE" sz="4900" b="1" dirty="0">
                <a:solidFill>
                  <a:srgbClr val="FFE5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sv-SE" sz="4900" b="1" dirty="0">
                <a:solidFill>
                  <a:srgbClr val="FFE5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till där det händer</a:t>
            </a:r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C6D1F375-9C30-4E44-DE50-9CF14BE30E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34549" y="4405284"/>
            <a:ext cx="1907323" cy="190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598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CC6612F5DE7E741A02611AFE3A08D02" ma:contentTypeVersion="16" ma:contentTypeDescription="Skapa ett nytt dokument." ma:contentTypeScope="" ma:versionID="74aae5332a6b506ea56a9dad20a922c6">
  <xsd:schema xmlns:xsd="http://www.w3.org/2001/XMLSchema" xmlns:xs="http://www.w3.org/2001/XMLSchema" xmlns:p="http://schemas.microsoft.com/office/2006/metadata/properties" xmlns:ns2="f80f60ad-3f6e-4e19-8749-89eef333d78f" xmlns:ns3="7c05f4c5-e171-4667-b873-6b4f03a61d13" xmlns:ns4="1e142b3f-87ae-4ef1-8c77-ca26ce959493" targetNamespace="http://schemas.microsoft.com/office/2006/metadata/properties" ma:root="true" ma:fieldsID="1d60af6c58048fc369a7d92bca90ca9a" ns2:_="" ns3:_="" ns4:_="">
    <xsd:import namespace="f80f60ad-3f6e-4e19-8749-89eef333d78f"/>
    <xsd:import namespace="7c05f4c5-e171-4667-b873-6b4f03a61d13"/>
    <xsd:import namespace="1e142b3f-87ae-4ef1-8c77-ca26ce95949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ObjectDetectorVersion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4:TaxCatchAll" minOccurs="0"/>
                <xsd:element ref="ns3:MediaServiceOCR" minOccurs="0"/>
                <xsd:element ref="ns3:MediaServiceLocation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0f60ad-3f6e-4e19-8749-89eef333d78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05f4c5-e171-4667-b873-6b4f03a61d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Bildmarkeringar" ma:readOnly="false" ma:fieldId="{5cf76f15-5ced-4ddc-b409-7134ff3c332f}" ma:taxonomyMulti="true" ma:sspId="80d1b4eb-8425-4edd-a146-3efda088a2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142b3f-87ae-4ef1-8c77-ca26ce959493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178e5ebd-a781-4284-9db6-3457e4e355cb}" ma:internalName="TaxCatchAll" ma:showField="CatchAllData" ma:web="f80f60ad-3f6e-4e19-8749-89eef333d78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c05f4c5-e171-4667-b873-6b4f03a61d13">
      <Terms xmlns="http://schemas.microsoft.com/office/infopath/2007/PartnerControls"/>
    </lcf76f155ced4ddcb4097134ff3c332f>
    <TaxCatchAll xmlns="1e142b3f-87ae-4ef1-8c77-ca26ce959493" xsi:nil="true"/>
  </documentManagement>
</p:properties>
</file>

<file path=customXml/itemProps1.xml><?xml version="1.0" encoding="utf-8"?>
<ds:datastoreItem xmlns:ds="http://schemas.openxmlformats.org/officeDocument/2006/customXml" ds:itemID="{7879ACD4-9F0E-491E-85C8-604A5F49811B}"/>
</file>

<file path=customXml/itemProps2.xml><?xml version="1.0" encoding="utf-8"?>
<ds:datastoreItem xmlns:ds="http://schemas.openxmlformats.org/officeDocument/2006/customXml" ds:itemID="{CCF71ABD-DCFF-4A16-BF54-F7B107A73F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C69F570-7CB5-41CE-8CBF-DDA9C6684B61}"/>
</file>

<file path=docMetadata/LabelInfo.xml><?xml version="1.0" encoding="utf-8"?>
<clbl:labelList xmlns:clbl="http://schemas.microsoft.com/office/2020/mipLabelMetadata">
  <clbl:label id="{ab312f08-4471-4def-8412-0afd2913b0a1}" enabled="1" method="Standard" siteId="{3619ea90-fa6e-40bf-aa11-2d4a18ad7689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37971</TotalTime>
  <Words>267</Words>
  <Application>Microsoft Office PowerPoint</Application>
  <PresentationFormat>Bredbild</PresentationFormat>
  <Paragraphs>40</Paragraphs>
  <Slides>11</Slides>
  <Notes>11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6" baseType="lpstr">
      <vt:lpstr>DM Sans 14pt Medium</vt:lpstr>
      <vt:lpstr>Calibri</vt:lpstr>
      <vt:lpstr>Arial</vt:lpstr>
      <vt:lpstr>Calibri Light</vt:lpstr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Susanna Olivin</dc:creator>
  <cp:lastModifiedBy>Eva Pérez Järnil</cp:lastModifiedBy>
  <cp:revision>349</cp:revision>
  <dcterms:created xsi:type="dcterms:W3CDTF">2020-08-28T12:08:01Z</dcterms:created>
  <dcterms:modified xsi:type="dcterms:W3CDTF">2025-12-22T12:04:12Z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b312f08-4471-4def-8412-0afd2913b0a1_Enabled">
    <vt:lpwstr>true</vt:lpwstr>
  </property>
  <property fmtid="{D5CDD505-2E9C-101B-9397-08002B2CF9AE}" pid="3" name="MSIP_Label_ab312f08-4471-4def-8412-0afd2913b0a1_SetDate">
    <vt:lpwstr>2020-08-28T12:29:38Z</vt:lpwstr>
  </property>
  <property fmtid="{D5CDD505-2E9C-101B-9397-08002B2CF9AE}" pid="4" name="MSIP_Label_ab312f08-4471-4def-8412-0afd2913b0a1_Method">
    <vt:lpwstr>Standard</vt:lpwstr>
  </property>
  <property fmtid="{D5CDD505-2E9C-101B-9397-08002B2CF9AE}" pid="5" name="MSIP_Label_ab312f08-4471-4def-8412-0afd2913b0a1_Name">
    <vt:lpwstr>Public</vt:lpwstr>
  </property>
  <property fmtid="{D5CDD505-2E9C-101B-9397-08002B2CF9AE}" pid="6" name="MSIP_Label_ab312f08-4471-4def-8412-0afd2913b0a1_SiteId">
    <vt:lpwstr>3619ea90-fa6e-40bf-aa11-2d4a18ad7689</vt:lpwstr>
  </property>
  <property fmtid="{D5CDD505-2E9C-101B-9397-08002B2CF9AE}" pid="7" name="MSIP_Label_ab312f08-4471-4def-8412-0afd2913b0a1_ActionId">
    <vt:lpwstr>55576a20-5c5f-4435-b169-000003848dc3</vt:lpwstr>
  </property>
  <property fmtid="{D5CDD505-2E9C-101B-9397-08002B2CF9AE}" pid="8" name="MSIP_Label_ab312f08-4471-4def-8412-0afd2913b0a1_ContentBits">
    <vt:lpwstr>0</vt:lpwstr>
  </property>
  <property fmtid="{D5CDD505-2E9C-101B-9397-08002B2CF9AE}" pid="9" name="ContentTypeId">
    <vt:lpwstr>0x0101002CC6612F5DE7E741A02611AFE3A08D02</vt:lpwstr>
  </property>
</Properties>
</file>