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3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8" r:id="rId5"/>
    <p:sldId id="272" r:id="rId6"/>
    <p:sldId id="2257" r:id="rId7"/>
    <p:sldId id="2256" r:id="rId8"/>
    <p:sldId id="2258" r:id="rId9"/>
    <p:sldId id="2259" r:id="rId10"/>
    <p:sldId id="2290" r:id="rId11"/>
    <p:sldId id="2261" r:id="rId12"/>
    <p:sldId id="2262" r:id="rId13"/>
    <p:sldId id="2263" r:id="rId14"/>
    <p:sldId id="2271" r:id="rId15"/>
    <p:sldId id="2281" r:id="rId16"/>
    <p:sldId id="2265" r:id="rId17"/>
    <p:sldId id="2292" r:id="rId18"/>
    <p:sldId id="2266" r:id="rId19"/>
    <p:sldId id="2294" r:id="rId20"/>
    <p:sldId id="2289" r:id="rId21"/>
    <p:sldId id="2286" r:id="rId22"/>
    <p:sldId id="2282" r:id="rId23"/>
    <p:sldId id="2283" r:id="rId24"/>
    <p:sldId id="2284" r:id="rId25"/>
    <p:sldId id="2285" r:id="rId26"/>
    <p:sldId id="2269" r:id="rId27"/>
    <p:sldId id="2270" r:id="rId28"/>
    <p:sldId id="2274" r:id="rId29"/>
    <p:sldId id="2297" r:id="rId30"/>
    <p:sldId id="2298" r:id="rId31"/>
    <p:sldId id="2275" r:id="rId32"/>
    <p:sldId id="2300" r:id="rId33"/>
    <p:sldId id="2301" r:id="rId34"/>
    <p:sldId id="2280" r:id="rId35"/>
    <p:sldId id="2299" r:id="rId36"/>
    <p:sldId id="2278" r:id="rId37"/>
    <p:sldId id="2279" r:id="rId3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B43946-1839-E334-AADA-8C9A9CDE0D9A}" name="Helen Källman" initials="HK" userId="S::helen.kallman@svenskakyrkan.se::8cb4241f-5447-4be3-ac0b-7c5d342f5126" providerId="AD"/>
  <p188:author id="{B660A0EB-9E81-9DA0-743B-9D0831876857}" name="Helen Hermundstad" initials="HH" userId="S::helen@rabarber.se::38c4e002-2509-495b-a232-706bb5bb6a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7FD"/>
    <a:srgbClr val="FFE500"/>
    <a:srgbClr val="FFFFFF"/>
    <a:srgbClr val="4A96D2"/>
    <a:srgbClr val="003A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278C46-4C76-4467-988D-F2DC609451B8}" v="21" dt="2026-07-02T16:41:37.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922" autoAdjust="0"/>
  </p:normalViewPr>
  <p:slideViewPr>
    <p:cSldViewPr snapToGrid="0">
      <p:cViewPr varScale="1">
        <p:scale>
          <a:sx n="46" d="100"/>
          <a:sy n="46" d="100"/>
        </p:scale>
        <p:origin x="142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1406395944492858"/>
          <c:y val="0.5088414966250436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sv-SE"/>
        </a:p>
      </c:txPr>
    </c:title>
    <c:autoTitleDeleted val="0"/>
    <c:plotArea>
      <c:layout/>
      <c:doughnutChart>
        <c:varyColors val="1"/>
        <c:ser>
          <c:idx val="0"/>
          <c:order val="0"/>
          <c:tx>
            <c:strRef>
              <c:f>Blad1!$B$1</c:f>
              <c:strCache>
                <c:ptCount val="1"/>
                <c:pt idx="0">
                  <c:v>INTÄKTER</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FC1A-47ED-A849-BA3B7098FB02}"/>
              </c:ext>
            </c:extLst>
          </c:dPt>
          <c:dPt>
            <c:idx val="1"/>
            <c:bubble3D val="0"/>
            <c:spPr>
              <a:solidFill>
                <a:schemeClr val="accent2"/>
              </a:solidFill>
              <a:ln w="19050">
                <a:noFill/>
              </a:ln>
              <a:effectLst/>
            </c:spPr>
            <c:extLst>
              <c:ext xmlns:c16="http://schemas.microsoft.com/office/drawing/2014/chart" uri="{C3380CC4-5D6E-409C-BE32-E72D297353CC}">
                <c16:uniqueId val="{00000003-FC1A-47ED-A849-BA3B7098FB02}"/>
              </c:ext>
            </c:extLst>
          </c:dPt>
          <c:dPt>
            <c:idx val="2"/>
            <c:bubble3D val="0"/>
            <c:spPr>
              <a:solidFill>
                <a:schemeClr val="accent3"/>
              </a:solidFill>
              <a:ln w="19050">
                <a:noFill/>
              </a:ln>
              <a:effectLst/>
            </c:spPr>
            <c:extLst>
              <c:ext xmlns:c16="http://schemas.microsoft.com/office/drawing/2014/chart" uri="{C3380CC4-5D6E-409C-BE32-E72D297353CC}">
                <c16:uniqueId val="{00000005-FC1A-47ED-A849-BA3B7098FB02}"/>
              </c:ext>
            </c:extLst>
          </c:dPt>
          <c:dPt>
            <c:idx val="3"/>
            <c:bubble3D val="0"/>
            <c:spPr>
              <a:solidFill>
                <a:schemeClr val="accent4"/>
              </a:solidFill>
              <a:ln w="19050">
                <a:noFill/>
              </a:ln>
              <a:effectLst/>
            </c:spPr>
            <c:extLst>
              <c:ext xmlns:c16="http://schemas.microsoft.com/office/drawing/2014/chart" uri="{C3380CC4-5D6E-409C-BE32-E72D297353CC}">
                <c16:uniqueId val="{00000007-FC1A-47ED-A849-BA3B7098FB02}"/>
              </c:ext>
            </c:extLst>
          </c:dPt>
          <c:dPt>
            <c:idx val="4"/>
            <c:bubble3D val="0"/>
            <c:spPr>
              <a:solidFill>
                <a:schemeClr val="accent5"/>
              </a:solidFill>
              <a:ln w="19050">
                <a:noFill/>
              </a:ln>
              <a:effectLst/>
            </c:spPr>
            <c:extLst>
              <c:ext xmlns:c16="http://schemas.microsoft.com/office/drawing/2014/chart" uri="{C3380CC4-5D6E-409C-BE32-E72D297353CC}">
                <c16:uniqueId val="{00000009-FC1A-47ED-A849-BA3B7098FB02}"/>
              </c:ext>
            </c:extLst>
          </c:dPt>
          <c:dPt>
            <c:idx val="5"/>
            <c:bubble3D val="0"/>
            <c:spPr>
              <a:solidFill>
                <a:schemeClr val="accent6"/>
              </a:solidFill>
              <a:ln w="19050">
                <a:noFill/>
              </a:ln>
              <a:effectLst/>
            </c:spPr>
            <c:extLst>
              <c:ext xmlns:c16="http://schemas.microsoft.com/office/drawing/2014/chart" uri="{C3380CC4-5D6E-409C-BE32-E72D297353CC}">
                <c16:uniqueId val="{0000000B-FC1A-47ED-A849-BA3B7098FB02}"/>
              </c:ext>
            </c:extLst>
          </c:dPt>
          <c:dLbls>
            <c:dLbl>
              <c:idx val="0"/>
              <c:layout>
                <c:manualLayout>
                  <c:x val="0.1314507309338426"/>
                  <c:y val="-3.8163112246878336E-2"/>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FC1A-47ED-A849-BA3B7098FB02}"/>
                </c:ext>
              </c:extLst>
            </c:dLbl>
            <c:dLbl>
              <c:idx val="1"/>
              <c:layout>
                <c:manualLayout>
                  <c:x val="9.3287615501436716E-2"/>
                  <c:y val="0.14311167092579352"/>
                </c:manualLayout>
              </c:layout>
              <c:tx>
                <c:rich>
                  <a:bodyPr/>
                  <a:lstStyle/>
                  <a:p>
                    <a:fld id="{B740FBF5-061A-4352-A9D6-E4F137A3223B}" type="VALUE">
                      <a:rPr lang="en-US"/>
                      <a:pPr/>
                      <a:t>[VÄRDE]</a:t>
                    </a:fld>
                    <a:r>
                      <a:rPr lang="en-US" baseline="0" dirty="0"/>
                      <a:t>
23%</a:t>
                    </a:r>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FC1A-47ED-A849-BA3B7098FB02}"/>
                </c:ext>
              </c:extLst>
            </c:dLbl>
            <c:dLbl>
              <c:idx val="2"/>
              <c:layout>
                <c:manualLayout>
                  <c:x val="-9.3287615501436799E-2"/>
                  <c:y val="0.10812881803282177"/>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FC1A-47ED-A849-BA3B7098FB02}"/>
                </c:ext>
              </c:extLst>
            </c:dLbl>
            <c:dLbl>
              <c:idx val="3"/>
              <c:layout>
                <c:manualLayout>
                  <c:x val="-0.10176830781974923"/>
                  <c:y val="-0.10494855867891525"/>
                </c:manualLayout>
              </c:layout>
              <c:tx>
                <c:rich>
                  <a:bodyPr/>
                  <a:lstStyle/>
                  <a:p>
                    <a:fld id="{4089210D-ADD3-48CE-92C0-60312657D369}" type="VALUE">
                      <a:rPr lang="en-US"/>
                      <a:pPr/>
                      <a:t>[VÄRDE]</a:t>
                    </a:fld>
                    <a:r>
                      <a:rPr lang="en-US" baseline="0" dirty="0"/>
                      <a:t>
16%</a:t>
                    </a:r>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FC1A-47ED-A849-BA3B7098FB02}"/>
                </c:ext>
              </c:extLst>
            </c:dLbl>
            <c:dLbl>
              <c:idx val="4"/>
              <c:layout>
                <c:manualLayout>
                  <c:x val="-5.3004326989452726E-2"/>
                  <c:y val="-0.14311167092579352"/>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FC1A-47ED-A849-BA3B7098FB02}"/>
                </c:ext>
              </c:extLst>
            </c:dLbl>
            <c:dLbl>
              <c:idx val="5"/>
              <c:layout>
                <c:manualLayout>
                  <c:x val="4.2403461591562176E-3"/>
                  <c:y val="-0.14311167092579352"/>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FC1A-47ED-A849-BA3B7098FB0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1"/>
            <c:showBubbleSize val="0"/>
            <c:separator>
</c:separator>
            <c:showLeaderLines val="0"/>
            <c:extLst>
              <c:ext xmlns:c15="http://schemas.microsoft.com/office/drawing/2012/chart" uri="{CE6537A1-D6FC-4f65-9D91-7224C49458BB}"/>
            </c:extLst>
          </c:dLbls>
          <c:cat>
            <c:strRef>
              <c:f>Blad1!$A$2:$A$7</c:f>
              <c:strCache>
                <c:ptCount val="6"/>
                <c:pt idx="0">
                  <c:v>Gåvor</c:v>
                </c:pt>
                <c:pt idx="1">
                  <c:v>Kollekter, anslag, insamlingsaktiviteter</c:v>
                </c:pt>
                <c:pt idx="2">
                  <c:v>Instutionell finansiering</c:v>
                </c:pt>
                <c:pt idx="3">
                  <c:v>Nationell finansiering</c:v>
                </c:pt>
                <c:pt idx="4">
                  <c:v>Radiohjälpen, fonder, stiftelser</c:v>
                </c:pt>
                <c:pt idx="5">
                  <c:v>Övrigt</c:v>
                </c:pt>
              </c:strCache>
            </c:strRef>
          </c:cat>
          <c:val>
            <c:numRef>
              <c:f>Blad1!$B$2:$B$7</c:f>
              <c:numCache>
                <c:formatCode>0" mkr"</c:formatCode>
                <c:ptCount val="6"/>
                <c:pt idx="0">
                  <c:v>120</c:v>
                </c:pt>
                <c:pt idx="1">
                  <c:v>88</c:v>
                </c:pt>
                <c:pt idx="2">
                  <c:v>88</c:v>
                </c:pt>
                <c:pt idx="3">
                  <c:v>65</c:v>
                </c:pt>
                <c:pt idx="4">
                  <c:v>20</c:v>
                </c:pt>
                <c:pt idx="5">
                  <c:v>9</c:v>
                </c:pt>
              </c:numCache>
            </c:numRef>
          </c:val>
          <c:extLst>
            <c:ext xmlns:c16="http://schemas.microsoft.com/office/drawing/2014/chart" uri="{C3380CC4-5D6E-409C-BE32-E72D297353CC}">
              <c16:uniqueId val="{00000000-DB9F-4705-85EA-6A2191E34AFB}"/>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8862188248999135"/>
          <c:y val="0.5088414966250436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sv-SE"/>
        </a:p>
      </c:txPr>
    </c:title>
    <c:autoTitleDeleted val="0"/>
    <c:plotArea>
      <c:layout/>
      <c:doughnutChart>
        <c:varyColors val="1"/>
        <c:ser>
          <c:idx val="0"/>
          <c:order val="0"/>
          <c:tx>
            <c:strRef>
              <c:f>Blad1!$B$1</c:f>
              <c:strCache>
                <c:ptCount val="1"/>
                <c:pt idx="0">
                  <c:v>KOSTNADER</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FC1A-47ED-A849-BA3B7098FB02}"/>
              </c:ext>
            </c:extLst>
          </c:dPt>
          <c:dPt>
            <c:idx val="1"/>
            <c:bubble3D val="0"/>
            <c:spPr>
              <a:solidFill>
                <a:schemeClr val="accent2"/>
              </a:solidFill>
              <a:ln w="19050">
                <a:noFill/>
              </a:ln>
              <a:effectLst/>
            </c:spPr>
            <c:extLst>
              <c:ext xmlns:c16="http://schemas.microsoft.com/office/drawing/2014/chart" uri="{C3380CC4-5D6E-409C-BE32-E72D297353CC}">
                <c16:uniqueId val="{00000003-FC1A-47ED-A849-BA3B7098FB02}"/>
              </c:ext>
            </c:extLst>
          </c:dPt>
          <c:dPt>
            <c:idx val="2"/>
            <c:bubble3D val="0"/>
            <c:spPr>
              <a:solidFill>
                <a:schemeClr val="accent3"/>
              </a:solidFill>
              <a:ln w="19050">
                <a:noFill/>
              </a:ln>
              <a:effectLst/>
            </c:spPr>
            <c:extLst>
              <c:ext xmlns:c16="http://schemas.microsoft.com/office/drawing/2014/chart" uri="{C3380CC4-5D6E-409C-BE32-E72D297353CC}">
                <c16:uniqueId val="{00000005-FC1A-47ED-A849-BA3B7098FB02}"/>
              </c:ext>
            </c:extLst>
          </c:dPt>
          <c:dPt>
            <c:idx val="3"/>
            <c:bubble3D val="0"/>
            <c:spPr>
              <a:solidFill>
                <a:schemeClr val="accent4"/>
              </a:solidFill>
              <a:ln w="19050">
                <a:noFill/>
              </a:ln>
              <a:effectLst/>
            </c:spPr>
            <c:extLst>
              <c:ext xmlns:c16="http://schemas.microsoft.com/office/drawing/2014/chart" uri="{C3380CC4-5D6E-409C-BE32-E72D297353CC}">
                <c16:uniqueId val="{00000007-FC1A-47ED-A849-BA3B7098FB02}"/>
              </c:ext>
            </c:extLst>
          </c:dPt>
          <c:dPt>
            <c:idx val="4"/>
            <c:bubble3D val="0"/>
            <c:spPr>
              <a:solidFill>
                <a:schemeClr val="accent5"/>
              </a:solidFill>
              <a:ln w="19050">
                <a:noFill/>
              </a:ln>
              <a:effectLst/>
            </c:spPr>
            <c:extLst>
              <c:ext xmlns:c16="http://schemas.microsoft.com/office/drawing/2014/chart" uri="{C3380CC4-5D6E-409C-BE32-E72D297353CC}">
                <c16:uniqueId val="{00000009-FC1A-47ED-A849-BA3B7098FB02}"/>
              </c:ext>
            </c:extLst>
          </c:dPt>
          <c:dLbls>
            <c:dLbl>
              <c:idx val="0"/>
              <c:layout>
                <c:manualLayout>
                  <c:x val="0.11024900013806166"/>
                  <c:y val="-0.26078126702033488"/>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FC1A-47ED-A849-BA3B7098FB02}"/>
                </c:ext>
              </c:extLst>
            </c:dLbl>
            <c:dLbl>
              <c:idx val="1"/>
              <c:layout>
                <c:manualLayout>
                  <c:x val="-9.5407788581014896E-2"/>
                  <c:y val="0.10812881803282177"/>
                </c:manualLayout>
              </c:layout>
              <c:tx>
                <c:rich>
                  <a:bodyPr/>
                  <a:lstStyle/>
                  <a:p>
                    <a:fld id="{B740FBF5-061A-4352-A9D6-E4F137A3223B}" type="VALUE">
                      <a:rPr lang="en-US"/>
                      <a:pPr/>
                      <a:t>[VÄRDE]</a:t>
                    </a:fld>
                    <a:r>
                      <a:rPr lang="en-US" baseline="0" dirty="0"/>
                      <a:t>
9%</a:t>
                    </a:r>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FC1A-47ED-A849-BA3B7098FB02}"/>
                </c:ext>
              </c:extLst>
            </c:dLbl>
            <c:dLbl>
              <c:idx val="2"/>
              <c:layout>
                <c:manualLayout>
                  <c:x val="-0.11872969245637412"/>
                  <c:y val="2.2261815477345601E-2"/>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FC1A-47ED-A849-BA3B7098FB02}"/>
                </c:ext>
              </c:extLst>
            </c:dLbl>
            <c:dLbl>
              <c:idx val="3"/>
              <c:layout>
                <c:manualLayout>
                  <c:x val="-0.10176830781974923"/>
                  <c:y val="-0.10494855867891525"/>
                </c:manualLayout>
              </c:layout>
              <c:tx>
                <c:rich>
                  <a:bodyPr/>
                  <a:lstStyle/>
                  <a:p>
                    <a:fld id="{4089210D-ADD3-48CE-92C0-60312657D369}" type="VALUE">
                      <a:rPr lang="en-US"/>
                      <a:pPr/>
                      <a:t>[VÄRDE]</a:t>
                    </a:fld>
                    <a:r>
                      <a:rPr lang="en-US" baseline="0" dirty="0"/>
                      <a:t>
12%</a:t>
                    </a:r>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FC1A-47ED-A849-BA3B7098FB02}"/>
                </c:ext>
              </c:extLst>
            </c:dLbl>
            <c:dLbl>
              <c:idx val="4"/>
              <c:layout>
                <c:manualLayout>
                  <c:x val="-5.3004326989452726E-2"/>
                  <c:y val="-0.14311167092579352"/>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FC1A-47ED-A849-BA3B7098FB0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1"/>
            <c:showBubbleSize val="0"/>
            <c:separator>
</c:separator>
            <c:showLeaderLines val="0"/>
            <c:extLst>
              <c:ext xmlns:c15="http://schemas.microsoft.com/office/drawing/2012/chart" uri="{CE6537A1-D6FC-4f65-9D91-7224C49458BB}"/>
            </c:extLst>
          </c:dLbls>
          <c:cat>
            <c:strRef>
              <c:f>Blad1!$A$2:$A$6</c:f>
              <c:strCache>
                <c:ptCount val="5"/>
                <c:pt idx="0">
                  <c:v>Utvecklingssamarbete, kyrkosamverkan och humanitärt stöd</c:v>
                </c:pt>
                <c:pt idx="1">
                  <c:v>Akuta humanitära insatser</c:v>
                </c:pt>
                <c:pt idx="2">
                  <c:v>Information och påverkan</c:v>
                </c:pt>
                <c:pt idx="3">
                  <c:v>Insamlingskostnader</c:v>
                </c:pt>
                <c:pt idx="4">
                  <c:v>Administration</c:v>
                </c:pt>
              </c:strCache>
            </c:strRef>
          </c:cat>
          <c:val>
            <c:numRef>
              <c:f>Blad1!$B$2:$B$6</c:f>
              <c:numCache>
                <c:formatCode>0" mkr"</c:formatCode>
                <c:ptCount val="5"/>
                <c:pt idx="0">
                  <c:v>269</c:v>
                </c:pt>
                <c:pt idx="1">
                  <c:v>45</c:v>
                </c:pt>
                <c:pt idx="2">
                  <c:v>54</c:v>
                </c:pt>
                <c:pt idx="3">
                  <c:v>53</c:v>
                </c:pt>
                <c:pt idx="4">
                  <c:v>35</c:v>
                </c:pt>
              </c:numCache>
            </c:numRef>
          </c:val>
          <c:extLst>
            <c:ext xmlns:c16="http://schemas.microsoft.com/office/drawing/2014/chart" uri="{C3380CC4-5D6E-409C-BE32-E72D297353CC}">
              <c16:uniqueId val="{00000000-DB9F-4705-85EA-6A2191E34AFB}"/>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dirty="0"/>
              <a:t>REGIONAL</a:t>
            </a:r>
          </a:p>
          <a:p>
            <a:pPr>
              <a:defRPr sz="1600" b="1">
                <a:solidFill>
                  <a:schemeClr val="tx1"/>
                </a:solidFill>
              </a:defRPr>
            </a:pPr>
            <a:r>
              <a:rPr lang="en-US" dirty="0"/>
              <a:t>FÖRDELNING</a:t>
            </a:r>
          </a:p>
        </c:rich>
      </c:tx>
      <c:layout>
        <c:manualLayout>
          <c:xMode val="edge"/>
          <c:yMode val="edge"/>
          <c:x val="0.39023265428227255"/>
          <c:y val="0.49930062604607967"/>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sv-SE"/>
        </a:p>
      </c:txPr>
    </c:title>
    <c:autoTitleDeleted val="0"/>
    <c:plotArea>
      <c:layout/>
      <c:doughnutChart>
        <c:varyColors val="1"/>
        <c:ser>
          <c:idx val="0"/>
          <c:order val="0"/>
          <c:tx>
            <c:strRef>
              <c:f>Blad1!$B$1</c:f>
              <c:strCache>
                <c:ptCount val="1"/>
                <c:pt idx="0">
                  <c:v>REGIONAL</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FC1A-47ED-A849-BA3B7098FB02}"/>
              </c:ext>
            </c:extLst>
          </c:dPt>
          <c:dPt>
            <c:idx val="1"/>
            <c:bubble3D val="0"/>
            <c:spPr>
              <a:solidFill>
                <a:schemeClr val="accent2"/>
              </a:solidFill>
              <a:ln w="19050">
                <a:noFill/>
              </a:ln>
              <a:effectLst/>
            </c:spPr>
            <c:extLst>
              <c:ext xmlns:c16="http://schemas.microsoft.com/office/drawing/2014/chart" uri="{C3380CC4-5D6E-409C-BE32-E72D297353CC}">
                <c16:uniqueId val="{00000003-FC1A-47ED-A849-BA3B7098FB02}"/>
              </c:ext>
            </c:extLst>
          </c:dPt>
          <c:dPt>
            <c:idx val="2"/>
            <c:bubble3D val="0"/>
            <c:spPr>
              <a:solidFill>
                <a:schemeClr val="accent3"/>
              </a:solidFill>
              <a:ln w="19050">
                <a:noFill/>
              </a:ln>
              <a:effectLst/>
            </c:spPr>
            <c:extLst>
              <c:ext xmlns:c16="http://schemas.microsoft.com/office/drawing/2014/chart" uri="{C3380CC4-5D6E-409C-BE32-E72D297353CC}">
                <c16:uniqueId val="{00000005-FC1A-47ED-A849-BA3B7098FB02}"/>
              </c:ext>
            </c:extLst>
          </c:dPt>
          <c:dPt>
            <c:idx val="3"/>
            <c:bubble3D val="0"/>
            <c:spPr>
              <a:solidFill>
                <a:schemeClr val="accent4"/>
              </a:solidFill>
              <a:ln w="19050">
                <a:noFill/>
              </a:ln>
              <a:effectLst/>
            </c:spPr>
            <c:extLst>
              <c:ext xmlns:c16="http://schemas.microsoft.com/office/drawing/2014/chart" uri="{C3380CC4-5D6E-409C-BE32-E72D297353CC}">
                <c16:uniqueId val="{00000007-FC1A-47ED-A849-BA3B7098FB02}"/>
              </c:ext>
            </c:extLst>
          </c:dPt>
          <c:dPt>
            <c:idx val="4"/>
            <c:bubble3D val="0"/>
            <c:spPr>
              <a:solidFill>
                <a:schemeClr val="accent5"/>
              </a:solidFill>
              <a:ln w="19050">
                <a:noFill/>
              </a:ln>
              <a:effectLst/>
            </c:spPr>
            <c:extLst>
              <c:ext xmlns:c16="http://schemas.microsoft.com/office/drawing/2014/chart" uri="{C3380CC4-5D6E-409C-BE32-E72D297353CC}">
                <c16:uniqueId val="{00000009-FC1A-47ED-A849-BA3B7098FB02}"/>
              </c:ext>
            </c:extLst>
          </c:dPt>
          <c:dPt>
            <c:idx val="5"/>
            <c:bubble3D val="0"/>
            <c:spPr>
              <a:solidFill>
                <a:schemeClr val="accent6"/>
              </a:solidFill>
              <a:ln w="19050">
                <a:noFill/>
              </a:ln>
              <a:effectLst/>
            </c:spPr>
            <c:extLst>
              <c:ext xmlns:c16="http://schemas.microsoft.com/office/drawing/2014/chart" uri="{C3380CC4-5D6E-409C-BE32-E72D297353CC}">
                <c16:uniqueId val="{0000000B-FC1A-47ED-A849-BA3B7098FB02}"/>
              </c:ext>
            </c:extLst>
          </c:dPt>
          <c:dLbls>
            <c:dLbl>
              <c:idx val="0"/>
              <c:layout>
                <c:manualLayout>
                  <c:x val="0.11024900013806166"/>
                  <c:y val="-5.7244668370317414E-2"/>
                </c:manualLayout>
              </c:layout>
              <c:tx>
                <c:rich>
                  <a:bodyPr/>
                  <a:lstStyle/>
                  <a:p>
                    <a:fld id="{EB9C7E8F-4D4E-4156-9EDC-65D9B388CEC0}" type="VALUE">
                      <a:rPr lang="en-US" smtClean="0"/>
                      <a:pPr/>
                      <a:t>[VÄRDE]</a:t>
                    </a:fld>
                    <a:endParaRPr lang="sv-SE"/>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FC1A-47ED-A849-BA3B7098FB02}"/>
                </c:ext>
              </c:extLst>
            </c:dLbl>
            <c:dLbl>
              <c:idx val="1"/>
              <c:layout>
                <c:manualLayout>
                  <c:x val="9.1167442421858758E-2"/>
                  <c:y val="8.904726190938253E-2"/>
                </c:manualLayout>
              </c:layout>
              <c:tx>
                <c:rich>
                  <a:bodyPr/>
                  <a:lstStyle/>
                  <a:p>
                    <a:fld id="{B740FBF5-061A-4352-A9D6-E4F137A3223B}" type="VALUE">
                      <a:rPr lang="en-US" smtClean="0"/>
                      <a:pPr/>
                      <a:t>[VÄRDE]</a:t>
                    </a:fld>
                    <a:endParaRPr lang="sv-SE"/>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FC1A-47ED-A849-BA3B7098FB02}"/>
                </c:ext>
              </c:extLst>
            </c:dLbl>
            <c:dLbl>
              <c:idx val="2"/>
              <c:layout>
                <c:manualLayout>
                  <c:x val="1.9081557716202981E-2"/>
                  <c:y val="0.13357089286407398"/>
                </c:manualLayout>
              </c:layout>
              <c:tx>
                <c:rich>
                  <a:bodyPr/>
                  <a:lstStyle/>
                  <a:p>
                    <a:fld id="{6FE27F4A-6B39-4B17-AA37-7BEEC69BAF75}" type="VALUE">
                      <a:rPr lang="en-US" smtClean="0"/>
                      <a:pPr/>
                      <a:t>[VÄRDE]</a:t>
                    </a:fld>
                    <a:endParaRPr lang="sv-SE"/>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FC1A-47ED-A849-BA3B7098FB02}"/>
                </c:ext>
              </c:extLst>
            </c:dLbl>
            <c:dLbl>
              <c:idx val="3"/>
              <c:layout>
                <c:manualLayout>
                  <c:x val="-2.5442076954937307E-2"/>
                  <c:y val="0.12721037415626091"/>
                </c:manualLayout>
              </c:layout>
              <c:tx>
                <c:rich>
                  <a:bodyPr/>
                  <a:lstStyle/>
                  <a:p>
                    <a:fld id="{4089210D-ADD3-48CE-92C0-60312657D369}" type="VALUE">
                      <a:rPr lang="en-US" smtClean="0"/>
                      <a:pPr/>
                      <a:t>[VÄRDE]</a:t>
                    </a:fld>
                    <a:endParaRPr lang="sv-SE"/>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FC1A-47ED-A849-BA3B7098FB02}"/>
                </c:ext>
              </c:extLst>
            </c:dLbl>
            <c:dLbl>
              <c:idx val="4"/>
              <c:layout>
                <c:manualLayout>
                  <c:x val="-0.10388848089932738"/>
                  <c:y val="-4.7703890308597903E-2"/>
                </c:manualLayout>
              </c:layout>
              <c:tx>
                <c:rich>
                  <a:bodyPr/>
                  <a:lstStyle/>
                  <a:p>
                    <a:fld id="{500C05CE-B2CC-4665-A8FB-658C4C48F580}" type="VALUE">
                      <a:rPr lang="en-US" smtClean="0"/>
                      <a:pPr/>
                      <a:t>[VÄRDE]</a:t>
                    </a:fld>
                    <a:endParaRPr lang="sv-SE"/>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FC1A-47ED-A849-BA3B7098FB02}"/>
                </c:ext>
              </c:extLst>
            </c:dLbl>
            <c:dLbl>
              <c:idx val="5"/>
              <c:layout>
                <c:manualLayout>
                  <c:x val="-3.3922769273249741E-2"/>
                  <c:y val="-0.12721037415626091"/>
                </c:manualLayout>
              </c:layout>
              <c:tx>
                <c:rich>
                  <a:bodyPr/>
                  <a:lstStyle/>
                  <a:p>
                    <a:fld id="{9A4C149E-0138-4D12-AC6B-9EF523D80658}" type="VALUE">
                      <a:rPr lang="en-US" smtClean="0"/>
                      <a:pPr/>
                      <a:t>[VÄRDE]</a:t>
                    </a:fld>
                    <a:endParaRPr lang="sv-SE"/>
                  </a:p>
                </c:rich>
              </c:tx>
              <c:showLegendKey val="0"/>
              <c:showVal val="1"/>
              <c:showCatName val="0"/>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FC1A-47ED-A849-BA3B7098FB0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1"/>
            <c:showBubbleSize val="0"/>
            <c:separator>
</c:separator>
            <c:showLeaderLines val="0"/>
            <c:extLst>
              <c:ext xmlns:c15="http://schemas.microsoft.com/office/drawing/2012/chart" uri="{CE6537A1-D6FC-4f65-9D91-7224C49458BB}"/>
            </c:extLst>
          </c:dLbls>
          <c:cat>
            <c:strRef>
              <c:f>Blad1!$A$2:$A$7</c:f>
              <c:strCache>
                <c:ptCount val="6"/>
                <c:pt idx="0">
                  <c:v>Afrika</c:v>
                </c:pt>
                <c:pt idx="1">
                  <c:v>Asien</c:v>
                </c:pt>
                <c:pt idx="2">
                  <c:v>Europa</c:v>
                </c:pt>
                <c:pt idx="3">
                  <c:v>Latinamerika</c:v>
                </c:pt>
                <c:pt idx="4">
                  <c:v>Mellanöstern och Nordafrika</c:v>
                </c:pt>
                <c:pt idx="5">
                  <c:v>Globalt</c:v>
                </c:pt>
              </c:strCache>
            </c:strRef>
          </c:cat>
          <c:val>
            <c:numRef>
              <c:f>Blad1!$B$2:$B$7</c:f>
              <c:numCache>
                <c:formatCode>0%</c:formatCode>
                <c:ptCount val="6"/>
                <c:pt idx="0">
                  <c:v>0.31</c:v>
                </c:pt>
                <c:pt idx="1">
                  <c:v>0.14000000000000001</c:v>
                </c:pt>
                <c:pt idx="2">
                  <c:v>0.02</c:v>
                </c:pt>
                <c:pt idx="3">
                  <c:v>0.12</c:v>
                </c:pt>
                <c:pt idx="4">
                  <c:v>0.3</c:v>
                </c:pt>
                <c:pt idx="5">
                  <c:v>0.11</c:v>
                </c:pt>
              </c:numCache>
            </c:numRef>
          </c:val>
          <c:extLst>
            <c:ext xmlns:c16="http://schemas.microsoft.com/office/drawing/2014/chart" uri="{C3380CC4-5D6E-409C-BE32-E72D297353CC}">
              <c16:uniqueId val="{00000000-DB9F-4705-85EA-6A2191E34AFB}"/>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9787538763915812E-2"/>
          <c:y val="5.4388133498145856E-2"/>
          <c:w val="0.92732559330150355"/>
          <c:h val="0.80389009470231554"/>
        </c:manualLayout>
      </c:layout>
      <c:barChart>
        <c:barDir val="col"/>
        <c:grouping val="stacked"/>
        <c:varyColors val="0"/>
        <c:ser>
          <c:idx val="0"/>
          <c:order val="0"/>
          <c:tx>
            <c:strRef>
              <c:f>Sheet1!$E$2</c:f>
              <c:strCache>
                <c:ptCount val="1"/>
                <c:pt idx="0">
                  <c:v>Idag mkr</c:v>
                </c:pt>
              </c:strCache>
            </c:strRef>
          </c:tx>
          <c:spPr>
            <a:solidFill>
              <a:schemeClr val="accent1"/>
            </a:solidFill>
            <a:ln>
              <a:noFill/>
            </a:ln>
            <a:effectLst/>
          </c:spPr>
          <c:invertIfNegative val="0"/>
          <c:dPt>
            <c:idx val="0"/>
            <c:invertIfNegative val="0"/>
            <c:bubble3D val="0"/>
            <c:spPr>
              <a:solidFill>
                <a:srgbClr val="4A96D2"/>
              </a:solidFill>
              <a:ln>
                <a:noFill/>
              </a:ln>
              <a:effectLst/>
            </c:spPr>
            <c:extLst>
              <c:ext xmlns:c16="http://schemas.microsoft.com/office/drawing/2014/chart" uri="{C3380CC4-5D6E-409C-BE32-E72D297353CC}">
                <c16:uniqueId val="{00000002-6557-4704-B002-343E6176A7A9}"/>
              </c:ext>
            </c:extLst>
          </c:dPt>
          <c:dPt>
            <c:idx val="1"/>
            <c:invertIfNegative val="0"/>
            <c:bubble3D val="0"/>
            <c:spPr>
              <a:solidFill>
                <a:srgbClr val="003A67"/>
              </a:solidFill>
              <a:ln>
                <a:noFill/>
              </a:ln>
              <a:effectLst/>
            </c:spPr>
            <c:extLst>
              <c:ext xmlns:c16="http://schemas.microsoft.com/office/drawing/2014/chart" uri="{C3380CC4-5D6E-409C-BE32-E72D297353CC}">
                <c16:uniqueId val="{00000003-6557-4704-B002-343E6176A7A9}"/>
              </c:ext>
            </c:extLst>
          </c:dPt>
          <c:dPt>
            <c:idx val="2"/>
            <c:invertIfNegative val="0"/>
            <c:bubble3D val="0"/>
            <c:spPr>
              <a:solidFill>
                <a:srgbClr val="FFC3AA"/>
              </a:solidFill>
              <a:ln>
                <a:noFill/>
              </a:ln>
              <a:effectLst/>
            </c:spPr>
            <c:extLst>
              <c:ext xmlns:c16="http://schemas.microsoft.com/office/drawing/2014/chart" uri="{C3380CC4-5D6E-409C-BE32-E72D297353CC}">
                <c16:uniqueId val="{00000004-6557-4704-B002-343E6176A7A9}"/>
              </c:ext>
            </c:extLst>
          </c:dPt>
          <c:dPt>
            <c:idx val="3"/>
            <c:invertIfNegative val="0"/>
            <c:bubble3D val="0"/>
            <c:spPr>
              <a:solidFill>
                <a:srgbClr val="FF785A"/>
              </a:solidFill>
              <a:ln>
                <a:noFill/>
              </a:ln>
              <a:effectLst/>
            </c:spPr>
            <c:extLst>
              <c:ext xmlns:c16="http://schemas.microsoft.com/office/drawing/2014/chart" uri="{C3380CC4-5D6E-409C-BE32-E72D297353CC}">
                <c16:uniqueId val="{00000005-6557-4704-B002-343E6176A7A9}"/>
              </c:ext>
            </c:extLst>
          </c:dPt>
          <c:dLbls>
            <c:numFmt formatCode="0&quot; mkr&quot;"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Sheet1!$D$3:$D$6</c:f>
              <c:strCache>
                <c:ptCount val="4"/>
                <c:pt idx="0">
                  <c:v>Anslag</c:v>
                </c:pt>
                <c:pt idx="1">
                  <c:v>Insamlingsaktiviteter</c:v>
                </c:pt>
                <c:pt idx="2">
                  <c:v>Kollekter</c:v>
                </c:pt>
                <c:pt idx="3">
                  <c:v>Månadsgivande</c:v>
                </c:pt>
              </c:strCache>
            </c:strRef>
          </c:cat>
          <c:val>
            <c:numRef>
              <c:f>Sheet1!$E$3:$E$6</c:f>
              <c:numCache>
                <c:formatCode>0</c:formatCode>
                <c:ptCount val="4"/>
                <c:pt idx="0">
                  <c:v>28</c:v>
                </c:pt>
                <c:pt idx="1">
                  <c:v>28</c:v>
                </c:pt>
                <c:pt idx="2">
                  <c:v>32</c:v>
                </c:pt>
                <c:pt idx="3">
                  <c:v>37</c:v>
                </c:pt>
              </c:numCache>
            </c:numRef>
          </c:val>
          <c:extLst>
            <c:ext xmlns:c16="http://schemas.microsoft.com/office/drawing/2014/chart" uri="{C3380CC4-5D6E-409C-BE32-E72D297353CC}">
              <c16:uniqueId val="{00000000-6557-4704-B002-343E6176A7A9}"/>
            </c:ext>
          </c:extLst>
        </c:ser>
        <c:ser>
          <c:idx val="1"/>
          <c:order val="1"/>
          <c:tx>
            <c:strRef>
              <c:f>Sheet1!$F$2</c:f>
              <c:strCache>
                <c:ptCount val="1"/>
                <c:pt idx="0">
                  <c:v>Ökning mkr</c:v>
                </c:pt>
              </c:strCache>
            </c:strRef>
          </c:tx>
          <c:spPr>
            <a:solidFill>
              <a:srgbClr val="FFE500"/>
            </a:solidFill>
            <a:ln>
              <a:noFill/>
            </a:ln>
            <a:effectLst/>
          </c:spPr>
          <c:invertIfNegative val="0"/>
          <c:dLbls>
            <c:delete val="1"/>
          </c:dLbls>
          <c:cat>
            <c:strRef>
              <c:f>Sheet1!$D$3:$D$6</c:f>
              <c:strCache>
                <c:ptCount val="4"/>
                <c:pt idx="0">
                  <c:v>Anslag</c:v>
                </c:pt>
                <c:pt idx="1">
                  <c:v>Insamlingsaktiviteter</c:v>
                </c:pt>
                <c:pt idx="2">
                  <c:v>Kollekter</c:v>
                </c:pt>
                <c:pt idx="3">
                  <c:v>Månadsgivande</c:v>
                </c:pt>
              </c:strCache>
            </c:strRef>
          </c:cat>
          <c:val>
            <c:numRef>
              <c:f>Sheet1!$F$3:$F$6</c:f>
              <c:numCache>
                <c:formatCode>0.00</c:formatCode>
                <c:ptCount val="4"/>
                <c:pt idx="0">
                  <c:v>7</c:v>
                </c:pt>
                <c:pt idx="1">
                  <c:v>4.4800000000000004</c:v>
                </c:pt>
                <c:pt idx="2">
                  <c:v>2.56</c:v>
                </c:pt>
                <c:pt idx="3">
                  <c:v>1.85</c:v>
                </c:pt>
              </c:numCache>
            </c:numRef>
          </c:val>
          <c:extLst>
            <c:ext xmlns:c16="http://schemas.microsoft.com/office/drawing/2014/chart" uri="{C3380CC4-5D6E-409C-BE32-E72D297353CC}">
              <c16:uniqueId val="{00000001-6557-4704-B002-343E6176A7A9}"/>
            </c:ext>
          </c:extLst>
        </c:ser>
        <c:ser>
          <c:idx val="2"/>
          <c:order val="2"/>
          <c:tx>
            <c:strRef>
              <c:f>Sheet1!$G$2</c:f>
              <c:strCache>
                <c:ptCount val="1"/>
                <c:pt idx="0">
                  <c:v>Ökning %</c:v>
                </c:pt>
              </c:strCache>
            </c:strRef>
          </c:tx>
          <c:spPr>
            <a:solidFill>
              <a:srgbClr val="EEF7FD"/>
            </a:solidFill>
            <a:ln>
              <a:noFill/>
            </a:ln>
            <a:effectLst/>
          </c:spPr>
          <c:invertIfNegative val="0"/>
          <c:dLbls>
            <c:dLbl>
              <c:idx val="0"/>
              <c:layout>
                <c:manualLayout>
                  <c:x val="-4.1612487153783071E-3"/>
                  <c:y val="-4.449938195302845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4F-4FE5-9296-A5871CC51968}"/>
                </c:ext>
              </c:extLst>
            </c:dLbl>
            <c:dLbl>
              <c:idx val="1"/>
              <c:layout>
                <c:manualLayout>
                  <c:x val="0"/>
                  <c:y val="-4.44993819530284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557-4704-B002-343E6176A7A9}"/>
                </c:ext>
              </c:extLst>
            </c:dLbl>
            <c:dLbl>
              <c:idx val="2"/>
              <c:layout>
                <c:manualLayout>
                  <c:x val="-7.6288678488611414E-17"/>
                  <c:y val="-5.438813349814588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4F-4FE5-9296-A5871CC51968}"/>
                </c:ext>
              </c:extLst>
            </c:dLbl>
            <c:dLbl>
              <c:idx val="3"/>
              <c:layout>
                <c:manualLayout>
                  <c:x val="-1.5257735697722283E-16"/>
                  <c:y val="-4.449938195302847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4F-4FE5-9296-A5871CC5196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Sheet1!$D$3:$D$6</c:f>
              <c:strCache>
                <c:ptCount val="4"/>
                <c:pt idx="0">
                  <c:v>Anslag</c:v>
                </c:pt>
                <c:pt idx="1">
                  <c:v>Insamlingsaktiviteter</c:v>
                </c:pt>
                <c:pt idx="2">
                  <c:v>Kollekter</c:v>
                </c:pt>
                <c:pt idx="3">
                  <c:v>Månadsgivande</c:v>
                </c:pt>
              </c:strCache>
            </c:strRef>
          </c:cat>
          <c:val>
            <c:numRef>
              <c:f>Sheet1!$G$3:$G$6</c:f>
              <c:numCache>
                <c:formatCode>0%</c:formatCode>
                <c:ptCount val="4"/>
                <c:pt idx="0">
                  <c:v>0.25</c:v>
                </c:pt>
                <c:pt idx="1">
                  <c:v>0.16</c:v>
                </c:pt>
                <c:pt idx="2">
                  <c:v>0.08</c:v>
                </c:pt>
                <c:pt idx="3">
                  <c:v>0.05</c:v>
                </c:pt>
              </c:numCache>
            </c:numRef>
          </c:val>
          <c:extLst>
            <c:ext xmlns:c16="http://schemas.microsoft.com/office/drawing/2014/chart" uri="{C3380CC4-5D6E-409C-BE32-E72D297353CC}">
              <c16:uniqueId val="{00000006-6557-4704-B002-343E6176A7A9}"/>
            </c:ext>
          </c:extLst>
        </c:ser>
        <c:dLbls>
          <c:dLblPos val="ctr"/>
          <c:showLegendKey val="0"/>
          <c:showVal val="1"/>
          <c:showCatName val="0"/>
          <c:showSerName val="0"/>
          <c:showPercent val="0"/>
          <c:showBubbleSize val="0"/>
        </c:dLbls>
        <c:gapWidth val="150"/>
        <c:overlap val="100"/>
        <c:axId val="475271008"/>
        <c:axId val="475268488"/>
      </c:barChart>
      <c:catAx>
        <c:axId val="475271008"/>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75268488"/>
        <c:crosses val="autoZero"/>
        <c:auto val="1"/>
        <c:lblAlgn val="ctr"/>
        <c:lblOffset val="100"/>
        <c:noMultiLvlLbl val="0"/>
      </c:catAx>
      <c:valAx>
        <c:axId val="475268488"/>
        <c:scaling>
          <c:orientation val="minMax"/>
        </c:scaling>
        <c:delete val="1"/>
        <c:axPos val="l"/>
        <c:numFmt formatCode="0" sourceLinked="1"/>
        <c:majorTickMark val="none"/>
        <c:minorTickMark val="none"/>
        <c:tickLblPos val="nextTo"/>
        <c:crossAx val="475271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Blad1!$B$1</c:f>
              <c:strCache>
                <c:ptCount val="1"/>
                <c:pt idx="0">
                  <c:v>Dagsläge</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DEAA-438D-B664-61849BE53A30}"/>
              </c:ext>
            </c:extLst>
          </c:dPt>
          <c:dLbls>
            <c:dLbl>
              <c:idx val="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endParaRPr lang="sv-SE"/>
                </a:p>
              </c:txPr>
              <c:showLegendKey val="0"/>
              <c:showVal val="1"/>
              <c:showCatName val="0"/>
              <c:showSerName val="1"/>
              <c:showPercent val="0"/>
              <c:showBubbleSize val="0"/>
              <c:separator> </c:separator>
              <c:extLst>
                <c:ext xmlns:c15="http://schemas.microsoft.com/office/drawing/2012/chart" uri="{CE6537A1-D6FC-4f65-9D91-7224C49458BB}">
                  <c15:layout>
                    <c:manualLayout>
                      <c:w val="0.57964760877382226"/>
                      <c:h val="9.1569839307787407E-2"/>
                    </c:manualLayout>
                  </c15:layout>
                </c:ext>
                <c:ext xmlns:c16="http://schemas.microsoft.com/office/drawing/2014/chart" uri="{C3380CC4-5D6E-409C-BE32-E72D297353CC}">
                  <c16:uniqueId val="{00000001-DEAA-438D-B664-61849BE53A3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v-SE"/>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Kyrkoavgiften</c:v>
                </c:pt>
              </c:strCache>
            </c:strRef>
          </c:cat>
          <c:val>
            <c:numRef>
              <c:f>Blad1!$B$2</c:f>
              <c:numCache>
                <c:formatCode>0" mkr"</c:formatCode>
                <c:ptCount val="1"/>
                <c:pt idx="0">
                  <c:v>28</c:v>
                </c:pt>
              </c:numCache>
            </c:numRef>
          </c:val>
          <c:extLst>
            <c:ext xmlns:c16="http://schemas.microsoft.com/office/drawing/2014/chart" uri="{C3380CC4-5D6E-409C-BE32-E72D297353CC}">
              <c16:uniqueId val="{00000008-DEAA-438D-B664-61849BE53A30}"/>
            </c:ext>
          </c:extLst>
        </c:ser>
        <c:ser>
          <c:idx val="1"/>
          <c:order val="1"/>
          <c:tx>
            <c:strRef>
              <c:f>Blad1!$C$1</c:f>
              <c:strCache>
                <c:ptCount val="1"/>
                <c:pt idx="0">
                  <c:v>0,50%</c:v>
                </c:pt>
              </c:strCache>
            </c:strRef>
          </c:tx>
          <c:spPr>
            <a:solidFill>
              <a:schemeClr val="accent2"/>
            </a:solidFill>
            <a:ln>
              <a:noFill/>
            </a:ln>
            <a:effectLst/>
          </c:spPr>
          <c:invertIfNegative val="0"/>
          <c:dLbls>
            <c:dLbl>
              <c:idx val="0"/>
              <c:showLegendKey val="0"/>
              <c:showVal val="1"/>
              <c:showCatName val="0"/>
              <c:showSerName val="0"/>
              <c:showPercent val="0"/>
              <c:showBubbleSize val="0"/>
              <c:separator>
</c:separator>
              <c:extLst>
                <c:ext xmlns:c15="http://schemas.microsoft.com/office/drawing/2012/chart" uri="{CE6537A1-D6FC-4f65-9D91-7224C49458BB}">
                  <c15:layout>
                    <c:manualLayout>
                      <c:w val="0.4492988133764832"/>
                      <c:h val="0.15090234857849197"/>
                    </c:manualLayout>
                  </c15:layout>
                </c:ext>
                <c:ext xmlns:c16="http://schemas.microsoft.com/office/drawing/2014/chart" uri="{C3380CC4-5D6E-409C-BE32-E72D297353CC}">
                  <c16:uniqueId val="{0000000A-DEAA-438D-B664-61849BE53A30}"/>
                </c:ext>
              </c:extLst>
            </c:dLbl>
            <c:numFmt formatCode="0&quot; mkr&quot;"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sv-SE"/>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Blad1!$A$2</c:f>
              <c:strCache>
                <c:ptCount val="1"/>
                <c:pt idx="0">
                  <c:v>Kyrkoavgiften</c:v>
                </c:pt>
              </c:strCache>
            </c:strRef>
          </c:cat>
          <c:val>
            <c:numRef>
              <c:f>Blad1!$C$2</c:f>
              <c:numCache>
                <c:formatCode>0" mkr"</c:formatCode>
                <c:ptCount val="1"/>
                <c:pt idx="0">
                  <c:v>78</c:v>
                </c:pt>
              </c:numCache>
            </c:numRef>
          </c:val>
          <c:extLst>
            <c:ext xmlns:c16="http://schemas.microsoft.com/office/drawing/2014/chart" uri="{C3380CC4-5D6E-409C-BE32-E72D297353CC}">
              <c16:uniqueId val="{00000009-DEAA-438D-B664-61849BE53A30}"/>
            </c:ext>
          </c:extLst>
        </c:ser>
        <c:ser>
          <c:idx val="2"/>
          <c:order val="2"/>
          <c:tx>
            <c:strRef>
              <c:f>Blad1!$D$1</c:f>
              <c:strCache>
                <c:ptCount val="1"/>
                <c:pt idx="0">
                  <c:v>1%</c:v>
                </c:pt>
              </c:strCache>
            </c:strRef>
          </c:tx>
          <c:spPr>
            <a:solidFill>
              <a:schemeClr val="accent3"/>
            </a:solidFill>
            <a:ln>
              <a:noFill/>
            </a:ln>
            <a:effectLst/>
          </c:spPr>
          <c:invertIfNegative val="0"/>
          <c:dLbls>
            <c:dLbl>
              <c:idx val="0"/>
              <c:numFmt formatCode="0&quot; mkr&quot;"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eparator>
</c:separator>
              <c:extLst>
                <c:ext xmlns:c15="http://schemas.microsoft.com/office/drawing/2012/chart" uri="{CE6537A1-D6FC-4f65-9D91-7224C49458BB}">
                  <c15:layout>
                    <c:manualLayout>
                      <c:w val="0.44480402732829916"/>
                      <c:h val="0.15090234857849197"/>
                    </c:manualLayout>
                  </c15:layout>
                </c:ext>
                <c:ext xmlns:c16="http://schemas.microsoft.com/office/drawing/2014/chart" uri="{C3380CC4-5D6E-409C-BE32-E72D297353CC}">
                  <c16:uniqueId val="{0000000C-DEAA-438D-B664-61849BE53A30}"/>
                </c:ext>
              </c:extLst>
            </c:dLbl>
            <c:numFmt formatCode="0&quot; mkr&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Kyrkoavgiften</c:v>
                </c:pt>
              </c:strCache>
            </c:strRef>
          </c:cat>
          <c:val>
            <c:numRef>
              <c:f>Blad1!$D$2</c:f>
              <c:numCache>
                <c:formatCode>0</c:formatCode>
                <c:ptCount val="1"/>
                <c:pt idx="0">
                  <c:v>155</c:v>
                </c:pt>
              </c:numCache>
            </c:numRef>
          </c:val>
          <c:extLst>
            <c:ext xmlns:c16="http://schemas.microsoft.com/office/drawing/2014/chart" uri="{C3380CC4-5D6E-409C-BE32-E72D297353CC}">
              <c16:uniqueId val="{0000000B-DEAA-438D-B664-61849BE53A30}"/>
            </c:ext>
          </c:extLst>
        </c:ser>
        <c:dLbls>
          <c:showLegendKey val="0"/>
          <c:showVal val="1"/>
          <c:showCatName val="0"/>
          <c:showSerName val="0"/>
          <c:showPercent val="0"/>
          <c:showBubbleSize val="0"/>
        </c:dLbls>
        <c:gapWidth val="75"/>
        <c:overlap val="100"/>
        <c:axId val="628183112"/>
        <c:axId val="628183472"/>
      </c:barChart>
      <c:catAx>
        <c:axId val="628183112"/>
        <c:scaling>
          <c:orientation val="minMax"/>
        </c:scaling>
        <c:delete val="1"/>
        <c:axPos val="b"/>
        <c:numFmt formatCode="General" sourceLinked="1"/>
        <c:majorTickMark val="none"/>
        <c:minorTickMark val="none"/>
        <c:tickLblPos val="none"/>
        <c:crossAx val="628183472"/>
        <c:crosses val="autoZero"/>
        <c:auto val="1"/>
        <c:lblAlgn val="ctr"/>
        <c:lblOffset val="100"/>
        <c:noMultiLvlLbl val="0"/>
      </c:catAx>
      <c:valAx>
        <c:axId val="628183472"/>
        <c:scaling>
          <c:orientation val="minMax"/>
          <c:max val="220"/>
        </c:scaling>
        <c:delete val="1"/>
        <c:axPos val="l"/>
        <c:numFmt formatCode="0&quot; mkr&quot;" sourceLinked="1"/>
        <c:majorTickMark val="out"/>
        <c:minorTickMark val="none"/>
        <c:tickLblPos val="nextTo"/>
        <c:crossAx val="628183112"/>
        <c:crosses val="autoZero"/>
        <c:crossBetween val="between"/>
        <c:majorUnit val="20"/>
        <c:min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C6D16-F4BB-4CA1-9E89-F9C3EF063BD5}" type="datetimeFigureOut">
              <a:rPr lang="sv-SE" smtClean="0"/>
              <a:t>2026-09-14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B659-03EE-410B-B98C-E1D327100151}" type="slidenum">
              <a:rPr lang="sv-SE" smtClean="0"/>
              <a:t>‹#›</a:t>
            </a:fld>
            <a:endParaRPr lang="sv-SE"/>
          </a:p>
        </p:txBody>
      </p:sp>
    </p:spTree>
    <p:extLst>
      <p:ext uri="{BB962C8B-B14F-4D97-AF65-F5344CB8AC3E}">
        <p14:creationId xmlns:p14="http://schemas.microsoft.com/office/powerpoint/2010/main" val="2108381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svenskakyrkan.se/act/det-har-gor-vi/projektexempel/klimatarbete-etiopien"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www.svenskakyrkan.se/act/det-har-gor-vi/projektexempel/teologisk-utbildning-filippinerna" TargetMode="External"/><Relationship Id="rId5" Type="http://schemas.openxmlformats.org/officeDocument/2006/relationships/hyperlink" Target="https://www.svenskakyrkan.se/act/det-har-gor-vi/projektexempel/fredsarbete-guatemala" TargetMode="External"/><Relationship Id="rId4" Type="http://schemas.openxmlformats.org/officeDocument/2006/relationships/hyperlink" Target="https://www.svenskakyrkan.se/act/det-har-gor-vi/projektexempel/mentormammor"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err="1"/>
              <a:t>Startbild</a:t>
            </a:r>
            <a:r>
              <a:rPr lang="sv-SE"/>
              <a:t> – låt den ligga på i bakgrunden. </a:t>
            </a:r>
          </a:p>
          <a:p>
            <a:endParaRPr lang="sv-SE"/>
          </a:p>
        </p:txBody>
      </p:sp>
      <p:sp>
        <p:nvSpPr>
          <p:cNvPr id="4" name="Platshållare för bildnummer 3"/>
          <p:cNvSpPr>
            <a:spLocks noGrp="1"/>
          </p:cNvSpPr>
          <p:nvPr>
            <p:ph type="sldNum" sz="quarter" idx="5"/>
          </p:nvPr>
        </p:nvSpPr>
        <p:spPr/>
        <p:txBody>
          <a:bodyPr/>
          <a:lstStyle/>
          <a:p>
            <a:fld id="{80B2B659-03EE-410B-B98C-E1D327100151}" type="slidenum">
              <a:rPr lang="sv-SE" smtClean="0"/>
              <a:t>1</a:t>
            </a:fld>
            <a:endParaRPr lang="sv-SE"/>
          </a:p>
        </p:txBody>
      </p:sp>
    </p:spTree>
    <p:extLst>
      <p:ext uri="{BB962C8B-B14F-4D97-AF65-F5344CB8AC3E}">
        <p14:creationId xmlns:p14="http://schemas.microsoft.com/office/powerpoint/2010/main" val="3747421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Presentation om ditt upplägg på passet</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Grundpresentationens upplägg bygger på en första del som behandlar vår identitet och vår historia fram till det vi är i dag – Act Svenska kyrkan. Presentationen berättar vidare om hur vi är en del av något mycket större, det ekumeniska sammanhanget och hur vi arbetar utifrån ett rättighetsbaserat arbetssätt tillsammans med rättighetsbärare och partner världen över. Sedan följer en möjlighet att fördjupa sig något i våra fem fokusområden, vilka beskriver olika teman som vi arbetar med. </a:t>
            </a:r>
          </a:p>
        </p:txBody>
      </p:sp>
      <p:sp>
        <p:nvSpPr>
          <p:cNvPr id="4" name="Platshållare för bildnummer 3"/>
          <p:cNvSpPr>
            <a:spLocks noGrp="1"/>
          </p:cNvSpPr>
          <p:nvPr>
            <p:ph type="sldNum" sz="quarter" idx="5"/>
          </p:nvPr>
        </p:nvSpPr>
        <p:spPr/>
        <p:txBody>
          <a:bodyPr/>
          <a:lstStyle/>
          <a:p>
            <a:fld id="{80B2B659-03EE-410B-B98C-E1D327100151}" type="slidenum">
              <a:rPr lang="sv-SE" smtClean="0"/>
              <a:t>2</a:t>
            </a:fld>
            <a:endParaRPr lang="sv-SE"/>
          </a:p>
        </p:txBody>
      </p:sp>
    </p:spTree>
    <p:extLst>
      <p:ext uri="{BB962C8B-B14F-4D97-AF65-F5344CB8AC3E}">
        <p14:creationId xmlns:p14="http://schemas.microsoft.com/office/powerpoint/2010/main" val="711688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B2329-81A0-2C48-82B6-34C85DDE90E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243D27E-91C0-7338-1891-0DE72C1F38F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AFCCAE7-5296-52F6-8090-B3DE0CBD88B6}"/>
              </a:ext>
            </a:extLst>
          </p:cNvPr>
          <p:cNvSpPr>
            <a:spLocks noGrp="1"/>
          </p:cNvSpPr>
          <p:nvPr>
            <p:ph type="body" idx="1"/>
          </p:nvPr>
        </p:nvSpPr>
        <p:spPr/>
        <p:txBody>
          <a:bodyPr/>
          <a:lstStyle/>
          <a:p>
            <a:r>
              <a:rPr lang="sv-SE" b="1" dirty="0"/>
              <a:t>Vad är Act Svenska kyrkan? </a:t>
            </a:r>
            <a:r>
              <a:rPr lang="sv-SE" b="0" dirty="0"/>
              <a:t>Ja, det går att presentera och beskriva på lite olika sätt, men låt oss använda oss av en tidslinje i det här fallet för att berätta om vår identitet och vår historia fram till i dag.</a:t>
            </a:r>
          </a:p>
          <a:p>
            <a:endParaRPr lang="sv-SE" b="0" dirty="0"/>
          </a:p>
          <a:p>
            <a:r>
              <a:rPr lang="sv-SE" b="1" dirty="0"/>
              <a:t>Svenska kyrkans mission (SKM)</a:t>
            </a:r>
          </a:p>
          <a:p>
            <a:r>
              <a:rPr lang="sv-SE" b="0" dirty="0"/>
              <a:t>I slutet av 1800-talet grundas Svenska kyrkans mission – eller som den kallades i vardagligt tal, SKM. SKM hade som sitt uppdrag att stötta självständiga kyrkor i syd och i de relationerna arbetade man utifrån en holistisk mission. Vad menade man med en holistisk mission? Jo, lite förenklat: hela människan – ande, kropp och själ. I SKM:s fall gjorde man detta på ett väldigt pedagogiskt och på många sätt konkret sätt. Man var en kyrka som stöttade självständiga kyrkor i syd. </a:t>
            </a:r>
            <a:br>
              <a:rPr lang="sv-SE" b="0" dirty="0"/>
            </a:br>
            <a:br>
              <a:rPr lang="sv-SE" b="0" dirty="0"/>
            </a:br>
            <a:r>
              <a:rPr lang="sv-SE" b="0" dirty="0"/>
              <a:t>SKM var tydligt en kyrkomission); man verkade inom kyrkan och byggde kyrkor. Men man arbetade också med sjukvård och byggde sjukhus, och man arbetade med undervisning och byggde skolor. </a:t>
            </a:r>
          </a:p>
          <a:p>
            <a:endParaRPr lang="sv-SE" b="0" dirty="0"/>
          </a:p>
          <a:p>
            <a:r>
              <a:rPr lang="sv-SE" b="0" dirty="0"/>
              <a:t>SKM var det som vi brukar beskriva som den ”internationella missionen” och som till stor del präglades av ett bilateralt arbete – kyrka till kyrka. Arbetet påbörjades genom relationer i Sydafrika och Indien – två länder där vi fortfarande har relationer och samverkan mer än 150 år senare. </a:t>
            </a:r>
          </a:p>
          <a:p>
            <a:endParaRPr lang="sv-SE" b="1" dirty="0"/>
          </a:p>
        </p:txBody>
      </p:sp>
      <p:sp>
        <p:nvSpPr>
          <p:cNvPr id="4" name="Platshållare för bildnummer 3">
            <a:extLst>
              <a:ext uri="{FF2B5EF4-FFF2-40B4-BE49-F238E27FC236}">
                <a16:creationId xmlns:a16="http://schemas.microsoft.com/office/drawing/2014/main" id="{EE5B1694-8FA7-448D-5E60-574DE4719E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1DD96-1991-4027-88BA-09E6A95406B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8577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6ACB2-C725-A225-DEA6-91EE4B1BE69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67E3BCA-2C32-0901-EB7D-E4C30F54CBB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BF4BD15-5D59-50D4-808A-CE1BCBB93AB3}"/>
              </a:ext>
            </a:extLst>
          </p:cNvPr>
          <p:cNvSpPr>
            <a:spLocks noGrp="1"/>
          </p:cNvSpPr>
          <p:nvPr>
            <p:ph type="body" idx="1"/>
          </p:nvPr>
        </p:nvSpPr>
        <p:spPr/>
        <p:txBody>
          <a:bodyPr/>
          <a:lstStyle/>
          <a:p>
            <a:r>
              <a:rPr lang="sv-SE" b="1" dirty="0"/>
              <a:t>Lutherhjälpen</a:t>
            </a:r>
          </a:p>
          <a:p>
            <a:r>
              <a:rPr lang="sv-SE" b="0" dirty="0"/>
              <a:t>Mitten av 1900-talet – det är efterkrigstid och Europa står i lågor. Svenska kyrkan grundar nu sin biståndsorganisation under namnet Lutherhjälpen som hade som sitt uppdrag att arbeta med långsiktigt utvecklingssamarbete, humanitärt kris- och katastrofarbete samt påverkansarbete. </a:t>
            </a:r>
          </a:p>
          <a:p>
            <a:endParaRPr lang="sv-SE" b="0" dirty="0"/>
          </a:p>
          <a:p>
            <a:r>
              <a:rPr lang="sv-SE" b="0" dirty="0"/>
              <a:t>Om SKM var den internationella missionen så var Lutherhjälpen ett uttryck för den internationella diakonin. Och om SKM framför allt arbetade bilateralt så verkade Lutherhjälpen mer i en multilateral kontext.</a:t>
            </a:r>
          </a:p>
          <a:p>
            <a:endParaRPr lang="sv-SE" b="1" dirty="0"/>
          </a:p>
          <a:p>
            <a:r>
              <a:rPr lang="sv-SE" b="0" dirty="0"/>
              <a:t>Nu har vi alltså två ”storheter” inom Svenska kyrkan som arbetar med det internationella perspektivet och det kommer att vara </a:t>
            </a:r>
            <a:r>
              <a:rPr lang="sv-SE" b="0" dirty="0" err="1"/>
              <a:t>såhela</a:t>
            </a:r>
            <a:r>
              <a:rPr lang="sv-SE" b="0" dirty="0"/>
              <a:t> vägen fram till 2008. Då händer något – vi kan kalla det för den stora sammanslagningen. </a:t>
            </a:r>
          </a:p>
        </p:txBody>
      </p:sp>
      <p:sp>
        <p:nvSpPr>
          <p:cNvPr id="4" name="Platshållare för bildnummer 3">
            <a:extLst>
              <a:ext uri="{FF2B5EF4-FFF2-40B4-BE49-F238E27FC236}">
                <a16:creationId xmlns:a16="http://schemas.microsoft.com/office/drawing/2014/main" id="{6348ADCC-1B8E-C311-95B6-B13EB00424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31DD96-1991-4027-88BA-09E6A95406B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652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Den stora sammanslagningen – Svenska kyrkans internationella arbete</a:t>
            </a:r>
          </a:p>
          <a:p>
            <a:pPr marL="0" indent="0">
              <a:buFont typeface="Arial" panose="020B0604020202020204" pitchFamily="34" charset="0"/>
              <a:buNone/>
            </a:pPr>
            <a:r>
              <a:rPr lang="sv-SE" dirty="0"/>
              <a:t>Fram till 2008 har vi alltså två organisationer inom Svenska kyrkan som arbetar med det internationella perspektivet (SKM och Lutherhjälpen). Dessa två slås nu samman över en natt och bildar det som får namnet ”Svenska kyrkans internationella arbete”. </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Det här var en förändring som resulterade i stor förvirring, irritation och frustration bland många engagerade ute i stift och församlingar. Och det skulle visa sig bli svårt att hitta formerna för hur engagemanget skulle organiseras i det nya Svenska kyrkans internationella arbete. Under SKM:s och Lutherhjälpens tid hade det inte varit några större problem. I en församling fanns ett gäng som engagerade sig för SKM:s frågor och man hade sitt sätt att organisera sitt engagemang. I samma församling fanns en annan grupp som brann för Lutherhjälpen och de frågorna, och där hade man sin organisation för det engagemanget. De två fungerade oftast alldeles utmärkt sida vid sida. Men efter sammanslagningen dök frågan upp: hur skulle man nu hitta formerna för ett gemensamt engagemang? Det var stora förändringar, en utmanande tid och många intensiva diskussioner bland dem som var engagerade i de internationella frågorna i Svenska kyrkan. </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Från partner – kyrkor och organisationer – mötte vi däremot ingen frustration eller förvirring över huvud taget. Tvärtom – från många håll applåderade man sammanslagningen och inte minst det nya namnet/varumärket. Man uppskattade att vi så tydligt klev fram som kyrka i vårt internationella arbete (inte minst vad gäller den internationella diakonin) och att vi inte var en organisation vid sidan om kyrkan, ingen fristående NGO eller liknande utan just Svenska kyrkans internationella arbete. </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Men, själva namnet/varumärket visade sig vara krångligt och svårt att komma ihåg, vilket resulterade i att kännedomen minskade dramatiskt ute bland den svenska allmänheten, men också bland engagerade och anställda i Svenska kyrkan. Den här negativa utvecklingen för engagemanget skedde under en tid då insamlingsmarknaden i Sverige blev starkt konkurrensutsatt och många nya organisationer började slåss om svenskens givmildhet. Att i en sådan tid ha ett namn som i stort sett ingen känner till påverkade insamlingen starkt och engagemanget blev lidande – vilket i slutändan påverkade det arbete som vi vill utföra tillsammans med partner (kyrkor och organisationer) och tillsammans med rättighetsbärare världen över.</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”Svenska kyrkans internationella arbete” behövde ett namn, ett varumärke som människor kunde komma ihåg, känna igen och engagera sig i. </a:t>
            </a:r>
          </a:p>
          <a:p>
            <a:pPr marL="171450" indent="-171450">
              <a:buFont typeface="Arial" panose="020B0604020202020204" pitchFamily="34" charset="0"/>
              <a:buChar char="•"/>
            </a:pPr>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5</a:t>
            </a:fld>
            <a:endParaRPr lang="sv-SE"/>
          </a:p>
        </p:txBody>
      </p:sp>
    </p:spTree>
    <p:extLst>
      <p:ext uri="{BB962C8B-B14F-4D97-AF65-F5344CB8AC3E}">
        <p14:creationId xmlns:p14="http://schemas.microsoft.com/office/powerpoint/2010/main" val="1986040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err="1"/>
              <a:t>Act</a:t>
            </a:r>
            <a:r>
              <a:rPr lang="sv-SE" b="1" dirty="0"/>
              <a:t> Svenska kyrkan</a:t>
            </a:r>
            <a:br>
              <a:rPr lang="sv-SE" dirty="0"/>
            </a:br>
            <a:r>
              <a:rPr lang="sv-SE" dirty="0"/>
              <a:t>Och till slut hände det. En söndag i början av maj 2019 lanserades </a:t>
            </a:r>
            <a:r>
              <a:rPr lang="sv-SE" dirty="0" err="1"/>
              <a:t>Act</a:t>
            </a:r>
            <a:r>
              <a:rPr lang="sv-SE" dirty="0"/>
              <a:t> Svenska kyrkan!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Ett nytt namn/varumärke, med samma identitet, uppdrag och samma historia – SKM, Lutherhjälpen, Svenska kyrkans internationella arbete och nu Act Svenska kyrkan.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Namnet är en lek med det engelska ordet ”</a:t>
            </a:r>
            <a:r>
              <a:rPr lang="sv-SE" dirty="0" err="1"/>
              <a:t>act</a:t>
            </a:r>
            <a:r>
              <a:rPr lang="sv-SE" dirty="0"/>
              <a:t>” som betyder att agera eller visa handlingskraft. Det visar också på den koppling som vi har till en av världens absolut största biståndsnätverk, nämligen ”ACT-alliansen”. I den här alliansen samlas kyrkor och </a:t>
            </a:r>
            <a:r>
              <a:rPr lang="sv-SE" dirty="0" err="1"/>
              <a:t>kyrknära</a:t>
            </a:r>
            <a:r>
              <a:rPr lang="sv-SE" dirty="0"/>
              <a:t> organisationer med koppling till Kyrkornas världsråd och Lutherska världsförbundet – för att kunna bedriva ett samordnat, koordinerat och effektivt påverkansarbete, biståndsarbete och humanitärt arbete. I det här sammanhanget står bokstäverna ”ACT” för Action by </a:t>
            </a:r>
            <a:r>
              <a:rPr lang="sv-SE" dirty="0" err="1"/>
              <a:t>Churches</a:t>
            </a:r>
            <a:r>
              <a:rPr lang="sv-SE" dirty="0"/>
              <a:t> </a:t>
            </a:r>
            <a:r>
              <a:rPr lang="sv-SE" dirty="0" err="1"/>
              <a:t>Together</a:t>
            </a:r>
            <a:r>
              <a:rPr lang="sv-SE" dirty="0"/>
              <a:t>. Och här är alltså Act Svenska kyrkan en stolt och engagerad medlem. </a:t>
            </a:r>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6</a:t>
            </a:fld>
            <a:endParaRPr lang="sv-SE"/>
          </a:p>
        </p:txBody>
      </p:sp>
    </p:spTree>
    <p:extLst>
      <p:ext uri="{BB962C8B-B14F-4D97-AF65-F5344CB8AC3E}">
        <p14:creationId xmlns:p14="http://schemas.microsoft.com/office/powerpoint/2010/main" val="3364862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Engagemanget genom historien</a:t>
            </a:r>
          </a:p>
          <a:p>
            <a:endParaRPr lang="sv-SE" dirty="0"/>
          </a:p>
          <a:p>
            <a:r>
              <a:rPr lang="sv-SE" b="0" dirty="0"/>
              <a:t>Bild längst ned till höger: Hedvig </a:t>
            </a:r>
            <a:r>
              <a:rPr lang="sv-SE" b="0" dirty="0" err="1"/>
              <a:t>Posse</a:t>
            </a:r>
            <a:r>
              <a:rPr lang="sv-SE" b="0" dirty="0"/>
              <a:t> – en av SKM:s tidiga pionjärer med engagemang för Sydafrika, jämställdhet och sjukvård.</a:t>
            </a:r>
            <a:br>
              <a:rPr lang="sv-SE" b="1" dirty="0"/>
            </a:br>
            <a:endParaRPr lang="sv-SE" dirty="0"/>
          </a:p>
          <a:p>
            <a:r>
              <a:rPr lang="sv-SE" dirty="0"/>
              <a:t>Bild längst ned till vänster: </a:t>
            </a:r>
            <a:r>
              <a:rPr lang="sv-SE" dirty="0" err="1"/>
              <a:t>Reftele</a:t>
            </a:r>
            <a:r>
              <a:rPr lang="sv-SE" dirty="0"/>
              <a:t> syförening var först bland syföreningarna i Sverige med att ge en gåva till SKM. Efter en basar år 1875 skänkte man 100 kronor till SKM (man behöll drygt 50 kr för material). Samma syförening finns fortfarande kvar och har hittills samlat in cirka en miljon kronor genom åren. På 1940-talet stod syföreningarna för cirka 40 procent av intäkterna till SKM. </a:t>
            </a:r>
          </a:p>
          <a:p>
            <a:endParaRPr lang="sv-SE" dirty="0"/>
          </a:p>
          <a:p>
            <a:r>
              <a:rPr lang="sv-SE" b="1" dirty="0"/>
              <a:t>Samtalsfråga: </a:t>
            </a:r>
            <a:r>
              <a:rPr lang="sv-SE" dirty="0"/>
              <a:t>Vad kan vi lära av det historiska engagemanget – och hur behöver engagemanget se ut i dag?</a:t>
            </a:r>
            <a:br>
              <a:rPr lang="sv-SE" dirty="0"/>
            </a:br>
            <a:r>
              <a:rPr lang="sv-SE" dirty="0"/>
              <a:t>Dela gärna tankar och reflektioner i storgrupp.</a:t>
            </a:r>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7</a:t>
            </a:fld>
            <a:endParaRPr lang="sv-SE"/>
          </a:p>
        </p:txBody>
      </p:sp>
    </p:spTree>
    <p:extLst>
      <p:ext uri="{BB962C8B-B14F-4D97-AF65-F5344CB8AC3E}">
        <p14:creationId xmlns:p14="http://schemas.microsoft.com/office/powerpoint/2010/main" val="19571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Som kyrka är vi satta i ett imponerande globalt nätverk. Vi är inte ensamma, utan en del av något mycket större – den världsvida kyrkan. Här är vårt ekumeniska sammanhang, de organisationer som förkroppsligar den världsvida kyrkan.</a:t>
            </a:r>
          </a:p>
          <a:p>
            <a:endParaRPr lang="sv-SE" dirty="0"/>
          </a:p>
          <a:p>
            <a:r>
              <a:rPr lang="sv-SE" b="1" dirty="0"/>
              <a:t>Kyrkornas världsråd (KV) </a:t>
            </a:r>
            <a:r>
              <a:rPr lang="sv-SE" dirty="0"/>
              <a:t>– här sker huvudsakligen teologiska diskussioner, viktiga och många gånger komplicerade samtal som behöver processas över lång tid – inte minst eftersom man använder sig av konsensus för att fatta beslut. Ett viktigt sammanhang för Svenska kyrkan, även om Act Svenska kyrkan inte bedriver särskilt många direkta insatser i det här sammanhanget.</a:t>
            </a:r>
          </a:p>
          <a:p>
            <a:endParaRPr lang="sv-SE" dirty="0"/>
          </a:p>
          <a:p>
            <a:r>
              <a:rPr lang="sv-SE" b="1" dirty="0"/>
              <a:t>Lutherska världsförbundet (LVF) </a:t>
            </a:r>
            <a:r>
              <a:rPr lang="sv-SE" dirty="0"/>
              <a:t>– sammanhanget där de lutherska kyrkorna samlas. LVF är ett viktigt sammanhang för Act Svenska kyrkan och mycket av vårt projektstöd förmedlas genom LVF.</a:t>
            </a:r>
          </a:p>
          <a:p>
            <a:endParaRPr lang="sv-SE" dirty="0"/>
          </a:p>
          <a:p>
            <a:r>
              <a:rPr lang="sv-SE" b="1" dirty="0"/>
              <a:t>ACT-alliansen </a:t>
            </a:r>
            <a:r>
              <a:rPr lang="sv-SE" dirty="0"/>
              <a:t>– ett av världens största biståndsnätverk. Det består av kyrkor och </a:t>
            </a:r>
            <a:r>
              <a:rPr lang="sv-SE" dirty="0" err="1"/>
              <a:t>kyrknära</a:t>
            </a:r>
            <a:r>
              <a:rPr lang="sv-SE" dirty="0"/>
              <a:t> organisationer som är kopplade till KV och LVF. Här sker koordinering och samordning av biståndsinsatser och humanitära insatser samt påverkansarbete. Ett mycket viktigt sammanhang för Act Svenska kyrkans arbete. </a:t>
            </a:r>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8</a:t>
            </a:fld>
            <a:endParaRPr lang="sv-SE"/>
          </a:p>
        </p:txBody>
      </p:sp>
    </p:spTree>
    <p:extLst>
      <p:ext uri="{BB962C8B-B14F-4D97-AF65-F5344CB8AC3E}">
        <p14:creationId xmlns:p14="http://schemas.microsoft.com/office/powerpoint/2010/main" val="3100686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dirty="0"/>
              <a:t>”Rättighetsbärare” </a:t>
            </a:r>
            <a:r>
              <a:rPr lang="sv-SE" dirty="0"/>
              <a:t>är en term som beskriver den som har mänskliga rättigheter – alltså du och jag, alla människor. Det är tillsammans med rättighetsbärarna som vi vill finnas med i förändringsprocesser. Act Svenska kyrkan tror på att arbeta så lokalt som möjligt, tillsammans med de människor som själva vet bäst vilken förändring som krävs och hur den ska kunna komma till stånd.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dirty="0"/>
          </a:p>
          <a:p>
            <a:pPr marL="0" indent="0">
              <a:buFont typeface="Arial" panose="020B0604020202020204" pitchFamily="34" charset="0"/>
              <a:buNone/>
            </a:pPr>
            <a:r>
              <a:rPr lang="sv-SE" dirty="0"/>
              <a:t>Här är det en enorm fördel för oss att vi är kyrka och en del av det mycket större ekumeniska sammanhanget. Det ger oss möjlighet att genom samarbeten jobba lokalt med kyrkor och </a:t>
            </a:r>
            <a:r>
              <a:rPr lang="sv-SE" dirty="0" err="1"/>
              <a:t>kyrknära</a:t>
            </a:r>
            <a:r>
              <a:rPr lang="sv-SE" dirty="0"/>
              <a:t> organisationer som redan finns på plats. </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Som kyrka finns vi, genom vårt sammanhang, på plats redan innan en katastrof inträffar, vi finns på plats under själva katastrofen och vi kommer att finnas kvar också långt efter att ”mediedrevet” har dragit vidare i jakten på nya rubriker. Detta ger oss förutsättningar att bygga broar mellan de akuta humanitära insatserna och det mer långsiktiga utvecklingssamarbetet, för att därigenom skapa förutsättningar för verklig förändring på djupet. </a:t>
            </a:r>
          </a:p>
          <a:p>
            <a:pPr marL="0" indent="0">
              <a:buFont typeface="Arial" panose="020B0604020202020204" pitchFamily="34" charset="0"/>
              <a:buNone/>
            </a:pPr>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9</a:t>
            </a:fld>
            <a:endParaRPr lang="sv-SE"/>
          </a:p>
        </p:txBody>
      </p:sp>
    </p:spTree>
    <p:extLst>
      <p:ext uri="{BB962C8B-B14F-4D97-AF65-F5344CB8AC3E}">
        <p14:creationId xmlns:p14="http://schemas.microsoft.com/office/powerpoint/2010/main" val="2027365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Som internationell aktör, som kyrka och som en del av det ekumeniska sammanhanget har vi också möjligheten och ansvaret att utkräva ansvar av beslutsfattare </a:t>
            </a:r>
            <a:r>
              <a:rPr lang="sv-SE" dirty="0"/>
              <a:t>– de som kallas </a:t>
            </a:r>
            <a:r>
              <a:rPr lang="sv-SE" b="1" dirty="0"/>
              <a:t>"skyldighetsbärare"</a:t>
            </a:r>
            <a:r>
              <a:rPr lang="sv-SE" dirty="0"/>
              <a:t>. Det är de som har ansvar för att se till att rättighetsbärarna ges möjlighet att utöva och åtnjuta sina mänskliga rättigheter.</a:t>
            </a:r>
          </a:p>
          <a:p>
            <a:endParaRPr lang="sv-SE" dirty="0"/>
          </a:p>
          <a:p>
            <a:r>
              <a:rPr lang="sv-SE" dirty="0"/>
              <a:t>Många gånger kränks eller begränsas människors mänskliga rättigheter. Då har vi som </a:t>
            </a:r>
            <a:r>
              <a:rPr lang="sv-SE" dirty="0" err="1"/>
              <a:t>Act</a:t>
            </a:r>
            <a:r>
              <a:rPr lang="sv-SE" dirty="0"/>
              <a:t> Svenska kyrkan ett uppdrag att föra människors talan och lyfta deras </a:t>
            </a:r>
            <a:r>
              <a:rPr lang="sv-SE" b="0" dirty="0"/>
              <a:t>röster. Genom vårt internationella nätverk har vi många gånger tillgång till maktens korridorer och till beslutsfattare – en möjlighet som den enskilda människan sällan har. Därför kan vi bidra till att utkräva ansvar och verka för förändring när människors rättigheter inte respekteras.</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10</a:t>
            </a:fld>
            <a:endParaRPr lang="sv-SE"/>
          </a:p>
        </p:txBody>
      </p:sp>
    </p:spTree>
    <p:extLst>
      <p:ext uri="{BB962C8B-B14F-4D97-AF65-F5344CB8AC3E}">
        <p14:creationId xmlns:p14="http://schemas.microsoft.com/office/powerpoint/2010/main" val="2125564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t>Vi är kyrka och inte bara en organisation. Vår tro är grunden för vårt uppdrag och vår identitet – och det har varit så ända sedan SKM bildades i slutet av 1800-talet. Vi menar att just den identiteten ger </a:t>
            </a:r>
            <a:r>
              <a:rPr lang="sv-SE" b="0" i="0" dirty="0" err="1"/>
              <a:t>Act</a:t>
            </a:r>
            <a:r>
              <a:rPr lang="sv-SE" b="0" i="0" dirty="0"/>
              <a:t> Svenska kyrkan en särskild styrka.</a:t>
            </a:r>
            <a:br>
              <a:rPr lang="sv-SE" b="0" i="0" dirty="0"/>
            </a:br>
            <a:endParaRPr lang="sv-SE" b="0" i="0" dirty="0"/>
          </a:p>
          <a:p>
            <a:r>
              <a:rPr lang="sv-SE" b="1" i="0" dirty="0"/>
              <a:t>Samtalsfråga: </a:t>
            </a:r>
            <a:r>
              <a:rPr lang="sv-SE" b="0" i="0" dirty="0"/>
              <a:t>Vad tänker ni om påståendet: "Att vara kyrka är en styrka"?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Dela gärna tankar och reflektioner i storgrupp.</a:t>
            </a:r>
          </a:p>
        </p:txBody>
      </p:sp>
      <p:sp>
        <p:nvSpPr>
          <p:cNvPr id="4" name="Platshållare för bildnummer 3"/>
          <p:cNvSpPr>
            <a:spLocks noGrp="1"/>
          </p:cNvSpPr>
          <p:nvPr>
            <p:ph type="sldNum" sz="quarter" idx="5"/>
          </p:nvPr>
        </p:nvSpPr>
        <p:spPr/>
        <p:txBody>
          <a:bodyPr/>
          <a:lstStyle/>
          <a:p>
            <a:fld id="{80B2B659-03EE-410B-B98C-E1D327100151}" type="slidenum">
              <a:rPr lang="sv-SE" smtClean="0"/>
              <a:t>11</a:t>
            </a:fld>
            <a:endParaRPr lang="sv-SE"/>
          </a:p>
        </p:txBody>
      </p:sp>
    </p:spTree>
    <p:extLst>
      <p:ext uri="{BB962C8B-B14F-4D97-AF65-F5344CB8AC3E}">
        <p14:creationId xmlns:p14="http://schemas.microsoft.com/office/powerpoint/2010/main" val="1528267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Ibland möter vi en uppfattning ute i stift och församlingar att </a:t>
            </a:r>
            <a:r>
              <a:rPr lang="sv-SE" b="0" dirty="0" err="1"/>
              <a:t>Act</a:t>
            </a:r>
            <a:r>
              <a:rPr lang="sv-SE" b="0" dirty="0"/>
              <a:t> Svenska kyrkan är en organisation i Uppsala – som stiftet eller församlingen ibland stödjer genom insamlingsaktiviteter eller till exempel genom kollekt. Men inget kunde vara mer fel.</a:t>
            </a:r>
          </a:p>
          <a:p>
            <a:br>
              <a:rPr lang="sv-SE" b="0" dirty="0"/>
            </a:br>
            <a:r>
              <a:rPr lang="sv-SE" b="0" dirty="0" err="1"/>
              <a:t>Act</a:t>
            </a:r>
            <a:r>
              <a:rPr lang="sv-SE" b="0" dirty="0"/>
              <a:t> Svenska kyrkan är Svenska kyrkans, församlingarnas, pastoratens, stiftens och medlemmarnas internationella arbete. Internationella avdelningens uppdrag i Uppsala är, enligt Kyrkoordningen, att samordna och koordinera detta arbete. Ansvaret och uppdraget att bära det internationella arbetet är hela Svenska kyrkans – medlemmars, församlingars, pastorats och stifts – gemensamma ansvar.</a:t>
            </a:r>
            <a:br>
              <a:rPr lang="sv-SE" b="0" dirty="0"/>
            </a:br>
            <a:endParaRPr lang="sv-SE" b="0" dirty="0"/>
          </a:p>
          <a:p>
            <a:r>
              <a:rPr lang="sv-SE" b="0" dirty="0" err="1"/>
              <a:t>Act</a:t>
            </a:r>
            <a:r>
              <a:rPr lang="sv-SE" b="0" dirty="0"/>
              <a:t> Svenska kyrkan står och faller med engagemanget i stift och församlingar. Därför är det oerhört viktigt för framtiden att vi stärker ägarskapet och känslan av ett gemensamt ansvar för vårt internationella arbete. Här har namnbytet och varumärkesförändringen 2019 varit en viktig pusselbit. Efter den förvirring som följde på sammanslagningen 2008 ökar nu engagemanget och insamlingen sakta men säkert. Mycket beror på vårt nya namn och varumärke, som har ökat kännedomen och har ett högt förtroende.</a:t>
            </a:r>
          </a:p>
          <a:p>
            <a:br>
              <a:rPr lang="sv-SE" b="0" dirty="0"/>
            </a:br>
            <a:r>
              <a:rPr lang="sv-SE" b="0" dirty="0"/>
              <a:t>Film från Göra skillnad 2019 – Folk </a:t>
            </a:r>
            <a:r>
              <a:rPr lang="sv-SE" b="0" dirty="0" err="1"/>
              <a:t>Act</a:t>
            </a:r>
            <a:r>
              <a:rPr lang="sv-SE" b="0" dirty="0"/>
              <a:t>. Cirka 700 personer ställer sig i vår logotyp och visar att vi tillsammans är </a:t>
            </a:r>
            <a:r>
              <a:rPr lang="sv-SE" b="0" dirty="0" err="1"/>
              <a:t>Act</a:t>
            </a:r>
            <a:r>
              <a:rPr lang="sv-SE" b="0" dirty="0"/>
              <a:t> Svenska kyrkan.</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12</a:t>
            </a:fld>
            <a:endParaRPr lang="sv-SE"/>
          </a:p>
        </p:txBody>
      </p:sp>
    </p:spTree>
    <p:extLst>
      <p:ext uri="{BB962C8B-B14F-4D97-AF65-F5344CB8AC3E}">
        <p14:creationId xmlns:p14="http://schemas.microsoft.com/office/powerpoint/2010/main" val="3072553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13</a:t>
            </a:fld>
            <a:endParaRPr lang="sv-SE"/>
          </a:p>
        </p:txBody>
      </p:sp>
    </p:spTree>
    <p:extLst>
      <p:ext uri="{BB962C8B-B14F-4D97-AF65-F5344CB8AC3E}">
        <p14:creationId xmlns:p14="http://schemas.microsoft.com/office/powerpoint/2010/main" val="3963171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Vårt uppdrag – vår mission – så som det är formulerat i den strategiska planen.</a:t>
            </a:r>
            <a:br>
              <a:rPr lang="sv-SE" b="0" dirty="0"/>
            </a:br>
            <a:endParaRPr lang="sv-SE" b="0" dirty="0"/>
          </a:p>
          <a:p>
            <a:r>
              <a:rPr lang="sv-SE" b="1" dirty="0"/>
              <a:t>Samtalsfråga: </a:t>
            </a:r>
            <a:r>
              <a:rPr lang="sv-SE" b="0" dirty="0"/>
              <a:t>Håller du med om den? Vad väcker den för tankar hos dig?</a:t>
            </a:r>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14</a:t>
            </a:fld>
            <a:endParaRPr lang="sv-SE"/>
          </a:p>
        </p:txBody>
      </p:sp>
    </p:spTree>
    <p:extLst>
      <p:ext uri="{BB962C8B-B14F-4D97-AF65-F5344CB8AC3E}">
        <p14:creationId xmlns:p14="http://schemas.microsoft.com/office/powerpoint/2010/main" val="2376392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ska ses som en kedja med fyra länkar som hänger ihop. Uppdraget för </a:t>
            </a:r>
            <a:r>
              <a:rPr lang="sv-SE" dirty="0" err="1"/>
              <a:t>Act</a:t>
            </a:r>
            <a:r>
              <a:rPr lang="sv-SE" dirty="0"/>
              <a:t> Svenska kyrkan kan sägas vara att göra varje länk i kedjan så stark som möjligt.</a:t>
            </a:r>
            <a:br>
              <a:rPr lang="sv-SE" dirty="0"/>
            </a:br>
            <a:endParaRPr lang="sv-SE" dirty="0"/>
          </a:p>
          <a:p>
            <a:r>
              <a:rPr lang="sv-SE" b="1" dirty="0"/>
              <a:t>Metod:</a:t>
            </a:r>
            <a:r>
              <a:rPr lang="sv-SE" dirty="0"/>
              <a:t> Allt börjar och slutar i engagemanget. De medel som kommer in genom engagemanget i stift och församlingar skapar förutsättningen för att vi över huvud taget ska kunna bedriva verksamhet. Engagemanget och de insamlade medlen samordnas och koordineras av internationella avdelningen i Uppsala, som i sin tur kopplar ihop sig med partner – de som är utförare av de insatser vi är involverade i tillsammans med rättighetsbärarna.</a:t>
            </a:r>
            <a:br>
              <a:rPr lang="sv-SE" dirty="0"/>
            </a:br>
            <a:endParaRPr lang="sv-SE" dirty="0"/>
          </a:p>
          <a:p>
            <a:r>
              <a:rPr lang="sv-SE" dirty="0" err="1"/>
              <a:t>Act</a:t>
            </a:r>
            <a:r>
              <a:rPr lang="sv-SE" dirty="0"/>
              <a:t> Svenska kyrkan bedriver alltså inga egna projekt – allt sker i samverkan med lokala och regionala partner (kyrkor och organisationer). När allt fungerar som det ska berikas hela kedjan av förändringsprocesser och vittnesmål från rättighetsbärarna – hela vägen tillbaka till engagemanget i stift och församling.</a:t>
            </a:r>
            <a:br>
              <a:rPr lang="sv-SE" dirty="0"/>
            </a:br>
            <a:endParaRPr lang="sv-SE" dirty="0"/>
          </a:p>
          <a:p>
            <a:r>
              <a:rPr lang="sv-SE" dirty="0"/>
              <a:t>Det är värt att understryka att engagemanget i församlingarna är själva förutsättningen för att </a:t>
            </a:r>
            <a:r>
              <a:rPr lang="sv-SE" dirty="0" err="1"/>
              <a:t>Act</a:t>
            </a:r>
            <a:r>
              <a:rPr lang="sv-SE" dirty="0"/>
              <a:t> Svenska kyrkan ska kunna göra någonting över huvud taget.</a:t>
            </a:r>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15</a:t>
            </a:fld>
            <a:endParaRPr lang="sv-SE"/>
          </a:p>
        </p:txBody>
      </p:sp>
    </p:spTree>
    <p:extLst>
      <p:ext uri="{BB962C8B-B14F-4D97-AF65-F5344CB8AC3E}">
        <p14:creationId xmlns:p14="http://schemas.microsoft.com/office/powerpoint/2010/main" val="2951910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2FAC4-B604-FEF5-ECE9-AC2D8CCD2F3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30A2E34-6125-EB0E-3E77-B1E4D19EDFE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7780184-052B-15A4-3CCB-6B24BBD42670}"/>
              </a:ext>
            </a:extLst>
          </p:cNvPr>
          <p:cNvSpPr>
            <a:spLocks noGrp="1"/>
          </p:cNvSpPr>
          <p:nvPr>
            <p:ph type="body" idx="1"/>
          </p:nvPr>
        </p:nvSpPr>
        <p:spPr/>
        <p:txBody>
          <a:bodyPr/>
          <a:lstStyle/>
          <a:p>
            <a:r>
              <a:rPr lang="sv-SE" b="1" dirty="0"/>
              <a:t>Insatser under 2025</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Gul markering: katastrofinsatser</a:t>
            </a:r>
          </a:p>
          <a:p>
            <a:r>
              <a:rPr lang="sv-SE" dirty="0"/>
              <a:t>Blå markering: långsiktigt utvecklingssamarbete</a:t>
            </a:r>
          </a:p>
          <a:p>
            <a:endParaRPr lang="sv-SE" dirty="0"/>
          </a:p>
          <a:p>
            <a:r>
              <a:rPr lang="sv-SE" dirty="0"/>
              <a:t>Regionala kontor: </a:t>
            </a:r>
          </a:p>
          <a:p>
            <a:pPr marL="171450" indent="-171450">
              <a:buFontTx/>
              <a:buChar char="-"/>
            </a:pPr>
            <a:r>
              <a:rPr lang="sv-SE" sz="1200" b="0" i="0" kern="1200" dirty="0">
                <a:solidFill>
                  <a:schemeClr val="tx1"/>
                </a:solidFill>
                <a:effectLst/>
                <a:latin typeface="+mn-lt"/>
                <a:ea typeface="+mn-ea"/>
                <a:cs typeface="+mn-cs"/>
              </a:rPr>
              <a:t>Latinamerika och Karibien: Bogota, Colombia</a:t>
            </a:r>
          </a:p>
          <a:p>
            <a:pPr marL="171450" indent="-171450">
              <a:buFontTx/>
              <a:buChar char="-"/>
            </a:pPr>
            <a:r>
              <a:rPr lang="sv-SE" sz="1200" b="0" i="0" kern="1200" dirty="0">
                <a:solidFill>
                  <a:schemeClr val="tx1"/>
                </a:solidFill>
                <a:effectLst/>
                <a:latin typeface="+mn-lt"/>
                <a:ea typeface="+mn-ea"/>
                <a:cs typeface="+mn-cs"/>
              </a:rPr>
              <a:t>Afrika: Kampala, Uganda</a:t>
            </a:r>
          </a:p>
          <a:p>
            <a:pPr marL="171450" indent="-171450">
              <a:buFontTx/>
              <a:buChar char="-"/>
            </a:pPr>
            <a:r>
              <a:rPr lang="sv-SE" sz="1200" b="0" i="0" kern="1200" dirty="0">
                <a:solidFill>
                  <a:schemeClr val="tx1"/>
                </a:solidFill>
                <a:effectLst/>
                <a:latin typeface="+mn-lt"/>
                <a:ea typeface="+mn-ea"/>
                <a:cs typeface="+mn-cs"/>
              </a:rPr>
              <a:t>Mellanöstern och Nordafrika: Amman, Jordanien</a:t>
            </a:r>
          </a:p>
          <a:p>
            <a:pPr marL="171450" indent="-171450">
              <a:buFontTx/>
              <a:buChar char="-"/>
            </a:pPr>
            <a:r>
              <a:rPr lang="sv-SE" sz="1200" b="0" i="0" kern="1200" dirty="0">
                <a:solidFill>
                  <a:schemeClr val="tx1"/>
                </a:solidFill>
                <a:effectLst/>
                <a:latin typeface="+mn-lt"/>
                <a:ea typeface="+mn-ea"/>
                <a:cs typeface="+mn-cs"/>
              </a:rPr>
              <a:t>Asien: Bangkok, Thailand</a:t>
            </a:r>
          </a:p>
          <a:p>
            <a:endParaRPr lang="sv-SE" dirty="0"/>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C673BCAE-15A8-95BA-F17F-42EB12C3A5B5}"/>
              </a:ext>
            </a:extLst>
          </p:cNvPr>
          <p:cNvSpPr>
            <a:spLocks noGrp="1"/>
          </p:cNvSpPr>
          <p:nvPr>
            <p:ph type="sldNum" sz="quarter" idx="5"/>
          </p:nvPr>
        </p:nvSpPr>
        <p:spPr/>
        <p:txBody>
          <a:bodyPr/>
          <a:lstStyle/>
          <a:p>
            <a:fld id="{80B2B659-03EE-410B-B98C-E1D327100151}" type="slidenum">
              <a:rPr lang="sv-SE" smtClean="0"/>
              <a:t>16</a:t>
            </a:fld>
            <a:endParaRPr lang="sv-SE"/>
          </a:p>
        </p:txBody>
      </p:sp>
    </p:spTree>
    <p:extLst>
      <p:ext uri="{BB962C8B-B14F-4D97-AF65-F5344CB8AC3E}">
        <p14:creationId xmlns:p14="http://schemas.microsoft.com/office/powerpoint/2010/main" val="20098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Fokusområden</a:t>
            </a:r>
            <a:br>
              <a:rPr lang="sv-SE" sz="1200" kern="1200" dirty="0">
                <a:solidFill>
                  <a:schemeClr val="tx1"/>
                </a:solidFill>
                <a:effectLst/>
                <a:latin typeface="+mn-lt"/>
                <a:ea typeface="+mn-ea"/>
                <a:cs typeface="+mn-cs"/>
              </a:rPr>
            </a:br>
            <a:r>
              <a:rPr lang="sv-SE" sz="1200" kern="1200" dirty="0" err="1">
                <a:solidFill>
                  <a:schemeClr val="tx1"/>
                </a:solidFill>
                <a:effectLst/>
                <a:latin typeface="+mn-lt"/>
                <a:ea typeface="+mn-ea"/>
                <a:cs typeface="+mn-cs"/>
              </a:rPr>
              <a:t>Act</a:t>
            </a:r>
            <a:r>
              <a:rPr lang="sv-SE" sz="1200" kern="1200" dirty="0">
                <a:solidFill>
                  <a:schemeClr val="tx1"/>
                </a:solidFill>
                <a:effectLst/>
                <a:latin typeface="+mn-lt"/>
                <a:ea typeface="+mn-ea"/>
                <a:cs typeface="+mn-cs"/>
              </a:rPr>
              <a:t> Svenska kyrkans arbete innefattar över 230 projekt i ett 40-tal länder. Vi har verksamhet inom fem olika fokusområden: Försörjning och klimaträttvisa, Jämställdhet och hälsa, Fred och demokrati, Tro och lärande samt Katastrofinsatser.</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kern="1200" dirty="0">
                <a:solidFill>
                  <a:schemeClr val="tx1"/>
                </a:solidFill>
                <a:effectLst/>
                <a:latin typeface="+mn-lt"/>
                <a:ea typeface="+mn-ea"/>
                <a:cs typeface="+mn-cs"/>
              </a:rPr>
              <a:t>Under respektive fokusområde finns många olika projektexempel på </a:t>
            </a:r>
            <a:r>
              <a:rPr lang="sv-SE" sz="1200" kern="1200" dirty="0" err="1">
                <a:solidFill>
                  <a:schemeClr val="tx1"/>
                </a:solidFill>
                <a:effectLst/>
                <a:latin typeface="+mn-lt"/>
                <a:ea typeface="+mn-ea"/>
                <a:cs typeface="+mn-cs"/>
              </a:rPr>
              <a:t>Act</a:t>
            </a:r>
            <a:r>
              <a:rPr lang="sv-SE" sz="1200" kern="1200" dirty="0">
                <a:solidFill>
                  <a:schemeClr val="tx1"/>
                </a:solidFill>
                <a:effectLst/>
                <a:latin typeface="+mn-lt"/>
                <a:ea typeface="+mn-ea"/>
                <a:cs typeface="+mn-cs"/>
              </a:rPr>
              <a:t> Svenska kyrkans verksamhet runt om i världen.  </a:t>
            </a:r>
          </a:p>
        </p:txBody>
      </p:sp>
      <p:sp>
        <p:nvSpPr>
          <p:cNvPr id="4" name="Platshållare för bildnummer 3"/>
          <p:cNvSpPr>
            <a:spLocks noGrp="1"/>
          </p:cNvSpPr>
          <p:nvPr>
            <p:ph type="sldNum" sz="quarter" idx="5"/>
          </p:nvPr>
        </p:nvSpPr>
        <p:spPr/>
        <p:txBody>
          <a:bodyPr/>
          <a:lstStyle/>
          <a:p>
            <a:fld id="{80B2B659-03EE-410B-B98C-E1D327100151}" type="slidenum">
              <a:rPr lang="sv-SE" smtClean="0"/>
              <a:t>17</a:t>
            </a:fld>
            <a:endParaRPr lang="sv-SE"/>
          </a:p>
        </p:txBody>
      </p:sp>
    </p:spTree>
    <p:extLst>
      <p:ext uri="{BB962C8B-B14F-4D97-AF65-F5344CB8AC3E}">
        <p14:creationId xmlns:p14="http://schemas.microsoft.com/office/powerpoint/2010/main" val="4195783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Försörjning och klimaträttvisa</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Grundläggande trygghet, jämställdhet och klimaträttvisa är en förutsättning för en hållbar värld. När människor kan arbeta och klara sig på sin inkomst skapas självförtroende och framtidstro. Tillsammans med lokala kyrkor och samarbetspartner arbetar </a:t>
            </a:r>
            <a:r>
              <a:rPr lang="sv-SE" sz="1200" b="0" i="0" kern="1200" dirty="0" err="1">
                <a:solidFill>
                  <a:schemeClr val="tx1"/>
                </a:solidFill>
                <a:effectLst/>
                <a:latin typeface="+mn-lt"/>
                <a:ea typeface="+mn-ea"/>
                <a:cs typeface="+mn-cs"/>
              </a:rPr>
              <a:t>Act</a:t>
            </a:r>
            <a:r>
              <a:rPr lang="sv-SE" sz="1200" b="0" i="0" kern="1200" dirty="0">
                <a:solidFill>
                  <a:schemeClr val="tx1"/>
                </a:solidFill>
                <a:effectLst/>
                <a:latin typeface="+mn-lt"/>
                <a:ea typeface="+mn-ea"/>
                <a:cs typeface="+mn-cs"/>
              </a:rPr>
              <a:t> Svenska kyrkan för att stärka människors egna möjligheter till försörjning. Samtidigt ställer vi krav på makthavare att förverkliga rätten till sociala trygghet och klimaträttvisa globalt. </a:t>
            </a:r>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18</a:t>
            </a:fld>
            <a:endParaRPr lang="sv-SE"/>
          </a:p>
        </p:txBody>
      </p:sp>
    </p:spTree>
    <p:extLst>
      <p:ext uri="{BB962C8B-B14F-4D97-AF65-F5344CB8AC3E}">
        <p14:creationId xmlns:p14="http://schemas.microsoft.com/office/powerpoint/2010/main" val="686639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Jämställdhet och hälsa</a:t>
            </a:r>
            <a:br>
              <a:rPr lang="sv-SE" dirty="0"/>
            </a:br>
            <a:r>
              <a:rPr lang="sv-SE" dirty="0"/>
              <a:t>Vi arbetar för att alla människor, oavsett kön, sexuell läggning eller könsidentitet, ska kunna leva ett liv i värdighet. Sexuellt våld, tvångsäktenskap och könsstympning är exempel på övergrepp som drabbar strukturellt utsatta grupper. Många nekas också utbildning och hälsovård, det vill vi förändra! Varje människa har rätt att bestämma över sitt liv och sin kropp. </a:t>
            </a:r>
          </a:p>
          <a:p>
            <a:endParaRPr lang="sv-SE" dirty="0"/>
          </a:p>
          <a:p>
            <a:r>
              <a:rPr lang="sv-SE" dirty="0" err="1"/>
              <a:t>Act</a:t>
            </a:r>
            <a:r>
              <a:rPr lang="sv-SE" dirty="0"/>
              <a:t> Svenska kyrkan samarbetar med religiösa företrädare och samarbetspartner över hela världen som står upp för jämställdhet och allas rätt till hälsa och trygghet. Religiösa aktörer och företrädare har ofta makt och inflytande över vad som anses rätt och fel inom ett samhälle, vilket innebär unika möjligheter att påverka och ett särskilt ansvar att bidra till förändring. </a:t>
            </a:r>
          </a:p>
        </p:txBody>
      </p:sp>
      <p:sp>
        <p:nvSpPr>
          <p:cNvPr id="4" name="Platshållare för bildnummer 3"/>
          <p:cNvSpPr>
            <a:spLocks noGrp="1"/>
          </p:cNvSpPr>
          <p:nvPr>
            <p:ph type="sldNum" sz="quarter" idx="5"/>
          </p:nvPr>
        </p:nvSpPr>
        <p:spPr/>
        <p:txBody>
          <a:bodyPr/>
          <a:lstStyle/>
          <a:p>
            <a:fld id="{80B2B659-03EE-410B-B98C-E1D327100151}" type="slidenum">
              <a:rPr lang="sv-SE" smtClean="0"/>
              <a:t>19</a:t>
            </a:fld>
            <a:endParaRPr lang="sv-SE"/>
          </a:p>
        </p:txBody>
      </p:sp>
    </p:spTree>
    <p:extLst>
      <p:ext uri="{BB962C8B-B14F-4D97-AF65-F5344CB8AC3E}">
        <p14:creationId xmlns:p14="http://schemas.microsoft.com/office/powerpoint/2010/main" val="3060425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Fred och demokrati</a:t>
            </a:r>
            <a:br>
              <a:rPr lang="sv-SE" dirty="0"/>
            </a:br>
            <a:r>
              <a:rPr lang="sv-SE" dirty="0"/>
              <a:t>Vi arbetar tillsammans med lokala krafter över hela världen för att stärka mänskliga rättigheter, bygga tillit och hållbar fred. Våld och inskränkandet av mänskliga rättigheter är ett stort problem i många delar av världen. Människor hindras från att göra sina röster hörda både genom direkt fysiskt våld och genom orättvisa strukturer och rättigheter inskränks på grund av kön, etnicitet, religion eller på andra grunder. </a:t>
            </a:r>
          </a:p>
          <a:p>
            <a:endParaRPr lang="sv-SE" dirty="0"/>
          </a:p>
          <a:p>
            <a:r>
              <a:rPr lang="sv-SE" dirty="0"/>
              <a:t>Varje människa är älskad av Gud och har samma värde och rättigheter. Därför arbetar vi för att försvara människors rättigheter, ett arbete som exempelvis kan handla om utbildningar för att förhindra våld i nära relationer eller om att skydda hotade människorättsförsvarare. </a:t>
            </a:r>
          </a:p>
        </p:txBody>
      </p:sp>
      <p:sp>
        <p:nvSpPr>
          <p:cNvPr id="4" name="Platshållare för bildnummer 3"/>
          <p:cNvSpPr>
            <a:spLocks noGrp="1"/>
          </p:cNvSpPr>
          <p:nvPr>
            <p:ph type="sldNum" sz="quarter" idx="5"/>
          </p:nvPr>
        </p:nvSpPr>
        <p:spPr/>
        <p:txBody>
          <a:bodyPr/>
          <a:lstStyle/>
          <a:p>
            <a:fld id="{80B2B659-03EE-410B-B98C-E1D327100151}" type="slidenum">
              <a:rPr lang="sv-SE" smtClean="0"/>
              <a:t>20</a:t>
            </a:fld>
            <a:endParaRPr lang="sv-SE"/>
          </a:p>
        </p:txBody>
      </p:sp>
    </p:spTree>
    <p:extLst>
      <p:ext uri="{BB962C8B-B14F-4D97-AF65-F5344CB8AC3E}">
        <p14:creationId xmlns:p14="http://schemas.microsoft.com/office/powerpoint/2010/main" val="1513214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Tro och lärande</a:t>
            </a:r>
            <a:br>
              <a:rPr lang="sv-SE" dirty="0"/>
            </a:br>
            <a:r>
              <a:rPr lang="sv-SE" dirty="0"/>
              <a:t>I många länder har religiösa ledare stort inflytande över människors liv och vardag. Tro och religiösa övertygelser kan användas för att vägleda, befria och trösta, men tyvärr också för att förtrycka, stigmatisera och legitimera våld. I dagens polariserade värld är det därför viktigt att återta tron som en källa till liv, omsorg och gemenskap. </a:t>
            </a:r>
          </a:p>
          <a:p>
            <a:endParaRPr lang="sv-SE" dirty="0"/>
          </a:p>
          <a:p>
            <a:r>
              <a:rPr lang="sv-SE" dirty="0"/>
              <a:t>En viktig del i detta arbete är teologisk utbildning och bildning av religiösa ledare. Vi vill stödja teologi som främjar inkludering, rättvisa och respekt för mänskliga rättigheter. Vi stödjer särskilt teologisk utbildning och reflektion som syftar till att öka kvinnors inflytande och ledarroll. Inom fokusområdet Tro och lärande ryms också arbete med religions- och övertygelsefrihet samt interreligiöst samarbete för att stå upp mot förtryck och arbeta för mänskliga rättigheter. </a:t>
            </a:r>
          </a:p>
        </p:txBody>
      </p:sp>
      <p:sp>
        <p:nvSpPr>
          <p:cNvPr id="4" name="Platshållare för bildnummer 3"/>
          <p:cNvSpPr>
            <a:spLocks noGrp="1"/>
          </p:cNvSpPr>
          <p:nvPr>
            <p:ph type="sldNum" sz="quarter" idx="5"/>
          </p:nvPr>
        </p:nvSpPr>
        <p:spPr/>
        <p:txBody>
          <a:bodyPr/>
          <a:lstStyle/>
          <a:p>
            <a:fld id="{80B2B659-03EE-410B-B98C-E1D327100151}" type="slidenum">
              <a:rPr lang="sv-SE" smtClean="0"/>
              <a:t>21</a:t>
            </a:fld>
            <a:endParaRPr lang="sv-SE"/>
          </a:p>
        </p:txBody>
      </p:sp>
    </p:spTree>
    <p:extLst>
      <p:ext uri="{BB962C8B-B14F-4D97-AF65-F5344CB8AC3E}">
        <p14:creationId xmlns:p14="http://schemas.microsoft.com/office/powerpoint/2010/main" val="2007872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Katastrofinsatser</a:t>
            </a:r>
            <a:br>
              <a:rPr lang="sv-SE" dirty="0"/>
            </a:br>
            <a:r>
              <a:rPr lang="sv-SE" dirty="0"/>
              <a:t>Krig, svält och naturkatastrofer slår sönder miljontals människors tillvaro varje dag och bakom varje siffra finns en människa. En människa som har rätt till trygghet, stöd och ett värdigt liv. </a:t>
            </a:r>
          </a:p>
          <a:p>
            <a:endParaRPr lang="sv-SE" dirty="0"/>
          </a:p>
          <a:p>
            <a:r>
              <a:rPr lang="sv-SE" dirty="0"/>
              <a:t>Tack vare samarbeten med lokala partner runt om i världen kan vi snabbt mobilisera och agera när en katastrofsituation uppstår. Genom vår identitet som kyrka har vi dessutom en unik möjlighet att tillsammans med religiösa aktörer från olika religioner nå ut och börja bygga upp det som har förstörts.</a:t>
            </a:r>
          </a:p>
          <a:p>
            <a:endParaRPr lang="sv-SE" dirty="0"/>
          </a:p>
          <a:p>
            <a:r>
              <a:rPr lang="sv-SE" dirty="0"/>
              <a:t>För att återuppbygga samhällen och stärka förmågan att hantera framtida kriser är det viktigt att de människor som drabbats också fattar beslut om hur stödet ska användas för att komma till störst nytta. </a:t>
            </a:r>
          </a:p>
        </p:txBody>
      </p:sp>
      <p:sp>
        <p:nvSpPr>
          <p:cNvPr id="4" name="Platshållare för bildnummer 3"/>
          <p:cNvSpPr>
            <a:spLocks noGrp="1"/>
          </p:cNvSpPr>
          <p:nvPr>
            <p:ph type="sldNum" sz="quarter" idx="5"/>
          </p:nvPr>
        </p:nvSpPr>
        <p:spPr/>
        <p:txBody>
          <a:bodyPr/>
          <a:lstStyle/>
          <a:p>
            <a:fld id="{80B2B659-03EE-410B-B98C-E1D327100151}" type="slidenum">
              <a:rPr lang="sv-SE" smtClean="0"/>
              <a:t>22</a:t>
            </a:fld>
            <a:endParaRPr lang="sv-SE"/>
          </a:p>
        </p:txBody>
      </p:sp>
    </p:spTree>
    <p:extLst>
      <p:ext uri="{BB962C8B-B14F-4D97-AF65-F5344CB8AC3E}">
        <p14:creationId xmlns:p14="http://schemas.microsoft.com/office/powerpoint/2010/main" val="3191872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Profilprojekt inom fokusområdena</a:t>
            </a:r>
          </a:p>
          <a:p>
            <a:r>
              <a:rPr lang="sv-SE" dirty="0"/>
              <a:t>Försörjning och klimaträttvisa: </a:t>
            </a:r>
            <a:r>
              <a:rPr lang="sv-SE" dirty="0">
                <a:hlinkClick r:id="rId3"/>
              </a:rPr>
              <a:t>Krisförebyggande klimatarbete i Etiopien - jämställdhet är en nyckel</a:t>
            </a:r>
            <a:br>
              <a:rPr lang="sv-SE" dirty="0">
                <a:cs typeface="+mn-lt"/>
              </a:rPr>
            </a:br>
            <a:r>
              <a:rPr lang="sv-SE" dirty="0"/>
              <a:t>Jämställdhet och hälsa: </a:t>
            </a:r>
            <a:r>
              <a:rPr lang="sv-SE" dirty="0">
                <a:hlinkClick r:id="rId4"/>
              </a:rPr>
              <a:t>Livsviktiga hembesök av mentormammor</a:t>
            </a:r>
            <a:endParaRPr lang="sv-SE" dirty="0"/>
          </a:p>
          <a:p>
            <a:r>
              <a:rPr lang="sv-SE" dirty="0"/>
              <a:t>Fred och demokrati: </a:t>
            </a:r>
            <a:r>
              <a:rPr lang="sv-SE" dirty="0">
                <a:hlinkClick r:id="rId5"/>
              </a:rPr>
              <a:t>Kurser mot våld i Guatemala - </a:t>
            </a:r>
            <a:r>
              <a:rPr lang="sv-SE" dirty="0" err="1">
                <a:hlinkClick r:id="rId5"/>
              </a:rPr>
              <a:t>Act</a:t>
            </a:r>
            <a:r>
              <a:rPr lang="sv-SE" dirty="0">
                <a:hlinkClick r:id="rId5"/>
              </a:rPr>
              <a:t> Svenska kyrkan</a:t>
            </a:r>
            <a:endParaRPr lang="sv-SE" dirty="0"/>
          </a:p>
          <a:p>
            <a:r>
              <a:rPr lang="sv-SE" dirty="0"/>
              <a:t>Tro och lärande: </a:t>
            </a:r>
            <a:r>
              <a:rPr lang="sv-SE" dirty="0">
                <a:hlinkClick r:id="rId6"/>
              </a:rPr>
              <a:t>https://www.svenskakyrkan.se/act/det-har-gor-vi/projektexempel/teologisk-utbildning-filippinerna</a:t>
            </a:r>
          </a:p>
        </p:txBody>
      </p:sp>
      <p:sp>
        <p:nvSpPr>
          <p:cNvPr id="4" name="Platshållare för bildnummer 3"/>
          <p:cNvSpPr>
            <a:spLocks noGrp="1"/>
          </p:cNvSpPr>
          <p:nvPr>
            <p:ph type="sldNum" sz="quarter" idx="5"/>
          </p:nvPr>
        </p:nvSpPr>
        <p:spPr/>
        <p:txBody>
          <a:bodyPr/>
          <a:lstStyle/>
          <a:p>
            <a:fld id="{80B2B659-03EE-410B-B98C-E1D327100151}" type="slidenum">
              <a:rPr lang="sv-SE" smtClean="0"/>
              <a:t>23</a:t>
            </a:fld>
            <a:endParaRPr lang="sv-SE"/>
          </a:p>
        </p:txBody>
      </p:sp>
    </p:spTree>
    <p:extLst>
      <p:ext uri="{BB962C8B-B14F-4D97-AF65-F5344CB8AC3E}">
        <p14:creationId xmlns:p14="http://schemas.microsoft.com/office/powerpoint/2010/main" val="28152834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du lägga in bild och citat från till exempel rättighetsbärare med tydlig koppling till projekt/insats som </a:t>
            </a:r>
            <a:r>
              <a:rPr lang="sv-SE" dirty="0" err="1"/>
              <a:t>Act</a:t>
            </a:r>
            <a:r>
              <a:rPr lang="sv-SE" dirty="0"/>
              <a:t> Svenska kyrkan stödjer.</a:t>
            </a:r>
          </a:p>
        </p:txBody>
      </p:sp>
      <p:sp>
        <p:nvSpPr>
          <p:cNvPr id="4" name="Platshållare för bildnummer 3"/>
          <p:cNvSpPr>
            <a:spLocks noGrp="1"/>
          </p:cNvSpPr>
          <p:nvPr>
            <p:ph type="sldNum" sz="quarter" idx="5"/>
          </p:nvPr>
        </p:nvSpPr>
        <p:spPr/>
        <p:txBody>
          <a:bodyPr/>
          <a:lstStyle/>
          <a:p>
            <a:fld id="{80B2B659-03EE-410B-B98C-E1D327100151}" type="slidenum">
              <a:rPr lang="sv-SE" smtClean="0"/>
              <a:t>24</a:t>
            </a:fld>
            <a:endParaRPr lang="sv-SE"/>
          </a:p>
        </p:txBody>
      </p:sp>
    </p:spTree>
    <p:extLst>
      <p:ext uri="{BB962C8B-B14F-4D97-AF65-F5344CB8AC3E}">
        <p14:creationId xmlns:p14="http://schemas.microsoft.com/office/powerpoint/2010/main" val="180513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dirty="0"/>
              <a:t>Ett avsnitt där du visar egna bilder kopplade till det som är aktuellt eller till ditt uppdrag eller tema för dagen.</a:t>
            </a:r>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25</a:t>
            </a:fld>
            <a:endParaRPr lang="sv-SE"/>
          </a:p>
        </p:txBody>
      </p:sp>
    </p:spTree>
    <p:extLst>
      <p:ext uri="{BB962C8B-B14F-4D97-AF65-F5344CB8AC3E}">
        <p14:creationId xmlns:p14="http://schemas.microsoft.com/office/powerpoint/2010/main" val="337096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Aktuell information om Julinsamlingen.</a:t>
            </a:r>
          </a:p>
        </p:txBody>
      </p:sp>
      <p:sp>
        <p:nvSpPr>
          <p:cNvPr id="4" name="Platshållare för bildnummer 3"/>
          <p:cNvSpPr>
            <a:spLocks noGrp="1"/>
          </p:cNvSpPr>
          <p:nvPr>
            <p:ph type="sldNum" sz="quarter" idx="5"/>
          </p:nvPr>
        </p:nvSpPr>
        <p:spPr/>
        <p:txBody>
          <a:bodyPr/>
          <a:lstStyle/>
          <a:p>
            <a:fld id="{80B2B659-03EE-410B-B98C-E1D327100151}" type="slidenum">
              <a:rPr lang="sv-SE" smtClean="0"/>
              <a:t>26</a:t>
            </a:fld>
            <a:endParaRPr lang="sv-SE"/>
          </a:p>
        </p:txBody>
      </p:sp>
    </p:spTree>
    <p:extLst>
      <p:ext uri="{BB962C8B-B14F-4D97-AF65-F5344CB8AC3E}">
        <p14:creationId xmlns:p14="http://schemas.microsoft.com/office/powerpoint/2010/main" val="1528145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Aktuell information om </a:t>
            </a:r>
            <a:r>
              <a:rPr lang="sv-SE" dirty="0" err="1"/>
              <a:t>Fasteaktionen</a:t>
            </a:r>
            <a:r>
              <a:rPr lang="sv-SE" dirty="0"/>
              <a:t>.</a:t>
            </a:r>
          </a:p>
        </p:txBody>
      </p:sp>
      <p:sp>
        <p:nvSpPr>
          <p:cNvPr id="4" name="Platshållare för bildnummer 3"/>
          <p:cNvSpPr>
            <a:spLocks noGrp="1"/>
          </p:cNvSpPr>
          <p:nvPr>
            <p:ph type="sldNum" sz="quarter" idx="5"/>
          </p:nvPr>
        </p:nvSpPr>
        <p:spPr/>
        <p:txBody>
          <a:bodyPr/>
          <a:lstStyle/>
          <a:p>
            <a:fld id="{80B2B659-03EE-410B-B98C-E1D327100151}" type="slidenum">
              <a:rPr lang="sv-SE" smtClean="0"/>
              <a:t>27</a:t>
            </a:fld>
            <a:endParaRPr lang="sv-SE"/>
          </a:p>
        </p:txBody>
      </p:sp>
    </p:spTree>
    <p:extLst>
      <p:ext uri="{BB962C8B-B14F-4D97-AF65-F5344CB8AC3E}">
        <p14:creationId xmlns:p14="http://schemas.microsoft.com/office/powerpoint/2010/main" val="2978396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a:solidFill>
                  <a:schemeClr val="tx1"/>
                </a:solidFill>
                <a:latin typeface="+mn-lt"/>
                <a:ea typeface="+mn-ea"/>
                <a:cs typeface="+mn-cs"/>
              </a:rPr>
              <a:t>Insamlade medel från privatpersoner, församlingar och företag är fortsatt vår största intäktskälla. Institutionella bidrag från Sida och EU, nationell finansiering samt andra givare kompletterar. Tillsammans möjliggör finansieringen att vi kan agera snabbt i katastrofer och driva långsiktigt arbete för trygghet och förändring.</a:t>
            </a:r>
          </a:p>
          <a:p>
            <a:endParaRPr lang="sv-SE" sz="1200" b="0" i="0" u="none" strike="noStrike" kern="1200" baseline="0" dirty="0">
              <a:solidFill>
                <a:schemeClr val="tx1"/>
              </a:solidFill>
              <a:latin typeface="+mn-lt"/>
              <a:ea typeface="+mn-ea"/>
              <a:cs typeface="+mn-cs"/>
            </a:endParaRPr>
          </a:p>
          <a:p>
            <a:r>
              <a:rPr lang="sv-SE" sz="1200" b="1" i="0" u="none" strike="noStrike" kern="1200" baseline="0" dirty="0">
                <a:solidFill>
                  <a:schemeClr val="tx1"/>
                </a:solidFill>
                <a:latin typeface="+mn-lt"/>
                <a:ea typeface="+mn-ea"/>
                <a:cs typeface="+mn-cs"/>
              </a:rPr>
              <a:t>Fördelningen</a:t>
            </a:r>
          </a:p>
          <a:p>
            <a:r>
              <a:rPr lang="sv-SE" sz="1200" b="0" i="0" u="none" strike="noStrike" kern="1200" baseline="0" dirty="0">
                <a:solidFill>
                  <a:schemeClr val="tx1"/>
                </a:solidFill>
                <a:latin typeface="+mn-lt"/>
                <a:ea typeface="+mn-ea"/>
                <a:cs typeface="+mn-cs"/>
              </a:rPr>
              <a:t>Gåvor – 120 mkr (31%)</a:t>
            </a:r>
          </a:p>
          <a:p>
            <a:r>
              <a:rPr lang="sv-SE" sz="1200" b="0" i="0" u="none" strike="noStrike" kern="1200" baseline="0" dirty="0">
                <a:solidFill>
                  <a:schemeClr val="tx1"/>
                </a:solidFill>
                <a:latin typeface="+mn-lt"/>
                <a:ea typeface="+mn-ea"/>
                <a:cs typeface="+mn-cs"/>
              </a:rPr>
              <a:t>Kollekter, anslag och insamlingsaktiviteter – 88 mkr (23%)</a:t>
            </a:r>
          </a:p>
          <a:p>
            <a:r>
              <a:rPr lang="sv-SE" sz="1200" b="0" i="0" u="none" strike="noStrike" kern="1200" baseline="0" dirty="0">
                <a:solidFill>
                  <a:schemeClr val="tx1"/>
                </a:solidFill>
                <a:latin typeface="+mn-lt"/>
                <a:ea typeface="+mn-ea"/>
                <a:cs typeface="+mn-cs"/>
              </a:rPr>
              <a:t>Institutionell finansiering – 88 mkr (23%)</a:t>
            </a:r>
          </a:p>
          <a:p>
            <a:r>
              <a:rPr lang="sv-SE" sz="1200" b="0" i="0" u="none" strike="noStrike" kern="1200" baseline="0" dirty="0">
                <a:solidFill>
                  <a:schemeClr val="tx1"/>
                </a:solidFill>
                <a:latin typeface="+mn-lt"/>
                <a:ea typeface="+mn-ea"/>
                <a:cs typeface="+mn-cs"/>
              </a:rPr>
              <a:t>Nationell finansiering – 65 mkr (16%)</a:t>
            </a:r>
          </a:p>
          <a:p>
            <a:r>
              <a:rPr lang="sv-SE" sz="1200" b="0" i="0" u="none" strike="noStrike" kern="1200" baseline="0" dirty="0">
                <a:solidFill>
                  <a:schemeClr val="tx1"/>
                </a:solidFill>
                <a:latin typeface="+mn-lt"/>
                <a:ea typeface="+mn-ea"/>
                <a:cs typeface="+mn-cs"/>
              </a:rPr>
              <a:t>Radiohjälpen, fonder och stiftelser – 20 mkr (5%)</a:t>
            </a:r>
          </a:p>
          <a:p>
            <a:r>
              <a:rPr lang="sv-SE" sz="1200" b="0" i="0" u="none" strike="noStrike" kern="1200" baseline="0" dirty="0">
                <a:solidFill>
                  <a:schemeClr val="tx1"/>
                </a:solidFill>
                <a:latin typeface="+mn-lt"/>
                <a:ea typeface="+mn-ea"/>
                <a:cs typeface="+mn-cs"/>
              </a:rPr>
              <a:t>Övrigt – 9 mkr (2%)</a:t>
            </a:r>
          </a:p>
          <a:p>
            <a:endParaRPr lang="sv-SE" sz="1200" b="0" i="0" u="none" strike="noStrike" kern="1200" baseline="0" dirty="0">
              <a:solidFill>
                <a:schemeClr val="tx1"/>
              </a:solidFill>
              <a:latin typeface="+mn-lt"/>
              <a:ea typeface="+mn-ea"/>
              <a:cs typeface="+mn-cs"/>
            </a:endParaRPr>
          </a:p>
          <a:p>
            <a:r>
              <a:rPr lang="sv-SE" sz="1200" b="0" i="1" u="none" strike="noStrike" kern="1200" baseline="0" dirty="0">
                <a:solidFill>
                  <a:schemeClr val="tx1"/>
                </a:solidFill>
                <a:latin typeface="+mn-lt"/>
                <a:ea typeface="+mn-ea"/>
                <a:cs typeface="+mn-cs"/>
              </a:rPr>
              <a:t>(Mer information om de olika posterna finns i årsberättelsen.)</a:t>
            </a:r>
          </a:p>
          <a:p>
            <a:endParaRPr lang="sv-SE" sz="1200" b="0" i="0" u="none" strike="noStrike" kern="1200" baseline="0" dirty="0">
              <a:solidFill>
                <a:schemeClr val="tx1"/>
              </a:solidFill>
              <a:latin typeface="+mn-lt"/>
              <a:ea typeface="+mn-ea"/>
              <a:cs typeface="+mn-cs"/>
            </a:endParaRPr>
          </a:p>
        </p:txBody>
      </p:sp>
      <p:sp>
        <p:nvSpPr>
          <p:cNvPr id="4" name="Platshållare för bildnummer 3"/>
          <p:cNvSpPr>
            <a:spLocks noGrp="1"/>
          </p:cNvSpPr>
          <p:nvPr>
            <p:ph type="sldNum" sz="quarter" idx="5"/>
          </p:nvPr>
        </p:nvSpPr>
        <p:spPr/>
        <p:txBody>
          <a:bodyPr/>
          <a:lstStyle/>
          <a:p>
            <a:fld id="{80B2B659-03EE-410B-B98C-E1D327100151}" type="slidenum">
              <a:rPr lang="sv-SE" smtClean="0"/>
              <a:t>29</a:t>
            </a:fld>
            <a:endParaRPr lang="sv-SE"/>
          </a:p>
        </p:txBody>
      </p:sp>
    </p:spTree>
    <p:extLst>
      <p:ext uri="{BB962C8B-B14F-4D97-AF65-F5344CB8AC3E}">
        <p14:creationId xmlns:p14="http://schemas.microsoft.com/office/powerpoint/2010/main" val="42478159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4F0CC-D4DF-CF06-86C4-2CFABC7EC94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F5EC466-C17F-059D-8386-9AD1799D5AB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74CCB12-4DA2-1511-387D-3DD0A70DEC29}"/>
              </a:ext>
            </a:extLst>
          </p:cNvPr>
          <p:cNvSpPr>
            <a:spLocks noGrp="1"/>
          </p:cNvSpPr>
          <p:nvPr>
            <p:ph type="body" idx="1"/>
          </p:nvPr>
        </p:nvSpPr>
        <p:spPr/>
        <p:txBody>
          <a:bodyPr/>
          <a:lstStyle/>
          <a:p>
            <a:r>
              <a:rPr lang="sv-SE" sz="1200" b="0" i="0" u="none" strike="noStrike" kern="1200" baseline="0" dirty="0">
                <a:solidFill>
                  <a:schemeClr val="tx1"/>
                </a:solidFill>
                <a:latin typeface="+mn-lt"/>
                <a:ea typeface="+mn-ea"/>
                <a:cs typeface="+mn-cs"/>
              </a:rPr>
              <a:t>Den största delen av våra medel användes för långsiktigt utvecklingssamarbete, kyrkosamverkan och humanitärt stöd. En betydande del gick också till akuta katastrofinsatser samt vårt arbete med information och påverkan i Sverige och internationellt.</a:t>
            </a:r>
          </a:p>
          <a:p>
            <a:endParaRPr lang="sv-SE" sz="1200" b="0" i="0" u="none" strike="noStrike" kern="1200" baseline="0" dirty="0">
              <a:solidFill>
                <a:schemeClr val="tx1"/>
              </a:solidFill>
              <a:latin typeface="+mn-lt"/>
              <a:ea typeface="+mn-ea"/>
              <a:cs typeface="+mn-cs"/>
            </a:endParaRPr>
          </a:p>
          <a:p>
            <a:r>
              <a:rPr lang="sv-SE" b="1" dirty="0"/>
              <a:t>Fördelning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Utvecklingssamarbete, kyrkosamverkan och humanitärt stöd – 269 mkr (59%)</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Akuta humanitära insatser – 45 mkr (9%)</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Information och påverkan – 54 (12%)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Insamlingskostnader – 53 mkr (12%)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Administration – 35 mkr (8%)</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1" u="none" strike="noStrike" kern="1200" baseline="0" dirty="0">
                <a:solidFill>
                  <a:schemeClr val="tx1"/>
                </a:solidFill>
                <a:latin typeface="+mn-lt"/>
                <a:ea typeface="+mn-ea"/>
                <a:cs typeface="+mn-cs"/>
              </a:rPr>
              <a:t>(Mer information om de olika posterna finns i årsberättelsen.)</a:t>
            </a:r>
            <a:endParaRPr lang="sv-SE" dirty="0"/>
          </a:p>
          <a:p>
            <a:endParaRPr lang="sv-SE" dirty="0"/>
          </a:p>
        </p:txBody>
      </p:sp>
      <p:sp>
        <p:nvSpPr>
          <p:cNvPr id="4" name="Platshållare för bildnummer 3">
            <a:extLst>
              <a:ext uri="{FF2B5EF4-FFF2-40B4-BE49-F238E27FC236}">
                <a16:creationId xmlns:a16="http://schemas.microsoft.com/office/drawing/2014/main" id="{29D33E28-08B1-9429-3AEC-FBFD4B334AC4}"/>
              </a:ext>
            </a:extLst>
          </p:cNvPr>
          <p:cNvSpPr>
            <a:spLocks noGrp="1"/>
          </p:cNvSpPr>
          <p:nvPr>
            <p:ph type="sldNum" sz="quarter" idx="5"/>
          </p:nvPr>
        </p:nvSpPr>
        <p:spPr/>
        <p:txBody>
          <a:bodyPr/>
          <a:lstStyle/>
          <a:p>
            <a:fld id="{80B2B659-03EE-410B-B98C-E1D327100151}" type="slidenum">
              <a:rPr lang="sv-SE" smtClean="0"/>
              <a:t>30</a:t>
            </a:fld>
            <a:endParaRPr lang="sv-SE"/>
          </a:p>
        </p:txBody>
      </p:sp>
    </p:spTree>
    <p:extLst>
      <p:ext uri="{BB962C8B-B14F-4D97-AF65-F5344CB8AC3E}">
        <p14:creationId xmlns:p14="http://schemas.microsoft.com/office/powerpoint/2010/main" val="2933996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9F68D-9965-1861-8368-6F4F7EB074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168B4BF-F21F-F65E-A325-2405F9A0590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5CFC387-8101-7C88-DAB8-9691F9AE187F}"/>
              </a:ext>
            </a:extLst>
          </p:cNvPr>
          <p:cNvSpPr>
            <a:spLocks noGrp="1"/>
          </p:cNvSpPr>
          <p:nvPr>
            <p:ph type="body" idx="1"/>
          </p:nvPr>
        </p:nvSpPr>
        <p:spPr/>
        <p:txBody>
          <a:bodyPr/>
          <a:lstStyle/>
          <a:p>
            <a:r>
              <a:rPr lang="sv-SE" sz="1200" b="0" i="0" u="none" strike="noStrike" kern="1200" baseline="0" dirty="0">
                <a:solidFill>
                  <a:schemeClr val="tx1"/>
                </a:solidFill>
                <a:latin typeface="+mn-lt"/>
                <a:ea typeface="+mn-ea"/>
                <a:cs typeface="+mn-cs"/>
              </a:rPr>
              <a:t>Act Svenska kyrkan samarbetar med lokala partner i flera regioner världen över. Genom dessa långsiktiga relationer kan vi vara närvarande där utsattheten är som störst och bidra till förändring där ojämlikheten är som djupast. </a:t>
            </a:r>
          </a:p>
          <a:p>
            <a:r>
              <a:rPr lang="sv-SE" sz="1200" b="0" i="0" u="none" strike="noStrike" kern="1200" baseline="0" dirty="0">
                <a:solidFill>
                  <a:schemeClr val="tx1"/>
                </a:solidFill>
                <a:latin typeface="+mn-lt"/>
                <a:ea typeface="+mn-ea"/>
                <a:cs typeface="+mn-cs"/>
              </a:rPr>
              <a:t>Fördelningen inkluderar kostnader för både långsiktigt utvecklingssamarbete och humanitära insatser.</a:t>
            </a:r>
          </a:p>
          <a:p>
            <a:endParaRPr lang="sv-SE" sz="1200" b="0" i="0" u="none" strike="noStrike" kern="1200" baseline="0" dirty="0">
              <a:solidFill>
                <a:schemeClr val="tx1"/>
              </a:solidFill>
              <a:latin typeface="+mn-lt"/>
              <a:ea typeface="+mn-ea"/>
              <a:cs typeface="+mn-cs"/>
            </a:endParaRPr>
          </a:p>
          <a:p>
            <a:r>
              <a:rPr lang="sv-SE" sz="1200" b="1" i="0" u="none" strike="noStrike" kern="1200" baseline="0" dirty="0">
                <a:solidFill>
                  <a:schemeClr val="tx1"/>
                </a:solidFill>
                <a:latin typeface="+mn-lt"/>
                <a:ea typeface="+mn-ea"/>
                <a:cs typeface="+mn-cs"/>
              </a:rPr>
              <a:t>Fördelning </a:t>
            </a:r>
          </a:p>
          <a:p>
            <a:r>
              <a:rPr lang="sv-SE" sz="1200" b="0" i="0" u="none" strike="noStrike" kern="1200" baseline="0" dirty="0">
                <a:solidFill>
                  <a:schemeClr val="tx1"/>
                </a:solidFill>
                <a:latin typeface="+mn-lt"/>
                <a:ea typeface="+mn-ea"/>
                <a:cs typeface="+mn-cs"/>
              </a:rPr>
              <a:t>Afrika – 31%</a:t>
            </a:r>
          </a:p>
          <a:p>
            <a:r>
              <a:rPr lang="sv-SE" sz="1200" b="0" i="0" u="none" strike="noStrike" kern="1200" baseline="0" dirty="0">
                <a:solidFill>
                  <a:schemeClr val="tx1"/>
                </a:solidFill>
                <a:latin typeface="+mn-lt"/>
                <a:ea typeface="+mn-ea"/>
                <a:cs typeface="+mn-cs"/>
              </a:rPr>
              <a:t>Asien – 14%</a:t>
            </a:r>
          </a:p>
          <a:p>
            <a:r>
              <a:rPr lang="sv-SE" sz="1200" b="0" i="0" u="none" strike="noStrike" kern="1200" baseline="0" dirty="0">
                <a:solidFill>
                  <a:schemeClr val="tx1"/>
                </a:solidFill>
                <a:latin typeface="+mn-lt"/>
                <a:ea typeface="+mn-ea"/>
                <a:cs typeface="+mn-cs"/>
              </a:rPr>
              <a:t>Europa – 2%</a:t>
            </a:r>
          </a:p>
          <a:p>
            <a:r>
              <a:rPr lang="sv-SE" sz="1200" b="0" i="0" u="none" strike="noStrike" kern="1200" baseline="0" dirty="0">
                <a:solidFill>
                  <a:schemeClr val="tx1"/>
                </a:solidFill>
                <a:latin typeface="+mn-lt"/>
                <a:ea typeface="+mn-ea"/>
                <a:cs typeface="+mn-cs"/>
              </a:rPr>
              <a:t>Latinamerika – 12%</a:t>
            </a:r>
          </a:p>
          <a:p>
            <a:r>
              <a:rPr lang="sv-SE" sz="1200" b="0" i="0" u="none" strike="noStrike" kern="1200" baseline="0" dirty="0">
                <a:solidFill>
                  <a:schemeClr val="tx1"/>
                </a:solidFill>
                <a:latin typeface="+mn-lt"/>
                <a:ea typeface="+mn-ea"/>
                <a:cs typeface="+mn-cs"/>
              </a:rPr>
              <a:t>Mellanöstern och Nordafrika – 30%</a:t>
            </a:r>
          </a:p>
          <a:p>
            <a:r>
              <a:rPr lang="sv-SE" sz="1200" b="0" i="0" u="none" strike="noStrike" kern="1200" baseline="0" dirty="0">
                <a:solidFill>
                  <a:schemeClr val="tx1"/>
                </a:solidFill>
                <a:latin typeface="+mn-lt"/>
                <a:ea typeface="+mn-ea"/>
                <a:cs typeface="+mn-cs"/>
              </a:rPr>
              <a:t>Globalt – 11% </a:t>
            </a:r>
          </a:p>
          <a:p>
            <a:endParaRPr lang="sv-SE"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1" u="none" strike="noStrike" kern="1200" baseline="0" dirty="0">
                <a:solidFill>
                  <a:schemeClr val="tx1"/>
                </a:solidFill>
                <a:latin typeface="+mn-lt"/>
                <a:ea typeface="+mn-ea"/>
                <a:cs typeface="+mn-cs"/>
              </a:rPr>
              <a:t>(Mer information om de olika posterna finns i årsberättelsen.)</a:t>
            </a:r>
          </a:p>
        </p:txBody>
      </p:sp>
      <p:sp>
        <p:nvSpPr>
          <p:cNvPr id="4" name="Platshållare för bildnummer 3">
            <a:extLst>
              <a:ext uri="{FF2B5EF4-FFF2-40B4-BE49-F238E27FC236}">
                <a16:creationId xmlns:a16="http://schemas.microsoft.com/office/drawing/2014/main" id="{C72EBF82-0111-5640-4379-8E342BD31E53}"/>
              </a:ext>
            </a:extLst>
          </p:cNvPr>
          <p:cNvSpPr>
            <a:spLocks noGrp="1"/>
          </p:cNvSpPr>
          <p:nvPr>
            <p:ph type="sldNum" sz="quarter" idx="5"/>
          </p:nvPr>
        </p:nvSpPr>
        <p:spPr/>
        <p:txBody>
          <a:bodyPr/>
          <a:lstStyle/>
          <a:p>
            <a:fld id="{80B2B659-03EE-410B-B98C-E1D327100151}" type="slidenum">
              <a:rPr lang="sv-SE" smtClean="0"/>
              <a:t>31</a:t>
            </a:fld>
            <a:endParaRPr lang="sv-SE"/>
          </a:p>
        </p:txBody>
      </p:sp>
    </p:spTree>
    <p:extLst>
      <p:ext uri="{BB962C8B-B14F-4D97-AF65-F5344CB8AC3E}">
        <p14:creationId xmlns:p14="http://schemas.microsoft.com/office/powerpoint/2010/main" val="15397179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50CF6-B230-FA20-2E15-05465ED5C5C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5CC77CA-B8FE-A07F-4C87-C834A250A35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6A2E7CE-CDE8-0C10-E789-449DEF8CD17D}"/>
              </a:ext>
            </a:extLst>
          </p:cNvPr>
          <p:cNvSpPr>
            <a:spLocks noGrp="1"/>
          </p:cNvSpPr>
          <p:nvPr>
            <p:ph type="body" idx="1"/>
          </p:nvPr>
        </p:nvSpPr>
        <p:spPr/>
        <p:txBody>
          <a:bodyPr/>
          <a:lstStyle/>
          <a:p>
            <a:r>
              <a:rPr lang="sv-SE" sz="1200" b="1" kern="1200">
                <a:solidFill>
                  <a:schemeClr val="tx1"/>
                </a:solidFill>
                <a:effectLst/>
                <a:latin typeface="+mn-lt"/>
                <a:ea typeface="+mn-ea"/>
                <a:cs typeface="+mn-cs"/>
              </a:rPr>
              <a:t>Uträkning </a:t>
            </a:r>
            <a:r>
              <a:rPr lang="sv-SE" sz="1200" kern="1200">
                <a:solidFill>
                  <a:schemeClr val="tx1"/>
                </a:solidFill>
                <a:effectLst/>
                <a:latin typeface="+mn-lt"/>
                <a:ea typeface="+mn-ea"/>
                <a:cs typeface="+mn-cs"/>
              </a:rPr>
              <a:t>(uträkningen är gjort på exakta siffror, nedan är avrundat till mkr och hela procent)</a:t>
            </a:r>
          </a:p>
          <a:p>
            <a:r>
              <a:rPr lang="sv-SE" sz="1200" b="1" kern="1200">
                <a:solidFill>
                  <a:schemeClr val="tx1"/>
                </a:solidFill>
                <a:effectLst/>
                <a:latin typeface="+mn-lt"/>
                <a:ea typeface="+mn-ea"/>
                <a:cs typeface="+mn-cs"/>
              </a:rPr>
              <a:t>- Anslag</a:t>
            </a:r>
            <a:r>
              <a:rPr lang="sv-SE" sz="1200" kern="1200">
                <a:solidFill>
                  <a:schemeClr val="tx1"/>
                </a:solidFill>
                <a:effectLst/>
                <a:latin typeface="+mn-lt"/>
                <a:ea typeface="+mn-ea"/>
                <a:cs typeface="+mn-cs"/>
              </a:rPr>
              <a:t> Resultat 2025: 28, Mål 2026: 35 = öka 25 procent </a:t>
            </a:r>
          </a:p>
          <a:p>
            <a:r>
              <a:rPr lang="sv-SE" sz="1200" b="1" kern="1200">
                <a:solidFill>
                  <a:schemeClr val="tx1"/>
                </a:solidFill>
                <a:effectLst/>
                <a:latin typeface="+mn-lt"/>
                <a:ea typeface="+mn-ea"/>
                <a:cs typeface="+mn-cs"/>
              </a:rPr>
              <a:t>- Insamlingsaktiviteter</a:t>
            </a:r>
            <a:r>
              <a:rPr lang="sv-SE" sz="1200" kern="1200">
                <a:solidFill>
                  <a:schemeClr val="tx1"/>
                </a:solidFill>
                <a:effectLst/>
                <a:latin typeface="+mn-lt"/>
                <a:ea typeface="+mn-ea"/>
                <a:cs typeface="+mn-cs"/>
              </a:rPr>
              <a:t> Resultat 2025: 28, Mål 2026: 33 = öka 16 procent </a:t>
            </a:r>
          </a:p>
          <a:p>
            <a:r>
              <a:rPr lang="sv-SE" sz="1200" b="1" kern="1200">
                <a:solidFill>
                  <a:schemeClr val="tx1"/>
                </a:solidFill>
                <a:effectLst/>
                <a:latin typeface="+mn-lt"/>
                <a:ea typeface="+mn-ea"/>
                <a:cs typeface="+mn-cs"/>
              </a:rPr>
              <a:t>- Kollekter</a:t>
            </a:r>
            <a:r>
              <a:rPr lang="sv-SE" sz="1200" kern="1200">
                <a:solidFill>
                  <a:schemeClr val="tx1"/>
                </a:solidFill>
                <a:effectLst/>
                <a:latin typeface="+mn-lt"/>
                <a:ea typeface="+mn-ea"/>
                <a:cs typeface="+mn-cs"/>
              </a:rPr>
              <a:t> Resultat 2025: 32, Mål 2026:34 = öka 8 procent </a:t>
            </a:r>
          </a:p>
          <a:p>
            <a:r>
              <a:rPr lang="sv-SE" sz="1200" b="1" kern="1200">
                <a:solidFill>
                  <a:schemeClr val="tx1"/>
                </a:solidFill>
                <a:effectLst/>
                <a:latin typeface="+mn-lt"/>
                <a:ea typeface="+mn-ea"/>
                <a:cs typeface="+mn-cs"/>
              </a:rPr>
              <a:t>- Månadsgivande</a:t>
            </a:r>
            <a:r>
              <a:rPr lang="sv-SE" sz="1200" kern="1200">
                <a:solidFill>
                  <a:schemeClr val="tx1"/>
                </a:solidFill>
                <a:effectLst/>
                <a:latin typeface="+mn-lt"/>
                <a:ea typeface="+mn-ea"/>
                <a:cs typeface="+mn-cs"/>
              </a:rPr>
              <a:t> Resultat 2025: 37, Mål 2026: 39 = öka 5 procent </a:t>
            </a:r>
          </a:p>
          <a:p>
            <a:endParaRPr lang="sv-SE"/>
          </a:p>
        </p:txBody>
      </p:sp>
      <p:sp>
        <p:nvSpPr>
          <p:cNvPr id="4" name="Platshållare för bildnummer 3">
            <a:extLst>
              <a:ext uri="{FF2B5EF4-FFF2-40B4-BE49-F238E27FC236}">
                <a16:creationId xmlns:a16="http://schemas.microsoft.com/office/drawing/2014/main" id="{C6BB5E89-72BA-8123-A065-E1009035C74E}"/>
              </a:ext>
            </a:extLst>
          </p:cNvPr>
          <p:cNvSpPr>
            <a:spLocks noGrp="1"/>
          </p:cNvSpPr>
          <p:nvPr>
            <p:ph type="sldNum" sz="quarter" idx="5"/>
          </p:nvPr>
        </p:nvSpPr>
        <p:spPr/>
        <p:txBody>
          <a:bodyPr/>
          <a:lstStyle/>
          <a:p>
            <a:fld id="{80B2B659-03EE-410B-B98C-E1D327100151}" type="slidenum">
              <a:rPr lang="sv-SE" smtClean="0"/>
              <a:t>32</a:t>
            </a:fld>
            <a:endParaRPr lang="sv-SE"/>
          </a:p>
        </p:txBody>
      </p:sp>
    </p:spTree>
    <p:extLst>
      <p:ext uri="{BB962C8B-B14F-4D97-AF65-F5344CB8AC3E}">
        <p14:creationId xmlns:p14="http://schemas.microsoft.com/office/powerpoint/2010/main" val="29868992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Resultat anslag 2025: 28 miljoner kronor. </a:t>
            </a:r>
          </a:p>
          <a:p>
            <a:endParaRPr lang="sv-SE" dirty="0"/>
          </a:p>
          <a:p>
            <a:endParaRPr lang="sv-SE" dirty="0"/>
          </a:p>
        </p:txBody>
      </p:sp>
      <p:sp>
        <p:nvSpPr>
          <p:cNvPr id="4" name="Platshållare för bildnummer 3"/>
          <p:cNvSpPr>
            <a:spLocks noGrp="1"/>
          </p:cNvSpPr>
          <p:nvPr>
            <p:ph type="sldNum" sz="quarter" idx="5"/>
          </p:nvPr>
        </p:nvSpPr>
        <p:spPr/>
        <p:txBody>
          <a:bodyPr/>
          <a:lstStyle/>
          <a:p>
            <a:fld id="{80B2B659-03EE-410B-B98C-E1D327100151}" type="slidenum">
              <a:rPr lang="sv-SE" smtClean="0"/>
              <a:t>33</a:t>
            </a:fld>
            <a:endParaRPr lang="sv-SE"/>
          </a:p>
        </p:txBody>
      </p:sp>
    </p:spTree>
    <p:extLst>
      <p:ext uri="{BB962C8B-B14F-4D97-AF65-F5344CB8AC3E}">
        <p14:creationId xmlns:p14="http://schemas.microsoft.com/office/powerpoint/2010/main" val="3873201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utfallande utan logotyp)">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p:nvPr>
        </p:nvSpPr>
        <p:spPr>
          <a:xfrm>
            <a:off x="0" y="0"/>
            <a:ext cx="12191999" cy="6858000"/>
          </a:xfrm>
          <a:prstGeom prst="rect">
            <a:avLst/>
          </a:pr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363294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p:nvPr>
        </p:nvSpPr>
        <p:spPr>
          <a:xfrm>
            <a:off x="155575" y="152400"/>
            <a:ext cx="11880850" cy="6553200"/>
          </a:xfrm>
          <a:custGeom>
            <a:avLst/>
            <a:gdLst>
              <a:gd name="connsiteX0" fmla="*/ 4450958 w 11880850"/>
              <a:gd name="connsiteY0" fmla="*/ 1672969 h 6553200"/>
              <a:gd name="connsiteX1" fmla="*/ 4450958 w 11880850"/>
              <a:gd name="connsiteY1" fmla="*/ 4709063 h 6553200"/>
              <a:gd name="connsiteX2" fmla="*/ 7429892 w 11880850"/>
              <a:gd name="connsiteY2" fmla="*/ 4709063 h 6553200"/>
              <a:gd name="connsiteX3" fmla="*/ 7429892 w 11880850"/>
              <a:gd name="connsiteY3" fmla="*/ 1672969 h 6553200"/>
              <a:gd name="connsiteX4" fmla="*/ 0 w 11880850"/>
              <a:gd name="connsiteY4" fmla="*/ 0 h 6553200"/>
              <a:gd name="connsiteX5" fmla="*/ 11880850 w 11880850"/>
              <a:gd name="connsiteY5" fmla="*/ 0 h 6553200"/>
              <a:gd name="connsiteX6" fmla="*/ 11880850 w 11880850"/>
              <a:gd name="connsiteY6" fmla="*/ 6553200 h 6553200"/>
              <a:gd name="connsiteX7" fmla="*/ 0 w 11880850"/>
              <a:gd name="connsiteY7"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6553200">
                <a:moveTo>
                  <a:pt x="4450958" y="1672969"/>
                </a:moveTo>
                <a:lnTo>
                  <a:pt x="4450958" y="4709063"/>
                </a:lnTo>
                <a:lnTo>
                  <a:pt x="7429892" y="4709063"/>
                </a:lnTo>
                <a:lnTo>
                  <a:pt x="7429892" y="1672969"/>
                </a:lnTo>
                <a:close/>
                <a:moveTo>
                  <a:pt x="0" y="0"/>
                </a:moveTo>
                <a:lnTo>
                  <a:pt x="11880850" y="0"/>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7" name="Rektangel 26">
            <a:extLst>
              <a:ext uri="{FF2B5EF4-FFF2-40B4-BE49-F238E27FC236}">
                <a16:creationId xmlns:a16="http://schemas.microsoft.com/office/drawing/2014/main" id="{A18DEC89-35CC-87F1-6669-A698DE57A2A0}"/>
              </a:ext>
            </a:extLst>
          </p:cNvPr>
          <p:cNvSpPr/>
          <p:nvPr userDrawn="1"/>
        </p:nvSpPr>
        <p:spPr>
          <a:xfrm>
            <a:off x="4606533" y="1825369"/>
            <a:ext cx="2978934" cy="30360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descr="En bild som visar text, Teckensnitt, logotyp, Grafik&#10;&#10;AI-genererat innehåll kan vara felaktigt.">
            <a:extLst>
              <a:ext uri="{FF2B5EF4-FFF2-40B4-BE49-F238E27FC236}">
                <a16:creationId xmlns:a16="http://schemas.microsoft.com/office/drawing/2014/main" id="{0C5D01AB-3384-BEFA-2F84-22EA66979D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06533" y="1817403"/>
            <a:ext cx="3006618" cy="3036094"/>
          </a:xfrm>
          <a:prstGeom prst="rect">
            <a:avLst/>
          </a:prstGeom>
        </p:spPr>
      </p:pic>
    </p:spTree>
    <p:extLst>
      <p:ext uri="{BB962C8B-B14F-4D97-AF65-F5344CB8AC3E}">
        <p14:creationId xmlns:p14="http://schemas.microsoft.com/office/powerpoint/2010/main" val="359791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ktion">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59814F83-1FBB-866B-2636-5A62E762C5BB}"/>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0"/>
            <a:ext cx="4421348" cy="2305373"/>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9" name="Bildobjekt 8" descr="En bild som visar text, Teckensnitt, logotyp, Grafik&#10;&#10;AI-genererat innehåll kan vara felaktigt.">
            <a:extLst>
              <a:ext uri="{FF2B5EF4-FFF2-40B4-BE49-F238E27FC236}">
                <a16:creationId xmlns:a16="http://schemas.microsoft.com/office/drawing/2014/main" id="{8ED94634-2083-FAD2-A347-35520C6D54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481869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p:spTree>
      <p:nvGrpSpPr>
        <p:cNvPr id="1" name=""/>
        <p:cNvGrpSpPr/>
        <p:nvPr/>
      </p:nvGrpSpPr>
      <p:grpSpPr>
        <a:xfrm>
          <a:off x="0" y="0"/>
          <a:ext cx="0" cy="0"/>
          <a:chOff x="0" y="0"/>
          <a:chExt cx="0" cy="0"/>
        </a:xfrm>
      </p:grpSpPr>
      <p:sp>
        <p:nvSpPr>
          <p:cNvPr id="7" name="Platshållare för bild 2">
            <a:extLst>
              <a:ext uri="{FF2B5EF4-FFF2-40B4-BE49-F238E27FC236}">
                <a16:creationId xmlns:a16="http://schemas.microsoft.com/office/drawing/2014/main" id="{4CB1AA32-F063-A949-537D-57C94590C393}"/>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9ED7D477-DFA4-6758-ED60-F9E4E43BE256}"/>
              </a:ext>
            </a:extLst>
          </p:cNvPr>
          <p:cNvSpPr>
            <a:spLocks noGrp="1"/>
          </p:cNvSpPr>
          <p:nvPr>
            <p:ph type="title" hasCustomPrompt="1"/>
          </p:nvPr>
        </p:nvSpPr>
        <p:spPr/>
        <p:txBody>
          <a:bodyPr/>
          <a:lstStyle>
            <a:lvl1pPr>
              <a:defRPr sz="4900">
                <a:solidFill>
                  <a:srgbClr val="FFE500"/>
                </a:solidFill>
              </a:defRPr>
            </a:lvl1pPr>
          </a:lstStyle>
          <a:p>
            <a:r>
              <a:rPr lang="sv-SE"/>
              <a:t>Skriv rubrik</a:t>
            </a:r>
          </a:p>
        </p:txBody>
      </p:sp>
    </p:spTree>
    <p:extLst>
      <p:ext uri="{BB962C8B-B14F-4D97-AF65-F5344CB8AC3E}">
        <p14:creationId xmlns:p14="http://schemas.microsoft.com/office/powerpoint/2010/main" val="242752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2265738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4214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Rubrik 5">
            <a:extLst>
              <a:ext uri="{FF2B5EF4-FFF2-40B4-BE49-F238E27FC236}">
                <a16:creationId xmlns:a16="http://schemas.microsoft.com/office/drawing/2014/main" id="{A5264750-2315-E75E-6A0C-A5FD57A9E9B3}"/>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340765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41680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innehåll (cirkel)">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106258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vå innehållsdelar (cirkel)">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66679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ehåll och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9A587E1F-EFC0-BF68-FC47-33587168E009}"/>
              </a:ext>
            </a:extLst>
          </p:cNvPr>
          <p:cNvSpPr>
            <a:spLocks noGrp="1"/>
          </p:cNvSpPr>
          <p:nvPr>
            <p:ph type="pic" sz="quarter" idx="13"/>
          </p:nvPr>
        </p:nvSpPr>
        <p:spPr>
          <a:xfrm>
            <a:off x="6096001" y="152400"/>
            <a:ext cx="5940425" cy="6553200"/>
          </a:xfrm>
          <a:custGeom>
            <a:avLst/>
            <a:gdLst>
              <a:gd name="connsiteX0" fmla="*/ 0 w 5940425"/>
              <a:gd name="connsiteY0" fmla="*/ 0 h 6553200"/>
              <a:gd name="connsiteX1" fmla="*/ 4864699 w 5940425"/>
              <a:gd name="connsiteY1" fmla="*/ 0 h 6553200"/>
              <a:gd name="connsiteX2" fmla="*/ 4864699 w 5940425"/>
              <a:gd name="connsiteY2" fmla="*/ 1102524 h 6553200"/>
              <a:gd name="connsiteX3" fmla="*/ 5940425 w 5940425"/>
              <a:gd name="connsiteY3" fmla="*/ 1102524 h 6553200"/>
              <a:gd name="connsiteX4" fmla="*/ 5940425 w 5940425"/>
              <a:gd name="connsiteY4" fmla="*/ 6553200 h 6553200"/>
              <a:gd name="connsiteX5" fmla="*/ 0 w 5940425"/>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0425" h="6553200">
                <a:moveTo>
                  <a:pt x="0" y="0"/>
                </a:moveTo>
                <a:lnTo>
                  <a:pt x="4864699" y="0"/>
                </a:lnTo>
                <a:lnTo>
                  <a:pt x="4864699" y="1102524"/>
                </a:lnTo>
                <a:lnTo>
                  <a:pt x="5940425" y="1102524"/>
                </a:lnTo>
                <a:lnTo>
                  <a:pt x="5940425"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731838" y="535604"/>
            <a:ext cx="5001052" cy="935626"/>
          </a:xfrm>
        </p:spPr>
        <p:txBody>
          <a:bodyPr/>
          <a:lstStyle/>
          <a:p>
            <a:r>
              <a:rPr lang="sv-SE"/>
              <a:t>Skriv rubrik</a:t>
            </a:r>
          </a:p>
        </p:txBody>
      </p:sp>
    </p:spTree>
    <p:extLst>
      <p:ext uri="{BB962C8B-B14F-4D97-AF65-F5344CB8AC3E}">
        <p14:creationId xmlns:p14="http://schemas.microsoft.com/office/powerpoint/2010/main" val="101040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ehåll och bild (run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194D07B-DBB0-AA17-0EF0-EE463F28BD41}"/>
              </a:ext>
            </a:extLst>
          </p:cNvPr>
          <p:cNvSpPr>
            <a:spLocks noGrp="1"/>
          </p:cNvSpPr>
          <p:nvPr>
            <p:ph type="pic" sz="quarter" idx="13"/>
          </p:nvPr>
        </p:nvSpPr>
        <p:spPr>
          <a:xfrm>
            <a:off x="6129948" y="162894"/>
            <a:ext cx="5906477" cy="6542706"/>
          </a:xfrm>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5" name="Rubrik 14">
            <a:extLst>
              <a:ext uri="{FF2B5EF4-FFF2-40B4-BE49-F238E27FC236}">
                <a16:creationId xmlns:a16="http://schemas.microsoft.com/office/drawing/2014/main" id="{198E3509-DF46-2031-3D23-A01207B812FD}"/>
              </a:ext>
            </a:extLst>
          </p:cNvPr>
          <p:cNvSpPr>
            <a:spLocks noGrp="1"/>
          </p:cNvSpPr>
          <p:nvPr>
            <p:ph type="title" hasCustomPrompt="1"/>
          </p:nvPr>
        </p:nvSpPr>
        <p:spPr>
          <a:xfrm>
            <a:off x="731838" y="535604"/>
            <a:ext cx="5001052" cy="935626"/>
          </a:xfrm>
        </p:spPr>
        <p:txBody>
          <a:bodyPr/>
          <a:lstStyle>
            <a:lvl1pPr>
              <a:defRPr/>
            </a:lvl1pPr>
          </a:lstStyle>
          <a:p>
            <a:r>
              <a:rPr lang="sv-SE"/>
              <a:t>Skriv rubrik</a:t>
            </a:r>
          </a:p>
        </p:txBody>
      </p:sp>
    </p:spTree>
    <p:extLst>
      <p:ext uri="{BB962C8B-B14F-4D97-AF65-F5344CB8AC3E}">
        <p14:creationId xmlns:p14="http://schemas.microsoft.com/office/powerpoint/2010/main" val="211911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och innehåll">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629BEB13-F283-B380-8BA1-F8B686862B35}"/>
              </a:ext>
            </a:extLst>
          </p:cNvPr>
          <p:cNvSpPr>
            <a:spLocks noGrp="1"/>
          </p:cNvSpPr>
          <p:nvPr>
            <p:ph type="pic" sz="quarter" idx="13"/>
          </p:nvPr>
        </p:nvSpPr>
        <p:spPr>
          <a:xfrm>
            <a:off x="155575" y="152400"/>
            <a:ext cx="5940425" cy="6553200"/>
          </a:xfrm>
          <a:prstGeom prst="rect">
            <a:avLst/>
          </a:pr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637719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6377198" y="535604"/>
            <a:ext cx="5001052" cy="935626"/>
          </a:xfrm>
        </p:spPr>
        <p:txBody>
          <a:bodyPr/>
          <a:lstStyle/>
          <a:p>
            <a:r>
              <a:rPr lang="sv-SE"/>
              <a:t>Skriv rubrik</a:t>
            </a:r>
          </a:p>
        </p:txBody>
      </p:sp>
    </p:spTree>
    <p:extLst>
      <p:ext uri="{BB962C8B-B14F-4D97-AF65-F5344CB8AC3E}">
        <p14:creationId xmlns:p14="http://schemas.microsoft.com/office/powerpoint/2010/main" val="127948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 (rund) och innehåll">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E328B4C-C417-F1C3-AC37-F936B7AE6134}"/>
              </a:ext>
            </a:extLst>
          </p:cNvPr>
          <p:cNvSpPr>
            <a:spLocks noGrp="1"/>
          </p:cNvSpPr>
          <p:nvPr>
            <p:ph type="pic" sz="quarter" idx="13"/>
          </p:nvPr>
        </p:nvSpPr>
        <p:spPr>
          <a:xfrm>
            <a:off x="155574" y="162894"/>
            <a:ext cx="4782846" cy="6542706"/>
          </a:xfrm>
          <a:custGeom>
            <a:avLst/>
            <a:gdLst>
              <a:gd name="connsiteX0" fmla="*/ 0 w 4782846"/>
              <a:gd name="connsiteY0" fmla="*/ 0 h 6542706"/>
              <a:gd name="connsiteX1" fmla="*/ 4506711 w 4782846"/>
              <a:gd name="connsiteY1" fmla="*/ 0 h 6542706"/>
              <a:gd name="connsiteX2" fmla="*/ 4586087 w 4782846"/>
              <a:gd name="connsiteY2" fmla="*/ 279525 h 6542706"/>
              <a:gd name="connsiteX3" fmla="*/ 4782846 w 4782846"/>
              <a:gd name="connsiteY3" fmla="*/ 1841438 h 6542706"/>
              <a:gd name="connsiteX4" fmla="*/ 2762954 w 4782846"/>
              <a:gd name="connsiteY4" fmla="*/ 6442324 h 6542706"/>
              <a:gd name="connsiteX5" fmla="*/ 2644591 w 4782846"/>
              <a:gd name="connsiteY5" fmla="*/ 6542706 h 6542706"/>
              <a:gd name="connsiteX6" fmla="*/ 0 w 4782846"/>
              <a:gd name="connsiteY6" fmla="*/ 6542706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2846" h="6542706">
                <a:moveTo>
                  <a:pt x="0" y="0"/>
                </a:moveTo>
                <a:lnTo>
                  <a:pt x="4506711" y="0"/>
                </a:lnTo>
                <a:lnTo>
                  <a:pt x="4586087" y="279525"/>
                </a:lnTo>
                <a:cubicBezTo>
                  <a:pt x="4714533" y="778754"/>
                  <a:pt x="4782846" y="1302118"/>
                  <a:pt x="4782846" y="1841438"/>
                </a:cubicBezTo>
                <a:cubicBezTo>
                  <a:pt x="4782846" y="3661643"/>
                  <a:pt x="4004715" y="5300106"/>
                  <a:pt x="2762954" y="6442324"/>
                </a:cubicBezTo>
                <a:lnTo>
                  <a:pt x="2644591" y="6542706"/>
                </a:lnTo>
                <a:lnTo>
                  <a:pt x="0" y="6542706"/>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5316324" y="1720359"/>
            <a:ext cx="5243726"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7" name="Rubrik 16">
            <a:extLst>
              <a:ext uri="{FF2B5EF4-FFF2-40B4-BE49-F238E27FC236}">
                <a16:creationId xmlns:a16="http://schemas.microsoft.com/office/drawing/2014/main" id="{8444A7BF-AFB1-B5A5-FAC7-BA4FD0EAB604}"/>
              </a:ext>
            </a:extLst>
          </p:cNvPr>
          <p:cNvSpPr>
            <a:spLocks noGrp="1"/>
          </p:cNvSpPr>
          <p:nvPr>
            <p:ph type="title" hasCustomPrompt="1"/>
          </p:nvPr>
        </p:nvSpPr>
        <p:spPr>
          <a:xfrm>
            <a:off x="5316324" y="535604"/>
            <a:ext cx="5243726" cy="935626"/>
          </a:xfrm>
        </p:spPr>
        <p:txBody>
          <a:bodyPr/>
          <a:lstStyle/>
          <a:p>
            <a:r>
              <a:rPr lang="sv-SE"/>
              <a:t>Skriv rubrik</a:t>
            </a:r>
          </a:p>
        </p:txBody>
      </p:sp>
    </p:spTree>
    <p:extLst>
      <p:ext uri="{BB962C8B-B14F-4D97-AF65-F5344CB8AC3E}">
        <p14:creationId xmlns:p14="http://schemas.microsoft.com/office/powerpoint/2010/main" val="406346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or bild (rund) och text">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9A091BA6-75EA-663F-30A4-4EFC5E13329D}"/>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4830751 w 5906476"/>
              <a:gd name="connsiteY2" fmla="*/ 1092030 h 6542706"/>
              <a:gd name="connsiteX3" fmla="*/ 5906476 w 5906476"/>
              <a:gd name="connsiteY3" fmla="*/ 1092030 h 6542706"/>
              <a:gd name="connsiteX4" fmla="*/ 5906476 w 5906476"/>
              <a:gd name="connsiteY4" fmla="*/ 6542706 h 6542706"/>
              <a:gd name="connsiteX5" fmla="*/ 294098 w 5906476"/>
              <a:gd name="connsiteY5" fmla="*/ 6542706 h 6542706"/>
              <a:gd name="connsiteX6" fmla="*/ 270851 w 5906476"/>
              <a:gd name="connsiteY6" fmla="*/ 3192489 h 6542706"/>
              <a:gd name="connsiteX7" fmla="*/ 4756718 w 5906476"/>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6" h="6542706">
                <a:moveTo>
                  <a:pt x="4830751" y="0"/>
                </a:moveTo>
                <a:lnTo>
                  <a:pt x="4830751" y="1092029"/>
                </a:lnTo>
                <a:lnTo>
                  <a:pt x="4830751" y="1092030"/>
                </a:lnTo>
                <a:lnTo>
                  <a:pt x="5906476" y="1092030"/>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Platshållare för bild 10">
            <a:extLst>
              <a:ext uri="{FF2B5EF4-FFF2-40B4-BE49-F238E27FC236}">
                <a16:creationId xmlns:a16="http://schemas.microsoft.com/office/drawing/2014/main" id="{3A258BB9-B685-9372-73CD-795AB2211D57}"/>
              </a:ext>
            </a:extLst>
          </p:cNvPr>
          <p:cNvSpPr>
            <a:spLocks noGrp="1"/>
          </p:cNvSpPr>
          <p:nvPr>
            <p:ph type="pic" sz="quarter" idx="13"/>
          </p:nvPr>
        </p:nvSpPr>
        <p:spPr>
          <a:xfrm>
            <a:off x="155576" y="152400"/>
            <a:ext cx="10805125" cy="6553200"/>
          </a:xfrm>
          <a:custGeom>
            <a:avLst/>
            <a:gdLst>
              <a:gd name="connsiteX0" fmla="*/ 0 w 10805125"/>
              <a:gd name="connsiteY0" fmla="*/ 0 h 6553200"/>
              <a:gd name="connsiteX1" fmla="*/ 10805125 w 10805125"/>
              <a:gd name="connsiteY1" fmla="*/ 0 h 6553200"/>
              <a:gd name="connsiteX2" fmla="*/ 10805125 w 10805125"/>
              <a:gd name="connsiteY2" fmla="*/ 10494 h 6553200"/>
              <a:gd name="connsiteX3" fmla="*/ 10731092 w 10805125"/>
              <a:gd name="connsiteY3" fmla="*/ 11485 h 6553200"/>
              <a:gd name="connsiteX4" fmla="*/ 6245225 w 10805125"/>
              <a:gd name="connsiteY4" fmla="*/ 3202983 h 6553200"/>
              <a:gd name="connsiteX5" fmla="*/ 6268472 w 10805125"/>
              <a:gd name="connsiteY5" fmla="*/ 6553200 h 6553200"/>
              <a:gd name="connsiteX6" fmla="*/ 0 w 10805125"/>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5125" h="6553200">
                <a:moveTo>
                  <a:pt x="0" y="0"/>
                </a:moveTo>
                <a:lnTo>
                  <a:pt x="10805125" y="0"/>
                </a:lnTo>
                <a:lnTo>
                  <a:pt x="10805125" y="10494"/>
                </a:lnTo>
                <a:lnTo>
                  <a:pt x="10731092" y="11485"/>
                </a:lnTo>
                <a:cubicBezTo>
                  <a:pt x="9790324" y="33547"/>
                  <a:pt x="7308716" y="392866"/>
                  <a:pt x="6245225" y="3202983"/>
                </a:cubicBezTo>
                <a:cubicBezTo>
                  <a:pt x="5902823" y="4101570"/>
                  <a:pt x="5857766" y="5335722"/>
                  <a:pt x="6268472" y="6553200"/>
                </a:cubicBez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7" name="Platshållare för text 16">
            <a:extLst>
              <a:ext uri="{FF2B5EF4-FFF2-40B4-BE49-F238E27FC236}">
                <a16:creationId xmlns:a16="http://schemas.microsoft.com/office/drawing/2014/main" id="{C166517F-CDF3-4ACF-C0E1-BCE5249EA4F2}"/>
              </a:ext>
            </a:extLst>
          </p:cNvPr>
          <p:cNvSpPr>
            <a:spLocks noGrp="1"/>
          </p:cNvSpPr>
          <p:nvPr>
            <p:ph type="body" sz="quarter" idx="14" hasCustomPrompt="1"/>
          </p:nvPr>
        </p:nvSpPr>
        <p:spPr>
          <a:xfrm>
            <a:off x="7005638" y="2743200"/>
            <a:ext cx="4371975" cy="3278188"/>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6" name="Rubrik 5">
            <a:extLst>
              <a:ext uri="{FF2B5EF4-FFF2-40B4-BE49-F238E27FC236}">
                <a16:creationId xmlns:a16="http://schemas.microsoft.com/office/drawing/2014/main" id="{ACC7A96C-9879-C20D-A591-21D3FE3B001D}"/>
              </a:ext>
            </a:extLst>
          </p:cNvPr>
          <p:cNvSpPr>
            <a:spLocks noGrp="1"/>
          </p:cNvSpPr>
          <p:nvPr>
            <p:ph type="title" hasCustomPrompt="1"/>
          </p:nvPr>
        </p:nvSpPr>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201009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lsidesbild">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92203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sidesbild och text (svar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92D245D-99AB-7190-E048-A4E03FDCFBEB}"/>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C3D6300E-3C5C-0843-7AF4-6BED59B63E6A}"/>
              </a:ext>
            </a:extLst>
          </p:cNvPr>
          <p:cNvSpPr>
            <a:spLocks noGrp="1"/>
          </p:cNvSpPr>
          <p:nvPr>
            <p:ph type="title" hasCustomPrompt="1"/>
          </p:nvPr>
        </p:nvSpPr>
        <p:spPr>
          <a:xfrm>
            <a:off x="731838" y="535604"/>
            <a:ext cx="5001052" cy="935626"/>
          </a:xfrm>
        </p:spPr>
        <p:txBody>
          <a:bodyPr/>
          <a:lstStyle>
            <a:lvl1pPr>
              <a:defRPr/>
            </a:lvl1pPr>
          </a:lstStyle>
          <a:p>
            <a:r>
              <a:rPr lang="sv-SE"/>
              <a:t>Skriv rubrik</a:t>
            </a:r>
          </a:p>
        </p:txBody>
      </p:sp>
    </p:spTree>
    <p:extLst>
      <p:ext uri="{BB962C8B-B14F-4D97-AF65-F5344CB8AC3E}">
        <p14:creationId xmlns:p14="http://schemas.microsoft.com/office/powerpoint/2010/main" val="1984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elsidesbild och text (gul/vi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183921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vå bilder">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p:nvPr>
        </p:nvSpPr>
        <p:spPr>
          <a:xfrm>
            <a:off x="155575" y="152400"/>
            <a:ext cx="5862639"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4" name="Platshållare för bild 3">
            <a:extLst>
              <a:ext uri="{FF2B5EF4-FFF2-40B4-BE49-F238E27FC236}">
                <a16:creationId xmlns:a16="http://schemas.microsoft.com/office/drawing/2014/main" id="{A0116A95-F041-82C8-3132-5E23B80931DC}"/>
              </a:ext>
            </a:extLst>
          </p:cNvPr>
          <p:cNvSpPr>
            <a:spLocks noGrp="1"/>
          </p:cNvSpPr>
          <p:nvPr>
            <p:ph type="pic" sz="quarter" idx="14"/>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pic>
        <p:nvPicPr>
          <p:cNvPr id="6" name="Bildobjekt 5" descr="En bild som visar text, Teckensnitt, logotyp, Grafik&#10;&#10;AI-genererat innehåll kan vara felaktigt.">
            <a:extLst>
              <a:ext uri="{FF2B5EF4-FFF2-40B4-BE49-F238E27FC236}">
                <a16:creationId xmlns:a16="http://schemas.microsoft.com/office/drawing/2014/main" id="{D08316D4-350D-9D87-DDBB-2C500EB788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03276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re bilder">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1486490-3A6A-7690-C68E-25284979514A}"/>
              </a:ext>
            </a:extLst>
          </p:cNvPr>
          <p:cNvSpPr>
            <a:spLocks noGrp="1"/>
          </p:cNvSpPr>
          <p:nvPr>
            <p:ph type="pic" sz="quarter" idx="15"/>
          </p:nvPr>
        </p:nvSpPr>
        <p:spPr>
          <a:xfrm>
            <a:off x="6173786" y="152400"/>
            <a:ext cx="5862639" cy="3198813"/>
          </a:xfrm>
          <a:custGeom>
            <a:avLst/>
            <a:gdLst>
              <a:gd name="csX0" fmla="*/ 0 w 5862639"/>
              <a:gd name="csY0" fmla="*/ 0 h 3198813"/>
              <a:gd name="csX1" fmla="*/ 4776277 w 5862639"/>
              <a:gd name="csY1" fmla="*/ 0 h 3198813"/>
              <a:gd name="csX2" fmla="*/ 4776277 w 5862639"/>
              <a:gd name="csY2" fmla="*/ 1101713 h 3198813"/>
              <a:gd name="csX3" fmla="*/ 5862639 w 5862639"/>
              <a:gd name="csY3" fmla="*/ 1101713 h 3198813"/>
              <a:gd name="csX4" fmla="*/ 5862639 w 5862639"/>
              <a:gd name="csY4" fmla="*/ 3198813 h 3198813"/>
              <a:gd name="csX5" fmla="*/ 0 w 5862639"/>
              <a:gd name="csY5" fmla="*/ 3198813 h 3198813"/>
            </a:gdLst>
            <a:ahLst/>
            <a:cxnLst>
              <a:cxn ang="0">
                <a:pos x="csX0" y="csY0"/>
              </a:cxn>
              <a:cxn ang="0">
                <a:pos x="csX1" y="csY1"/>
              </a:cxn>
              <a:cxn ang="0">
                <a:pos x="csX2" y="csY2"/>
              </a:cxn>
              <a:cxn ang="0">
                <a:pos x="csX3" y="csY3"/>
              </a:cxn>
              <a:cxn ang="0">
                <a:pos x="csX4" y="csY4"/>
              </a:cxn>
              <a:cxn ang="0">
                <a:pos x="csX5" y="csY5"/>
              </a:cxn>
            </a:cxnLst>
            <a:rect l="l" t="t" r="r" b="b"/>
            <a:pathLst>
              <a:path w="5862639" h="3198813">
                <a:moveTo>
                  <a:pt x="0" y="0"/>
                </a:moveTo>
                <a:lnTo>
                  <a:pt x="4776277" y="0"/>
                </a:lnTo>
                <a:lnTo>
                  <a:pt x="4776277" y="1101713"/>
                </a:lnTo>
                <a:lnTo>
                  <a:pt x="5862639" y="1101713"/>
                </a:lnTo>
                <a:lnTo>
                  <a:pt x="5862639" y="3198813"/>
                </a:lnTo>
                <a:lnTo>
                  <a:pt x="0" y="3198813"/>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155574" y="152400"/>
            <a:ext cx="5862638"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sp>
        <p:nvSpPr>
          <p:cNvPr id="9" name="Platshållare för bild 6">
            <a:extLst>
              <a:ext uri="{FF2B5EF4-FFF2-40B4-BE49-F238E27FC236}">
                <a16:creationId xmlns:a16="http://schemas.microsoft.com/office/drawing/2014/main" id="{9171DB97-2857-07BE-660D-4FB5D3A01227}"/>
              </a:ext>
            </a:extLst>
          </p:cNvPr>
          <p:cNvSpPr>
            <a:spLocks noGrp="1"/>
          </p:cNvSpPr>
          <p:nvPr>
            <p:ph type="pic" sz="quarter" idx="16"/>
          </p:nvPr>
        </p:nvSpPr>
        <p:spPr>
          <a:xfrm>
            <a:off x="6173786"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pic>
        <p:nvPicPr>
          <p:cNvPr id="4" name="Bildobjekt 3" descr="En bild som visar text, Teckensnitt, logotyp, Grafik&#10;&#10;AI-genererat innehåll kan vara felaktigt.">
            <a:extLst>
              <a:ext uri="{FF2B5EF4-FFF2-40B4-BE49-F238E27FC236}">
                <a16:creationId xmlns:a16="http://schemas.microsoft.com/office/drawing/2014/main" id="{7EE9220B-4472-605A-A64B-74BC832466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37699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re bilder ">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p:nvPr>
        </p:nvSpPr>
        <p:spPr>
          <a:xfrm>
            <a:off x="155575" y="152400"/>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3" name="Platshållare för bild 6">
            <a:extLst>
              <a:ext uri="{FF2B5EF4-FFF2-40B4-BE49-F238E27FC236}">
                <a16:creationId xmlns:a16="http://schemas.microsoft.com/office/drawing/2014/main" id="{9171DB97-2857-07BE-660D-4FB5D3A01227}"/>
              </a:ext>
            </a:extLst>
          </p:cNvPr>
          <p:cNvSpPr>
            <a:spLocks noGrp="1"/>
          </p:cNvSpPr>
          <p:nvPr>
            <p:ph type="pic" sz="quarter" idx="16"/>
          </p:nvPr>
        </p:nvSpPr>
        <p:spPr>
          <a:xfrm>
            <a:off x="155575"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6" name="Platshållare för bild 5">
            <a:extLst>
              <a:ext uri="{FF2B5EF4-FFF2-40B4-BE49-F238E27FC236}">
                <a16:creationId xmlns:a16="http://schemas.microsoft.com/office/drawing/2014/main" id="{0A7371D5-9328-C3F3-FEB0-B317F52F03DC}"/>
              </a:ext>
            </a:extLst>
          </p:cNvPr>
          <p:cNvSpPr>
            <a:spLocks noGrp="1"/>
          </p:cNvSpPr>
          <p:nvPr>
            <p:ph type="pic" sz="quarter" idx="14"/>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pic>
        <p:nvPicPr>
          <p:cNvPr id="7" name="Bildobjekt 6" descr="En bild som visar text, Teckensnitt, logotyp, Grafik&#10;&#10;AI-genererat innehåll kan vara felaktigt.">
            <a:extLst>
              <a:ext uri="{FF2B5EF4-FFF2-40B4-BE49-F238E27FC236}">
                <a16:creationId xmlns:a16="http://schemas.microsoft.com/office/drawing/2014/main" id="{32EA5ABF-3579-3E14-6F6F-2273EB10B1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772230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ju bilder">
    <p:bg>
      <p:bgPr>
        <a:solidFill>
          <a:schemeClr val="bg1"/>
        </a:solidFill>
        <a:effectLst/>
      </p:bgPr>
    </p:bg>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5181599" y="152400"/>
            <a:ext cx="3534480" cy="414943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1" name="Platshållare för bild 6">
            <a:extLst>
              <a:ext uri="{FF2B5EF4-FFF2-40B4-BE49-F238E27FC236}">
                <a16:creationId xmlns:a16="http://schemas.microsoft.com/office/drawing/2014/main" id="{E6E17BF4-38B5-5B2B-2C29-AF4CE23B4782}"/>
              </a:ext>
            </a:extLst>
          </p:cNvPr>
          <p:cNvSpPr>
            <a:spLocks noGrp="1"/>
          </p:cNvSpPr>
          <p:nvPr>
            <p:ph type="pic" sz="quarter" idx="15"/>
          </p:nvPr>
        </p:nvSpPr>
        <p:spPr>
          <a:xfrm>
            <a:off x="155575" y="152399"/>
            <a:ext cx="4870450" cy="1718613"/>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2" name="Platshållare för bild 6">
            <a:extLst>
              <a:ext uri="{FF2B5EF4-FFF2-40B4-BE49-F238E27FC236}">
                <a16:creationId xmlns:a16="http://schemas.microsoft.com/office/drawing/2014/main" id="{F817B1FD-A24D-62ED-DAB2-8F0B8572B425}"/>
              </a:ext>
            </a:extLst>
          </p:cNvPr>
          <p:cNvSpPr>
            <a:spLocks noGrp="1"/>
          </p:cNvSpPr>
          <p:nvPr>
            <p:ph type="pic" sz="quarter" idx="16"/>
          </p:nvPr>
        </p:nvSpPr>
        <p:spPr>
          <a:xfrm>
            <a:off x="155575" y="2026587"/>
            <a:ext cx="4870450" cy="173903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3" name="Platshållare för bild 6">
            <a:extLst>
              <a:ext uri="{FF2B5EF4-FFF2-40B4-BE49-F238E27FC236}">
                <a16:creationId xmlns:a16="http://schemas.microsoft.com/office/drawing/2014/main" id="{20D7B727-7203-6CA3-09E7-A18D8EACDF0A}"/>
              </a:ext>
            </a:extLst>
          </p:cNvPr>
          <p:cNvSpPr>
            <a:spLocks noGrp="1"/>
          </p:cNvSpPr>
          <p:nvPr>
            <p:ph type="pic" sz="quarter" idx="17"/>
          </p:nvPr>
        </p:nvSpPr>
        <p:spPr>
          <a:xfrm>
            <a:off x="155575" y="3921196"/>
            <a:ext cx="4870450" cy="278440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4" name="Platshållare för bild 6">
            <a:extLst>
              <a:ext uri="{FF2B5EF4-FFF2-40B4-BE49-F238E27FC236}">
                <a16:creationId xmlns:a16="http://schemas.microsoft.com/office/drawing/2014/main" id="{39112E33-1B6A-A6EC-C21F-4F43EE89B74A}"/>
              </a:ext>
            </a:extLst>
          </p:cNvPr>
          <p:cNvSpPr>
            <a:spLocks noGrp="1"/>
          </p:cNvSpPr>
          <p:nvPr>
            <p:ph type="pic" sz="quarter" idx="18"/>
          </p:nvPr>
        </p:nvSpPr>
        <p:spPr>
          <a:xfrm>
            <a:off x="5180502" y="4458053"/>
            <a:ext cx="3534480" cy="224754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6" name="Platshållare för bild 5">
            <a:extLst>
              <a:ext uri="{FF2B5EF4-FFF2-40B4-BE49-F238E27FC236}">
                <a16:creationId xmlns:a16="http://schemas.microsoft.com/office/drawing/2014/main" id="{6D423715-760D-7DCD-5E10-EA2FD86AFB23}"/>
              </a:ext>
            </a:extLst>
          </p:cNvPr>
          <p:cNvSpPr>
            <a:spLocks noGrp="1"/>
          </p:cNvSpPr>
          <p:nvPr>
            <p:ph type="pic" sz="quarter" idx="13"/>
          </p:nvPr>
        </p:nvSpPr>
        <p:spPr>
          <a:xfrm>
            <a:off x="8871654" y="152400"/>
            <a:ext cx="3164771" cy="2649844"/>
          </a:xfrm>
          <a:custGeom>
            <a:avLst/>
            <a:gdLst>
              <a:gd name="csX0" fmla="*/ 0 w 3164771"/>
              <a:gd name="csY0" fmla="*/ 0 h 2649844"/>
              <a:gd name="csX1" fmla="*/ 2078409 w 3164771"/>
              <a:gd name="csY1" fmla="*/ 0 h 2649844"/>
              <a:gd name="csX2" fmla="*/ 2078409 w 3164771"/>
              <a:gd name="csY2" fmla="*/ 1101713 h 2649844"/>
              <a:gd name="csX3" fmla="*/ 3164771 w 3164771"/>
              <a:gd name="csY3" fmla="*/ 1101713 h 2649844"/>
              <a:gd name="csX4" fmla="*/ 3164771 w 3164771"/>
              <a:gd name="csY4" fmla="*/ 2649844 h 2649844"/>
              <a:gd name="csX5" fmla="*/ 0 w 3164771"/>
              <a:gd name="csY5" fmla="*/ 2649844 h 2649844"/>
            </a:gdLst>
            <a:ahLst/>
            <a:cxnLst>
              <a:cxn ang="0">
                <a:pos x="csX0" y="csY0"/>
              </a:cxn>
              <a:cxn ang="0">
                <a:pos x="csX1" y="csY1"/>
              </a:cxn>
              <a:cxn ang="0">
                <a:pos x="csX2" y="csY2"/>
              </a:cxn>
              <a:cxn ang="0">
                <a:pos x="csX3" y="csY3"/>
              </a:cxn>
              <a:cxn ang="0">
                <a:pos x="csX4" y="csY4"/>
              </a:cxn>
              <a:cxn ang="0">
                <a:pos x="csX5" y="csY5"/>
              </a:cxn>
            </a:cxnLst>
            <a:rect l="l" t="t" r="r" b="b"/>
            <a:pathLst>
              <a:path w="3164771" h="2649844">
                <a:moveTo>
                  <a:pt x="0" y="0"/>
                </a:moveTo>
                <a:lnTo>
                  <a:pt x="2078409" y="0"/>
                </a:lnTo>
                <a:lnTo>
                  <a:pt x="2078409" y="1101713"/>
                </a:lnTo>
                <a:lnTo>
                  <a:pt x="3164771" y="1101713"/>
                </a:lnTo>
                <a:lnTo>
                  <a:pt x="3164771" y="2649844"/>
                </a:lnTo>
                <a:lnTo>
                  <a:pt x="0" y="2649844"/>
                </a:lnTo>
                <a:close/>
              </a:path>
            </a:pathLst>
          </a:cu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5" name="Platshållare för bild 6">
            <a:extLst>
              <a:ext uri="{FF2B5EF4-FFF2-40B4-BE49-F238E27FC236}">
                <a16:creationId xmlns:a16="http://schemas.microsoft.com/office/drawing/2014/main" id="{5745C694-46F7-98BC-2490-45D89E6FB6B5}"/>
              </a:ext>
            </a:extLst>
          </p:cNvPr>
          <p:cNvSpPr>
            <a:spLocks noGrp="1"/>
          </p:cNvSpPr>
          <p:nvPr>
            <p:ph type="pic" sz="quarter" idx="19"/>
          </p:nvPr>
        </p:nvSpPr>
        <p:spPr>
          <a:xfrm>
            <a:off x="8871654" y="2973892"/>
            <a:ext cx="3164771" cy="3731708"/>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pic>
        <p:nvPicPr>
          <p:cNvPr id="7" name="Bildobjekt 6" descr="En bild som visar text, Teckensnitt, logotyp, Grafik&#10;&#10;AI-genererat innehåll kan vara felaktigt.">
            <a:extLst>
              <a:ext uri="{FF2B5EF4-FFF2-40B4-BE49-F238E27FC236}">
                <a16:creationId xmlns:a16="http://schemas.microsoft.com/office/drawing/2014/main" id="{5A63778F-AC09-B0C3-158B-A950A87F6D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34688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em bilder med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sv-SE"/>
              <a:t>Skriv rubrik</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p:nvPr>
        </p:nvSpPr>
        <p:spPr>
          <a:xfrm>
            <a:off x="751293"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p:nvPr>
        </p:nvSpPr>
        <p:spPr>
          <a:xfrm>
            <a:off x="2917319"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p:nvPr>
        </p:nvSpPr>
        <p:spPr>
          <a:xfrm>
            <a:off x="5061000"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p:nvPr>
        </p:nvSpPr>
        <p:spPr>
          <a:xfrm>
            <a:off x="7204681"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p:nvPr>
        </p:nvSpPr>
        <p:spPr>
          <a:xfrm>
            <a:off x="9370707"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sv-SE"/>
              <a:t>Skriv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sv-SE"/>
              <a:t>Skriv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sv-SE"/>
              <a:t>Skriv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sv-SE"/>
              <a:t>Skriv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sv-SE"/>
              <a:t>Skriv text</a:t>
            </a:r>
          </a:p>
        </p:txBody>
      </p:sp>
    </p:spTree>
    <p:extLst>
      <p:ext uri="{BB962C8B-B14F-4D97-AF65-F5344CB8AC3E}">
        <p14:creationId xmlns:p14="http://schemas.microsoft.com/office/powerpoint/2010/main" val="374627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Media">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Platshållare för media 7">
            <a:extLst>
              <a:ext uri="{FF2B5EF4-FFF2-40B4-BE49-F238E27FC236}">
                <a16:creationId xmlns:a16="http://schemas.microsoft.com/office/drawing/2014/main" id="{9C0ADC85-6F17-5F2C-4C69-D5A409C6F80D}"/>
              </a:ext>
            </a:extLst>
          </p:cNvPr>
          <p:cNvSpPr>
            <a:spLocks noGrp="1"/>
          </p:cNvSpPr>
          <p:nvPr>
            <p:ph type="media" sz="quarter" idx="13"/>
          </p:nvPr>
        </p:nvSpPr>
        <p:spPr>
          <a:xfrm>
            <a:off x="155575" y="152400"/>
            <a:ext cx="11880850" cy="6553200"/>
          </a:xfrm>
          <a:prstGeom prst="rect">
            <a:avLst/>
          </a:prstGeom>
          <a:solidFill>
            <a:schemeClr val="tx1"/>
          </a:solidFill>
        </p:spPr>
        <p:txBody>
          <a:bodyPr wrap="square">
            <a:noAutofit/>
          </a:bodyPr>
          <a:lstStyle/>
          <a:p>
            <a:r>
              <a:rPr lang="sv-SE"/>
              <a:t>Klicka på ikonen för att lägga till ett medieklipp</a:t>
            </a:r>
          </a:p>
        </p:txBody>
      </p:sp>
    </p:spTree>
    <p:extLst>
      <p:ext uri="{BB962C8B-B14F-4D97-AF65-F5344CB8AC3E}">
        <p14:creationId xmlns:p14="http://schemas.microsoft.com/office/powerpoint/2010/main" val="369826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ock: Rubrik och innehåll  ">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sv-SE"/>
              <a:t>Skriv rubrik</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71791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ock: Rubrik, innehåll och text  ">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sv-SE"/>
              <a:t>Skriv rubrik</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6" name="Platshållare för text 16">
            <a:extLst>
              <a:ext uri="{FF2B5EF4-FFF2-40B4-BE49-F238E27FC236}">
                <a16:creationId xmlns:a16="http://schemas.microsoft.com/office/drawing/2014/main" id="{BDE9FF43-E8DB-944C-62AD-8DA8AED67770}"/>
              </a:ext>
            </a:extLst>
          </p:cNvPr>
          <p:cNvSpPr>
            <a:spLocks noGrp="1"/>
          </p:cNvSpPr>
          <p:nvPr>
            <p:ph type="body" sz="quarter" idx="14" hasCustomPrompt="1"/>
          </p:nvPr>
        </p:nvSpPr>
        <p:spPr>
          <a:xfrm>
            <a:off x="9242089" y="1734482"/>
            <a:ext cx="2361882" cy="2427210"/>
          </a:xfrm>
        </p:spPr>
        <p:txBody>
          <a:bodyPr/>
          <a:lstStyle>
            <a:lvl1pPr marL="0" indent="0">
              <a:buNone/>
              <a:defRPr sz="1600"/>
            </a:lvl1pPr>
          </a:lstStyle>
          <a:p>
            <a:pPr lvl="0"/>
            <a:r>
              <a:rPr lang="sv-SE"/>
              <a:t>Skriv text</a:t>
            </a:r>
          </a:p>
        </p:txBody>
      </p:sp>
    </p:spTree>
    <p:extLst>
      <p:ext uri="{BB962C8B-B14F-4D97-AF65-F5344CB8AC3E}">
        <p14:creationId xmlns:p14="http://schemas.microsoft.com/office/powerpoint/2010/main" val="2249253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ock: Text till vänster">
    <p:bg>
      <p:bgPr>
        <a:solidFill>
          <a:schemeClr val="tx2">
            <a:alpha val="25000"/>
          </a:schemeClr>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0D34C43-D2D3-A823-B194-894E679835DF}"/>
              </a:ext>
            </a:extLst>
          </p:cNvPr>
          <p:cNvSpPr/>
          <p:nvPr userDrawn="1"/>
        </p:nvSpPr>
        <p:spPr>
          <a:xfrm>
            <a:off x="3517126"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7" name="Rubrik 6">
            <a:extLst>
              <a:ext uri="{FF2B5EF4-FFF2-40B4-BE49-F238E27FC236}">
                <a16:creationId xmlns:a16="http://schemas.microsoft.com/office/drawing/2014/main" id="{87EC488D-21A1-EE92-338E-29282A9C6901}"/>
              </a:ext>
            </a:extLst>
          </p:cNvPr>
          <p:cNvSpPr>
            <a:spLocks noGrp="1"/>
          </p:cNvSpPr>
          <p:nvPr>
            <p:ph type="title" hasCustomPrompt="1"/>
          </p:nvPr>
        </p:nvSpPr>
        <p:spPr>
          <a:xfrm>
            <a:off x="731838" y="535604"/>
            <a:ext cx="2361882" cy="866476"/>
          </a:xfrm>
        </p:spPr>
        <p:txBody>
          <a:bodyPr anchor="b"/>
          <a:lstStyle>
            <a:lvl1pPr>
              <a:defRPr sz="1800"/>
            </a:lvl1pPr>
          </a:lstStyle>
          <a:p>
            <a:r>
              <a:rPr lang="sv-SE"/>
              <a:t>Skriv rubrik</a:t>
            </a:r>
          </a:p>
        </p:txBody>
      </p:sp>
      <p:sp>
        <p:nvSpPr>
          <p:cNvPr id="12" name="Platshållare för text 16">
            <a:extLst>
              <a:ext uri="{FF2B5EF4-FFF2-40B4-BE49-F238E27FC236}">
                <a16:creationId xmlns:a16="http://schemas.microsoft.com/office/drawing/2014/main" id="{EE902E8C-ECBD-E64D-3260-D19BEDEEF190}"/>
              </a:ext>
            </a:extLst>
          </p:cNvPr>
          <p:cNvSpPr>
            <a:spLocks noGrp="1"/>
          </p:cNvSpPr>
          <p:nvPr>
            <p:ph type="body" sz="quarter" idx="14" hasCustomPrompt="1"/>
          </p:nvPr>
        </p:nvSpPr>
        <p:spPr>
          <a:xfrm>
            <a:off x="731839" y="1650048"/>
            <a:ext cx="2361882" cy="2563812"/>
          </a:xfrm>
        </p:spPr>
        <p:txBody>
          <a:bodyPr/>
          <a:lstStyle>
            <a:lvl1pPr marL="0" indent="0">
              <a:buNone/>
              <a:defRPr sz="1600"/>
            </a:lvl1pPr>
          </a:lstStyle>
          <a:p>
            <a:pPr lvl="0"/>
            <a:r>
              <a:rPr lang="sv-SE"/>
              <a:t>Skriv text</a:t>
            </a:r>
          </a:p>
        </p:txBody>
      </p:sp>
      <p:pic>
        <p:nvPicPr>
          <p:cNvPr id="5" name="Bildobjekt 4" descr="En bild som visar text, Teckensnitt, logotyp, Grafik&#10;&#10;AI-genererat innehåll kan vara felaktigt.">
            <a:extLst>
              <a:ext uri="{FF2B5EF4-FFF2-40B4-BE49-F238E27FC236}">
                <a16:creationId xmlns:a16="http://schemas.microsoft.com/office/drawing/2014/main" id="{3F8E7885-C616-F239-BA50-CA6FAC5195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11" name="Platshållare för innehåll 2">
            <a:extLst>
              <a:ext uri="{FF2B5EF4-FFF2-40B4-BE49-F238E27FC236}">
                <a16:creationId xmlns:a16="http://schemas.microsoft.com/office/drawing/2014/main" id="{51F2EBD8-6CFE-F6F0-B2E0-5CCB4D068127}"/>
              </a:ext>
            </a:extLst>
          </p:cNvPr>
          <p:cNvSpPr>
            <a:spLocks noGrp="1"/>
          </p:cNvSpPr>
          <p:nvPr>
            <p:ph idx="1" hasCustomPrompt="1"/>
          </p:nvPr>
        </p:nvSpPr>
        <p:spPr>
          <a:xfrm>
            <a:off x="3990109" y="535605"/>
            <a:ext cx="6470073" cy="3678256"/>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Platshållare för text 16">
            <a:extLst>
              <a:ext uri="{FF2B5EF4-FFF2-40B4-BE49-F238E27FC236}">
                <a16:creationId xmlns:a16="http://schemas.microsoft.com/office/drawing/2014/main" id="{4D45BF32-7674-52D7-7697-566DBF23C8D9}"/>
              </a:ext>
            </a:extLst>
          </p:cNvPr>
          <p:cNvSpPr>
            <a:spLocks noGrp="1"/>
          </p:cNvSpPr>
          <p:nvPr>
            <p:ph type="body" sz="quarter" idx="15" hasCustomPrompt="1"/>
          </p:nvPr>
        </p:nvSpPr>
        <p:spPr>
          <a:xfrm>
            <a:off x="3990109" y="4876800"/>
            <a:ext cx="6470073" cy="1144588"/>
          </a:xfrm>
        </p:spPr>
        <p:txBody>
          <a:bodyPr/>
          <a:lstStyle>
            <a:lvl1pPr>
              <a:buNone/>
              <a:defRPr/>
            </a:lvl1pPr>
            <a:lvl2pPr>
              <a:buNone/>
              <a:defRPr/>
            </a:lvl2pPr>
            <a:lvl5pPr>
              <a:defRPr/>
            </a:lvl5pPr>
          </a:lstStyle>
          <a:p>
            <a:pPr lvl="0"/>
            <a:r>
              <a:rPr lang="sv-SE"/>
              <a:t>Skriv text</a:t>
            </a:r>
          </a:p>
        </p:txBody>
      </p:sp>
    </p:spTree>
    <p:extLst>
      <p:ext uri="{BB962C8B-B14F-4D97-AF65-F5344CB8AC3E}">
        <p14:creationId xmlns:p14="http://schemas.microsoft.com/office/powerpoint/2010/main" val="243331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ock: Rubrik och innehåll">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13436ED3-5706-0AD5-9E0A-71313CD34708}"/>
              </a:ext>
            </a:extLst>
          </p:cNvPr>
          <p:cNvSpPr/>
          <p:nvPr userDrawn="1"/>
        </p:nvSpPr>
        <p:spPr>
          <a:xfrm flipH="1">
            <a:off x="7278070" y="152400"/>
            <a:ext cx="4758354" cy="6542706"/>
          </a:xfrm>
          <a:custGeom>
            <a:avLst/>
            <a:gdLst>
              <a:gd name="connsiteX0" fmla="*/ 4519792 w 4758354"/>
              <a:gd name="connsiteY0" fmla="*/ 0 h 6542706"/>
              <a:gd name="connsiteX1" fmla="*/ 1075724 w 4758354"/>
              <a:gd name="connsiteY1" fmla="*/ 0 h 6542706"/>
              <a:gd name="connsiteX2" fmla="*/ 1075724 w 4758354"/>
              <a:gd name="connsiteY2" fmla="*/ 1102523 h 6542706"/>
              <a:gd name="connsiteX3" fmla="*/ 0 w 4758354"/>
              <a:gd name="connsiteY3" fmla="*/ 1102523 h 6542706"/>
              <a:gd name="connsiteX4" fmla="*/ 0 w 4758354"/>
              <a:gd name="connsiteY4" fmla="*/ 6542706 h 6542706"/>
              <a:gd name="connsiteX5" fmla="*/ 2683041 w 4758354"/>
              <a:gd name="connsiteY5" fmla="*/ 6542598 h 6542706"/>
              <a:gd name="connsiteX6" fmla="*/ 4758331 w 4758354"/>
              <a:gd name="connsiteY6" fmla="*/ 2344310 h 6542706"/>
              <a:gd name="connsiteX7" fmla="*/ 4519792 w 4758354"/>
              <a:gd name="connsiteY7"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8354" h="6542706">
                <a:moveTo>
                  <a:pt x="4519792" y="0"/>
                </a:moveTo>
                <a:lnTo>
                  <a:pt x="1075724" y="0"/>
                </a:lnTo>
                <a:lnTo>
                  <a:pt x="1075724" y="1102523"/>
                </a:lnTo>
                <a:lnTo>
                  <a:pt x="0" y="1102523"/>
                </a:lnTo>
                <a:lnTo>
                  <a:pt x="0" y="6542706"/>
                </a:lnTo>
                <a:lnTo>
                  <a:pt x="2683041" y="6542598"/>
                </a:lnTo>
                <a:cubicBezTo>
                  <a:pt x="3476096" y="5842865"/>
                  <a:pt x="4764665" y="3790682"/>
                  <a:pt x="4758331" y="2344310"/>
                </a:cubicBezTo>
                <a:cubicBezTo>
                  <a:pt x="4747892" y="1135536"/>
                  <a:pt x="4634606" y="363091"/>
                  <a:pt x="4519792" y="0"/>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731838" y="4876800"/>
            <a:ext cx="9828213" cy="1144588"/>
          </a:xfrm>
        </p:spPr>
        <p:txBody>
          <a:bodyPr/>
          <a:lstStyle>
            <a:lvl1pPr>
              <a:buNone/>
              <a:defRPr/>
            </a:lvl1pPr>
            <a:lvl2pPr>
              <a:buNone/>
              <a:defRPr/>
            </a:lvl2pPr>
            <a:lvl5pPr>
              <a:defRPr/>
            </a:lvl5pPr>
          </a:lstStyle>
          <a:p>
            <a:pPr lvl="0"/>
            <a:r>
              <a:rPr lang="sv-SE"/>
              <a:t>Skriv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CE301DB0-D17F-4836-AE1D-1A77F0510065}" type="datetimeFigureOut">
              <a:rPr lang="sv-SE" smtClean="0"/>
              <a:pPr/>
              <a:t>2026-09-14</a:t>
            </a:fld>
            <a:endParaRPr lang="sv-SE" sz="100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endParaRPr lang="sv-SE" sz="1000"/>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sv-SE" smtClean="0"/>
              <a:pPr/>
              <a:t>‹#›</a:t>
            </a:fld>
            <a:endParaRPr lang="sv-SE" sz="100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1720359"/>
            <a:ext cx="6103302" cy="2569701"/>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731838" y="535604"/>
            <a:ext cx="6103302" cy="935626"/>
          </a:xfrm>
        </p:spPr>
        <p:txBody>
          <a:bodyPr/>
          <a:lstStyle>
            <a:lvl1pPr>
              <a:defRPr/>
            </a:lvl1pPr>
          </a:lstStyle>
          <a:p>
            <a:r>
              <a:rPr lang="sv-SE"/>
              <a:t>Skriv rubrik</a:t>
            </a:r>
          </a:p>
        </p:txBody>
      </p:sp>
    </p:spTree>
    <p:extLst>
      <p:ext uri="{BB962C8B-B14F-4D97-AF65-F5344CB8AC3E}">
        <p14:creationId xmlns:p14="http://schemas.microsoft.com/office/powerpoint/2010/main" val="98979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ock: Rubrik och innehåll ">
    <p:spTree>
      <p:nvGrpSpPr>
        <p:cNvPr id="1" name=""/>
        <p:cNvGrpSpPr/>
        <p:nvPr/>
      </p:nvGrpSpPr>
      <p:grpSpPr>
        <a:xfrm>
          <a:off x="0" y="0"/>
          <a:ext cx="0" cy="0"/>
          <a:chOff x="0" y="0"/>
          <a:chExt cx="0" cy="0"/>
        </a:xfrm>
      </p:grpSpPr>
      <p:sp>
        <p:nvSpPr>
          <p:cNvPr id="4" name="Rektangel 8">
            <a:extLst>
              <a:ext uri="{FF2B5EF4-FFF2-40B4-BE49-F238E27FC236}">
                <a16:creationId xmlns:a16="http://schemas.microsoft.com/office/drawing/2014/main" id="{FC3B5AA4-098D-530D-E1D3-B67197527C79}"/>
              </a:ext>
            </a:extLst>
          </p:cNvPr>
          <p:cNvSpPr/>
          <p:nvPr userDrawn="1"/>
        </p:nvSpPr>
        <p:spPr>
          <a:xfrm>
            <a:off x="155574" y="152400"/>
            <a:ext cx="4758354" cy="6542706"/>
          </a:xfrm>
          <a:custGeom>
            <a:avLst/>
            <a:gdLst>
              <a:gd name="connsiteX0" fmla="*/ 0 w 4519792"/>
              <a:gd name="connsiteY0" fmla="*/ 0 h 6542706"/>
              <a:gd name="connsiteX1" fmla="*/ 4519792 w 4519792"/>
              <a:gd name="connsiteY1" fmla="*/ 0 h 6542706"/>
              <a:gd name="connsiteX2" fmla="*/ 4519792 w 4519792"/>
              <a:gd name="connsiteY2" fmla="*/ 6542706 h 6542706"/>
              <a:gd name="connsiteX3" fmla="*/ 0 w 4519792"/>
              <a:gd name="connsiteY3" fmla="*/ 6542706 h 6542706"/>
              <a:gd name="connsiteX4" fmla="*/ 0 w 4519792"/>
              <a:gd name="connsiteY4" fmla="*/ 0 h 6542706"/>
              <a:gd name="connsiteX0" fmla="*/ 0 w 4519792"/>
              <a:gd name="connsiteY0" fmla="*/ 0 h 6542706"/>
              <a:gd name="connsiteX1" fmla="*/ 4519792 w 4519792"/>
              <a:gd name="connsiteY1" fmla="*/ 0 h 6542706"/>
              <a:gd name="connsiteX2" fmla="*/ 4519792 w 4519792"/>
              <a:gd name="connsiteY2" fmla="*/ 6542706 h 6542706"/>
              <a:gd name="connsiteX3" fmla="*/ 2683041 w 4519792"/>
              <a:gd name="connsiteY3" fmla="*/ 6542598 h 6542706"/>
              <a:gd name="connsiteX4" fmla="*/ 0 w 4519792"/>
              <a:gd name="connsiteY4" fmla="*/ 6542706 h 6542706"/>
              <a:gd name="connsiteX5" fmla="*/ 0 w 4519792"/>
              <a:gd name="connsiteY5" fmla="*/ 0 h 6542706"/>
              <a:gd name="connsiteX0" fmla="*/ 0 w 4519792"/>
              <a:gd name="connsiteY0" fmla="*/ 0 h 6542706"/>
              <a:gd name="connsiteX1" fmla="*/ 4519792 w 4519792"/>
              <a:gd name="connsiteY1" fmla="*/ 0 h 6542706"/>
              <a:gd name="connsiteX2" fmla="*/ 4511841 w 4519792"/>
              <a:gd name="connsiteY2" fmla="*/ 3592664 h 6542706"/>
              <a:gd name="connsiteX3" fmla="*/ 4519792 w 4519792"/>
              <a:gd name="connsiteY3" fmla="*/ 6542706 h 6542706"/>
              <a:gd name="connsiteX4" fmla="*/ 2683041 w 4519792"/>
              <a:gd name="connsiteY4" fmla="*/ 6542598 h 6542706"/>
              <a:gd name="connsiteX5" fmla="*/ 0 w 4519792"/>
              <a:gd name="connsiteY5" fmla="*/ 6542706 h 6542706"/>
              <a:gd name="connsiteX6" fmla="*/ 0 w 4519792"/>
              <a:gd name="connsiteY6" fmla="*/ 0 h 6542706"/>
              <a:gd name="connsiteX0" fmla="*/ 0 w 4758352"/>
              <a:gd name="connsiteY0" fmla="*/ 0 h 6542706"/>
              <a:gd name="connsiteX1" fmla="*/ 4519792 w 4758352"/>
              <a:gd name="connsiteY1" fmla="*/ 0 h 6542706"/>
              <a:gd name="connsiteX2" fmla="*/ 4758331 w 4758352"/>
              <a:gd name="connsiteY2" fmla="*/ 2344310 h 6542706"/>
              <a:gd name="connsiteX3" fmla="*/ 4519792 w 4758352"/>
              <a:gd name="connsiteY3" fmla="*/ 6542706 h 6542706"/>
              <a:gd name="connsiteX4" fmla="*/ 2683041 w 4758352"/>
              <a:gd name="connsiteY4" fmla="*/ 6542598 h 6542706"/>
              <a:gd name="connsiteX5" fmla="*/ 0 w 4758352"/>
              <a:gd name="connsiteY5" fmla="*/ 6542706 h 6542706"/>
              <a:gd name="connsiteX6" fmla="*/ 0 w 4758352"/>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4519792 w 4758880"/>
              <a:gd name="connsiteY3" fmla="*/ 6542706 h 6542706"/>
              <a:gd name="connsiteX4" fmla="*/ 2683041 w 4758880"/>
              <a:gd name="connsiteY4" fmla="*/ 6542598 h 6542706"/>
              <a:gd name="connsiteX5" fmla="*/ 0 w 4758880"/>
              <a:gd name="connsiteY5" fmla="*/ 6542706 h 6542706"/>
              <a:gd name="connsiteX6" fmla="*/ 0 w 4758880"/>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8371"/>
              <a:gd name="connsiteY0" fmla="*/ 0 h 6542706"/>
              <a:gd name="connsiteX1" fmla="*/ 4519792 w 4758371"/>
              <a:gd name="connsiteY1" fmla="*/ 0 h 6542706"/>
              <a:gd name="connsiteX2" fmla="*/ 4758331 w 4758371"/>
              <a:gd name="connsiteY2" fmla="*/ 2344310 h 6542706"/>
              <a:gd name="connsiteX3" fmla="*/ 2683041 w 4758371"/>
              <a:gd name="connsiteY3" fmla="*/ 6542598 h 6542706"/>
              <a:gd name="connsiteX4" fmla="*/ 0 w 4758371"/>
              <a:gd name="connsiteY4" fmla="*/ 6542706 h 6542706"/>
              <a:gd name="connsiteX5" fmla="*/ 0 w 4758371"/>
              <a:gd name="connsiteY5" fmla="*/ 0 h 6542706"/>
              <a:gd name="connsiteX0" fmla="*/ 0 w 4758354"/>
              <a:gd name="connsiteY0" fmla="*/ 0 h 6542706"/>
              <a:gd name="connsiteX1" fmla="*/ 4519792 w 4758354"/>
              <a:gd name="connsiteY1" fmla="*/ 0 h 6542706"/>
              <a:gd name="connsiteX2" fmla="*/ 4758331 w 4758354"/>
              <a:gd name="connsiteY2" fmla="*/ 2344310 h 6542706"/>
              <a:gd name="connsiteX3" fmla="*/ 2683041 w 4758354"/>
              <a:gd name="connsiteY3" fmla="*/ 6542598 h 6542706"/>
              <a:gd name="connsiteX4" fmla="*/ 0 w 4758354"/>
              <a:gd name="connsiteY4" fmla="*/ 6542706 h 6542706"/>
              <a:gd name="connsiteX5" fmla="*/ 0 w 4758354"/>
              <a:gd name="connsiteY5"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354" h="6542706">
                <a:moveTo>
                  <a:pt x="0" y="0"/>
                </a:moveTo>
                <a:lnTo>
                  <a:pt x="4519792" y="0"/>
                </a:lnTo>
                <a:cubicBezTo>
                  <a:pt x="4634606" y="363091"/>
                  <a:pt x="4747892" y="1135536"/>
                  <a:pt x="4758331" y="2344310"/>
                </a:cubicBezTo>
                <a:cubicBezTo>
                  <a:pt x="4764665" y="3790682"/>
                  <a:pt x="3476096" y="5842865"/>
                  <a:pt x="2683041" y="6542598"/>
                </a:cubicBezTo>
                <a:lnTo>
                  <a:pt x="0" y="6542706"/>
                </a:lnTo>
                <a:lnTo>
                  <a:pt x="0" y="0"/>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5242560" y="1623202"/>
            <a:ext cx="5317491" cy="2636378"/>
          </a:xfrm>
        </p:spPr>
        <p:txBody>
          <a:bodyPr/>
          <a:lstStyle>
            <a:lvl1pPr marL="0" indent="0">
              <a:buNone/>
              <a:defRPr/>
            </a:lvl1pPr>
            <a:lvl2pPr>
              <a:buNone/>
              <a:defRPr/>
            </a:lvl2pPr>
            <a:lvl5pPr>
              <a:defRPr/>
            </a:lvl5pPr>
          </a:lstStyle>
          <a:p>
            <a:pPr lvl="0"/>
            <a:r>
              <a:rPr lang="sv-SE"/>
              <a:t>Skriv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CE301DB0-D17F-4836-AE1D-1A77F0510065}" type="datetimeFigureOut">
              <a:rPr lang="sv-SE" smtClean="0"/>
              <a:pPr/>
              <a:t>2026-09-14</a:t>
            </a:fld>
            <a:endParaRPr lang="sv-SE" sz="100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endParaRPr lang="sv-SE" sz="1000"/>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sv-SE" smtClean="0"/>
              <a:pPr/>
              <a:t>‹#›</a:t>
            </a:fld>
            <a:endParaRPr lang="sv-SE" sz="100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946263"/>
            <a:ext cx="3146742" cy="3031377"/>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5242560" y="535604"/>
            <a:ext cx="5317490" cy="935626"/>
          </a:xfrm>
        </p:spPr>
        <p:txBody>
          <a:bodyPr/>
          <a:lstStyle>
            <a:lvl1pPr>
              <a:defRPr/>
            </a:lvl1pPr>
          </a:lstStyle>
          <a:p>
            <a:r>
              <a:rPr lang="sv-SE"/>
              <a:t>Skriv rubrik</a:t>
            </a:r>
          </a:p>
        </p:txBody>
      </p:sp>
    </p:spTree>
    <p:extLst>
      <p:ext uri="{BB962C8B-B14F-4D97-AF65-F5344CB8AC3E}">
        <p14:creationId xmlns:p14="http://schemas.microsoft.com/office/powerpoint/2010/main" val="392365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ock: Bild, rubrik och text">
    <p:spTree>
      <p:nvGrpSpPr>
        <p:cNvPr id="1" name=""/>
        <p:cNvGrpSpPr/>
        <p:nvPr/>
      </p:nvGrpSpPr>
      <p:grpSpPr>
        <a:xfrm>
          <a:off x="0" y="0"/>
          <a:ext cx="0" cy="0"/>
          <a:chOff x="0" y="0"/>
          <a:chExt cx="0" cy="0"/>
        </a:xfrm>
      </p:grpSpPr>
      <p:sp>
        <p:nvSpPr>
          <p:cNvPr id="17" name="Rektangel 8">
            <a:extLst>
              <a:ext uri="{FF2B5EF4-FFF2-40B4-BE49-F238E27FC236}">
                <a16:creationId xmlns:a16="http://schemas.microsoft.com/office/drawing/2014/main" id="{77C455B8-A3D1-C32E-E921-DBEEC69F9D87}"/>
              </a:ext>
            </a:extLst>
          </p:cNvPr>
          <p:cNvSpPr/>
          <p:nvPr userDrawn="1"/>
        </p:nvSpPr>
        <p:spPr>
          <a:xfrm>
            <a:off x="155577" y="152400"/>
            <a:ext cx="4741654" cy="6542705"/>
          </a:xfrm>
          <a:custGeom>
            <a:avLst/>
            <a:gdLst>
              <a:gd name="connsiteX0" fmla="*/ 0 w 4336912"/>
              <a:gd name="connsiteY0" fmla="*/ 0 h 6542706"/>
              <a:gd name="connsiteX1" fmla="*/ 4336912 w 4336912"/>
              <a:gd name="connsiteY1" fmla="*/ 0 h 6542706"/>
              <a:gd name="connsiteX2" fmla="*/ 4336912 w 4336912"/>
              <a:gd name="connsiteY2" fmla="*/ 6542706 h 6542706"/>
              <a:gd name="connsiteX3" fmla="*/ 0 w 4336912"/>
              <a:gd name="connsiteY3" fmla="*/ 6542706 h 6542706"/>
              <a:gd name="connsiteX4" fmla="*/ 0 w 4336912"/>
              <a:gd name="connsiteY4" fmla="*/ 0 h 6542706"/>
              <a:gd name="connsiteX0" fmla="*/ 0 w 4336912"/>
              <a:gd name="connsiteY0" fmla="*/ 0 h 6542706"/>
              <a:gd name="connsiteX1" fmla="*/ 4336912 w 4336912"/>
              <a:gd name="connsiteY1" fmla="*/ 0 h 6542706"/>
              <a:gd name="connsiteX2" fmla="*/ 4328961 w 4336912"/>
              <a:gd name="connsiteY2" fmla="*/ 2694167 h 6542706"/>
              <a:gd name="connsiteX3" fmla="*/ 4336912 w 4336912"/>
              <a:gd name="connsiteY3" fmla="*/ 6542706 h 6542706"/>
              <a:gd name="connsiteX4" fmla="*/ 0 w 4336912"/>
              <a:gd name="connsiteY4" fmla="*/ 6542706 h 6542706"/>
              <a:gd name="connsiteX5" fmla="*/ 0 w 4336912"/>
              <a:gd name="connsiteY5" fmla="*/ 0 h 6542706"/>
              <a:gd name="connsiteX0" fmla="*/ 0 w 4718588"/>
              <a:gd name="connsiteY0" fmla="*/ 0 h 6542706"/>
              <a:gd name="connsiteX1" fmla="*/ 4336912 w 4718588"/>
              <a:gd name="connsiteY1" fmla="*/ 0 h 6542706"/>
              <a:gd name="connsiteX2" fmla="*/ 4718575 w 4718588"/>
              <a:gd name="connsiteY2" fmla="*/ 3417736 h 6542706"/>
              <a:gd name="connsiteX3" fmla="*/ 4336912 w 4718588"/>
              <a:gd name="connsiteY3" fmla="*/ 6542706 h 6542706"/>
              <a:gd name="connsiteX4" fmla="*/ 0 w 4718588"/>
              <a:gd name="connsiteY4" fmla="*/ 6542706 h 6542706"/>
              <a:gd name="connsiteX5" fmla="*/ 0 w 4718588"/>
              <a:gd name="connsiteY5" fmla="*/ 0 h 6542706"/>
              <a:gd name="connsiteX0" fmla="*/ 0 w 4718588"/>
              <a:gd name="connsiteY0" fmla="*/ 9277 h 6551983"/>
              <a:gd name="connsiteX1" fmla="*/ 3215778 w 4718588"/>
              <a:gd name="connsiteY1" fmla="*/ 0 h 6551983"/>
              <a:gd name="connsiteX2" fmla="*/ 4336912 w 4718588"/>
              <a:gd name="connsiteY2" fmla="*/ 9277 h 6551983"/>
              <a:gd name="connsiteX3" fmla="*/ 4718575 w 4718588"/>
              <a:gd name="connsiteY3" fmla="*/ 3427013 h 6551983"/>
              <a:gd name="connsiteX4" fmla="*/ 4336912 w 4718588"/>
              <a:gd name="connsiteY4" fmla="*/ 6551983 h 6551983"/>
              <a:gd name="connsiteX5" fmla="*/ 0 w 4718588"/>
              <a:gd name="connsiteY5" fmla="*/ 6551983 h 6551983"/>
              <a:gd name="connsiteX6" fmla="*/ 0 w 4718588"/>
              <a:gd name="connsiteY6"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60745"/>
              <a:gd name="connsiteY0" fmla="*/ 9277 h 6551983"/>
              <a:gd name="connsiteX1" fmla="*/ 3215778 w 4760745"/>
              <a:gd name="connsiteY1" fmla="*/ 0 h 6551983"/>
              <a:gd name="connsiteX2" fmla="*/ 4718575 w 4760745"/>
              <a:gd name="connsiteY2" fmla="*/ 3427013 h 6551983"/>
              <a:gd name="connsiteX3" fmla="*/ 4336912 w 4760745"/>
              <a:gd name="connsiteY3" fmla="*/ 6551983 h 6551983"/>
              <a:gd name="connsiteX4" fmla="*/ 0 w 4760745"/>
              <a:gd name="connsiteY4" fmla="*/ 6551983 h 6551983"/>
              <a:gd name="connsiteX5" fmla="*/ 0 w 4760745"/>
              <a:gd name="connsiteY5" fmla="*/ 9277 h 6551983"/>
              <a:gd name="connsiteX0" fmla="*/ 0 w 4793930"/>
              <a:gd name="connsiteY0" fmla="*/ 9277 h 6551983"/>
              <a:gd name="connsiteX1" fmla="*/ 3215778 w 4793930"/>
              <a:gd name="connsiteY1" fmla="*/ 0 h 6551983"/>
              <a:gd name="connsiteX2" fmla="*/ 4718575 w 4793930"/>
              <a:gd name="connsiteY2" fmla="*/ 3427013 h 6551983"/>
              <a:gd name="connsiteX3" fmla="*/ 4336912 w 4793930"/>
              <a:gd name="connsiteY3" fmla="*/ 6551983 h 6551983"/>
              <a:gd name="connsiteX4" fmla="*/ 0 w 4793930"/>
              <a:gd name="connsiteY4" fmla="*/ 6551983 h 6551983"/>
              <a:gd name="connsiteX5" fmla="*/ 0 w 47939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657688"/>
              <a:gd name="connsiteY0" fmla="*/ 9277 h 6551983"/>
              <a:gd name="connsiteX1" fmla="*/ 3215778 w 4657688"/>
              <a:gd name="connsiteY1" fmla="*/ 0 h 6551983"/>
              <a:gd name="connsiteX2" fmla="*/ 4623159 w 4657688"/>
              <a:gd name="connsiteY2" fmla="*/ 3466770 h 6551983"/>
              <a:gd name="connsiteX3" fmla="*/ 4336912 w 4657688"/>
              <a:gd name="connsiteY3" fmla="*/ 6551983 h 6551983"/>
              <a:gd name="connsiteX4" fmla="*/ 0 w 4657688"/>
              <a:gd name="connsiteY4" fmla="*/ 6551983 h 6551983"/>
              <a:gd name="connsiteX5" fmla="*/ 0 w 4657688"/>
              <a:gd name="connsiteY5" fmla="*/ 9277 h 6551983"/>
              <a:gd name="connsiteX0" fmla="*/ 0 w 4731301"/>
              <a:gd name="connsiteY0" fmla="*/ 9277 h 6551983"/>
              <a:gd name="connsiteX1" fmla="*/ 3215778 w 4731301"/>
              <a:gd name="connsiteY1" fmla="*/ 0 h 6551983"/>
              <a:gd name="connsiteX2" fmla="*/ 4710624 w 4731301"/>
              <a:gd name="connsiteY2" fmla="*/ 3498575 h 6551983"/>
              <a:gd name="connsiteX3" fmla="*/ 4336912 w 4731301"/>
              <a:gd name="connsiteY3" fmla="*/ 6551983 h 6551983"/>
              <a:gd name="connsiteX4" fmla="*/ 0 w 4731301"/>
              <a:gd name="connsiteY4" fmla="*/ 6551983 h 6551983"/>
              <a:gd name="connsiteX5" fmla="*/ 0 w 4731301"/>
              <a:gd name="connsiteY5" fmla="*/ 9277 h 6551983"/>
              <a:gd name="connsiteX0" fmla="*/ 0 w 4740728"/>
              <a:gd name="connsiteY0" fmla="*/ 9277 h 6551983"/>
              <a:gd name="connsiteX1" fmla="*/ 3215778 w 4740728"/>
              <a:gd name="connsiteY1" fmla="*/ 0 h 6551983"/>
              <a:gd name="connsiteX2" fmla="*/ 4710624 w 4740728"/>
              <a:gd name="connsiteY2" fmla="*/ 3498575 h 6551983"/>
              <a:gd name="connsiteX3" fmla="*/ 4336912 w 4740728"/>
              <a:gd name="connsiteY3" fmla="*/ 6551983 h 6551983"/>
              <a:gd name="connsiteX4" fmla="*/ 0 w 4740728"/>
              <a:gd name="connsiteY4" fmla="*/ 6551983 h 6551983"/>
              <a:gd name="connsiteX5" fmla="*/ 0 w 4740728"/>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41654"/>
              <a:gd name="connsiteY0" fmla="*/ 9277 h 6551983"/>
              <a:gd name="connsiteX1" fmla="*/ 3215778 w 4741654"/>
              <a:gd name="connsiteY1" fmla="*/ 0 h 6551983"/>
              <a:gd name="connsiteX2" fmla="*/ 4710624 w 4741654"/>
              <a:gd name="connsiteY2" fmla="*/ 3498575 h 6551983"/>
              <a:gd name="connsiteX3" fmla="*/ 4336912 w 4741654"/>
              <a:gd name="connsiteY3" fmla="*/ 6551983 h 6551983"/>
              <a:gd name="connsiteX4" fmla="*/ 0 w 4741654"/>
              <a:gd name="connsiteY4" fmla="*/ 6551983 h 6551983"/>
              <a:gd name="connsiteX5" fmla="*/ 0 w 4741654"/>
              <a:gd name="connsiteY5" fmla="*/ 9277 h 655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6551983">
                <a:moveTo>
                  <a:pt x="0" y="9277"/>
                </a:moveTo>
                <a:lnTo>
                  <a:pt x="3215778" y="0"/>
                </a:lnTo>
                <a:cubicBezTo>
                  <a:pt x="4265351" y="1372926"/>
                  <a:pt x="4567501" y="2292627"/>
                  <a:pt x="4710624" y="3498575"/>
                </a:cubicBezTo>
                <a:cubicBezTo>
                  <a:pt x="4800738" y="4789374"/>
                  <a:pt x="4700022" y="5356601"/>
                  <a:pt x="4336912" y="6551983"/>
                </a:cubicBezTo>
                <a:lnTo>
                  <a:pt x="0" y="6551983"/>
                </a:lnTo>
                <a:lnTo>
                  <a:pt x="0" y="927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1" name="Frihandsfigur: Form 20">
            <a:extLst>
              <a:ext uri="{FF2B5EF4-FFF2-40B4-BE49-F238E27FC236}">
                <a16:creationId xmlns:a16="http://schemas.microsoft.com/office/drawing/2014/main" id="{40964836-2192-08FE-33A0-4F601D90315B}"/>
              </a:ext>
            </a:extLst>
          </p:cNvPr>
          <p:cNvSpPr/>
          <p:nvPr userDrawn="1"/>
        </p:nvSpPr>
        <p:spPr>
          <a:xfrm>
            <a:off x="155576" y="152400"/>
            <a:ext cx="11880850" cy="2173357"/>
          </a:xfrm>
          <a:custGeom>
            <a:avLst/>
            <a:gdLst>
              <a:gd name="connsiteX0" fmla="*/ 0 w 11880850"/>
              <a:gd name="connsiteY0" fmla="*/ 0 h 2173357"/>
              <a:gd name="connsiteX1" fmla="*/ 10805124 w 11880850"/>
              <a:gd name="connsiteY1" fmla="*/ 0 h 2173357"/>
              <a:gd name="connsiteX2" fmla="*/ 10805124 w 11880850"/>
              <a:gd name="connsiteY2" fmla="*/ 1102523 h 2173357"/>
              <a:gd name="connsiteX3" fmla="*/ 11880849 w 11880850"/>
              <a:gd name="connsiteY3" fmla="*/ 1102523 h 2173357"/>
              <a:gd name="connsiteX4" fmla="*/ 11880849 w 11880850"/>
              <a:gd name="connsiteY4" fmla="*/ 0 h 2173357"/>
              <a:gd name="connsiteX5" fmla="*/ 11880850 w 11880850"/>
              <a:gd name="connsiteY5" fmla="*/ 0 h 2173357"/>
              <a:gd name="connsiteX6" fmla="*/ 11880850 w 11880850"/>
              <a:gd name="connsiteY6" fmla="*/ 2173357 h 2173357"/>
              <a:gd name="connsiteX7" fmla="*/ 0 w 11880850"/>
              <a:gd name="connsiteY7" fmla="*/ 2173357 h 217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2173357">
                <a:moveTo>
                  <a:pt x="0" y="0"/>
                </a:moveTo>
                <a:lnTo>
                  <a:pt x="10805124" y="0"/>
                </a:lnTo>
                <a:lnTo>
                  <a:pt x="10805124" y="1102523"/>
                </a:lnTo>
                <a:lnTo>
                  <a:pt x="11880849" y="1102523"/>
                </a:lnTo>
                <a:lnTo>
                  <a:pt x="11880849" y="0"/>
                </a:lnTo>
                <a:lnTo>
                  <a:pt x="11880850" y="0"/>
                </a:lnTo>
                <a:lnTo>
                  <a:pt x="11880850" y="2173357"/>
                </a:lnTo>
                <a:lnTo>
                  <a:pt x="0" y="217335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2" name="Platshållare för bild 11">
            <a:extLst>
              <a:ext uri="{FF2B5EF4-FFF2-40B4-BE49-F238E27FC236}">
                <a16:creationId xmlns:a16="http://schemas.microsoft.com/office/drawing/2014/main" id="{B0CE3C5F-CD93-E59D-DCB9-D37495A42058}"/>
              </a:ext>
            </a:extLst>
          </p:cNvPr>
          <p:cNvSpPr>
            <a:spLocks noGrp="1"/>
          </p:cNvSpPr>
          <p:nvPr>
            <p:ph type="pic" sz="quarter" idx="13"/>
          </p:nvPr>
        </p:nvSpPr>
        <p:spPr>
          <a:xfrm>
            <a:off x="155577" y="2325757"/>
            <a:ext cx="4741654" cy="4369348"/>
          </a:xfrm>
          <a:custGeom>
            <a:avLst/>
            <a:gdLst>
              <a:gd name="connsiteX0" fmla="*/ 0 w 4741654"/>
              <a:gd name="connsiteY0" fmla="*/ 0 h 4369348"/>
              <a:gd name="connsiteX1" fmla="*/ 4434481 w 4741654"/>
              <a:gd name="connsiteY1" fmla="*/ 0 h 4369348"/>
              <a:gd name="connsiteX2" fmla="*/ 4451493 w 4741654"/>
              <a:gd name="connsiteY2" fmla="*/ 47143 h 4369348"/>
              <a:gd name="connsiteX3" fmla="*/ 4710624 w 4741654"/>
              <a:gd name="connsiteY3" fmla="*/ 1320264 h 4369348"/>
              <a:gd name="connsiteX4" fmla="*/ 4336912 w 4741654"/>
              <a:gd name="connsiteY4" fmla="*/ 4369348 h 4369348"/>
              <a:gd name="connsiteX5" fmla="*/ 0 w 4741654"/>
              <a:gd name="connsiteY5" fmla="*/ 4369348 h 4369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4369348">
                <a:moveTo>
                  <a:pt x="0" y="0"/>
                </a:moveTo>
                <a:lnTo>
                  <a:pt x="4434481" y="0"/>
                </a:lnTo>
                <a:lnTo>
                  <a:pt x="4451493" y="47143"/>
                </a:lnTo>
                <a:cubicBezTo>
                  <a:pt x="4580919" y="457280"/>
                  <a:pt x="4656953" y="868674"/>
                  <a:pt x="4710624" y="1320264"/>
                </a:cubicBezTo>
                <a:cubicBezTo>
                  <a:pt x="4800738" y="2609235"/>
                  <a:pt x="4700022" y="3175659"/>
                  <a:pt x="4336912" y="4369348"/>
                </a:cubicBezTo>
                <a:lnTo>
                  <a:pt x="0" y="4369348"/>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EB4BEA26-4DB0-387E-F053-B39659F93959}"/>
              </a:ext>
            </a:extLst>
          </p:cNvPr>
          <p:cNvSpPr>
            <a:spLocks noGrp="1"/>
          </p:cNvSpPr>
          <p:nvPr>
            <p:ph type="title" hasCustomPrompt="1"/>
          </p:nvPr>
        </p:nvSpPr>
        <p:spPr>
          <a:xfrm>
            <a:off x="5316324" y="1028586"/>
            <a:ext cx="5243726" cy="1102524"/>
          </a:xfrm>
        </p:spPr>
        <p:txBody>
          <a:bodyPr anchor="b"/>
          <a:lstStyle>
            <a:lvl1pPr>
              <a:defRPr/>
            </a:lvl1pPr>
          </a:lstStyle>
          <a:p>
            <a:r>
              <a:rPr lang="sv-SE"/>
              <a:t>Skriv text</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2026-09-14</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3" name="Platshållare för text 16">
            <a:extLst>
              <a:ext uri="{FF2B5EF4-FFF2-40B4-BE49-F238E27FC236}">
                <a16:creationId xmlns:a16="http://schemas.microsoft.com/office/drawing/2014/main" id="{429023E8-A7E7-F4C7-5E6D-668B31B063F7}"/>
              </a:ext>
            </a:extLst>
          </p:cNvPr>
          <p:cNvSpPr>
            <a:spLocks noGrp="1"/>
          </p:cNvSpPr>
          <p:nvPr>
            <p:ph type="body" sz="quarter" idx="14" hasCustomPrompt="1"/>
          </p:nvPr>
        </p:nvSpPr>
        <p:spPr>
          <a:xfrm>
            <a:off x="5316324" y="2522220"/>
            <a:ext cx="5243727" cy="3499168"/>
          </a:xfrm>
        </p:spPr>
        <p:txBody>
          <a:bodyPr/>
          <a:lstStyle>
            <a:lvl1pPr>
              <a:defRPr/>
            </a:lvl1pPr>
            <a:lvl5pPr>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3600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utsida 1">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r>
              <a:rPr lang="sv-SE" sz="3400" b="1">
                <a:solidFill>
                  <a:schemeClr val="tx1"/>
                </a:solidFill>
              </a:rPr>
              <a:t>Vid frågor kontakta Givarservice</a:t>
            </a:r>
          </a:p>
          <a:p>
            <a:pPr algn="l"/>
            <a:r>
              <a:rPr lang="sv-SE" sz="2400">
                <a:solidFill>
                  <a:schemeClr val="tx1"/>
                </a:solidFill>
              </a:rPr>
              <a:t>Besök webben för mer information </a:t>
            </a:r>
            <a:r>
              <a:rPr lang="sv-SE" sz="2400" b="1" i="0">
                <a:solidFill>
                  <a:schemeClr val="tx1"/>
                </a:solidFill>
              </a:rPr>
              <a:t>svenskakyrkan.se/act</a:t>
            </a:r>
            <a:r>
              <a:rPr lang="sv-SE" sz="2400" i="1">
                <a:solidFill>
                  <a:schemeClr val="tx1"/>
                </a:solidFill>
              </a:rPr>
              <a:t> </a:t>
            </a: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Tree>
    <p:extLst>
      <p:ext uri="{BB962C8B-B14F-4D97-AF65-F5344CB8AC3E}">
        <p14:creationId xmlns:p14="http://schemas.microsoft.com/office/powerpoint/2010/main" val="68324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utsida 2">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endParaRPr lang="sv-SE" sz="2400" i="1">
              <a:solidFill>
                <a:schemeClr val="tx1"/>
              </a:solidFill>
            </a:endParaRP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
        <p:nvSpPr>
          <p:cNvPr id="4" name="Platshållare för text 16">
            <a:extLst>
              <a:ext uri="{FF2B5EF4-FFF2-40B4-BE49-F238E27FC236}">
                <a16:creationId xmlns:a16="http://schemas.microsoft.com/office/drawing/2014/main" id="{A027D284-0286-B632-DBBB-4300B3B67A08}"/>
              </a:ext>
            </a:extLst>
          </p:cNvPr>
          <p:cNvSpPr>
            <a:spLocks noGrp="1"/>
          </p:cNvSpPr>
          <p:nvPr>
            <p:ph type="body" sz="quarter" idx="15" hasCustomPrompt="1"/>
          </p:nvPr>
        </p:nvSpPr>
        <p:spPr>
          <a:xfrm>
            <a:off x="731838" y="4945869"/>
            <a:ext cx="5317491" cy="1341552"/>
          </a:xfrm>
        </p:spPr>
        <p:txBody>
          <a:bodyPr anchor="ctr"/>
          <a:lstStyle>
            <a:lvl1pPr>
              <a:spcBef>
                <a:spcPts val="0"/>
              </a:spcBef>
              <a:buNone/>
              <a:defRPr/>
            </a:lvl1pPr>
            <a:lvl2pPr>
              <a:buNone/>
              <a:defRPr/>
            </a:lvl2pPr>
            <a:lvl5pPr>
              <a:defRPr/>
            </a:lvl5pPr>
          </a:lstStyle>
          <a:p>
            <a:pPr lvl="0"/>
            <a:r>
              <a:rPr lang="sv-SE"/>
              <a:t>Skriv text</a:t>
            </a:r>
          </a:p>
        </p:txBody>
      </p:sp>
    </p:spTree>
    <p:extLst>
      <p:ext uri="{BB962C8B-B14F-4D97-AF65-F5344CB8AC3E}">
        <p14:creationId xmlns:p14="http://schemas.microsoft.com/office/powerpoint/2010/main" val="396552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32DA8AC-E73E-AC6C-157D-EE679337B850}"/>
              </a:ext>
            </a:extLst>
          </p:cNvPr>
          <p:cNvSpPr/>
          <p:nvPr userDrawn="1"/>
        </p:nvSpPr>
        <p:spPr>
          <a:xfrm>
            <a:off x="155575" y="152400"/>
            <a:ext cx="11880850" cy="65532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7BDF418E-3126-FA1E-C490-02C0B1118088}"/>
              </a:ext>
            </a:extLst>
          </p:cNvPr>
          <p:cNvSpPr>
            <a:spLocks noGrp="1"/>
          </p:cNvSpPr>
          <p:nvPr>
            <p:ph type="title"/>
          </p:nvPr>
        </p:nvSpPr>
        <p:spPr>
          <a:xfrm>
            <a:off x="731838" y="535604"/>
            <a:ext cx="9828212" cy="935626"/>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95E0DE2-2BCB-3BDC-54D8-E3AADF60D7F8}"/>
              </a:ext>
            </a:extLst>
          </p:cNvPr>
          <p:cNvSpPr>
            <a:spLocks noGrp="1"/>
          </p:cNvSpPr>
          <p:nvPr>
            <p:ph type="body" idx="1"/>
          </p:nvPr>
        </p:nvSpPr>
        <p:spPr>
          <a:xfrm>
            <a:off x="731838" y="1720359"/>
            <a:ext cx="9828212" cy="4301029"/>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60250FF-21C0-55F3-ADDA-B5CF3DCDF40A}"/>
              </a:ext>
            </a:extLst>
          </p:cNvPr>
          <p:cNvSpPr>
            <a:spLocks noGrp="1"/>
          </p:cNvSpPr>
          <p:nvPr>
            <p:ph type="dt" sz="half" idx="2"/>
          </p:nvPr>
        </p:nvSpPr>
        <p:spPr>
          <a:xfrm>
            <a:off x="7816850" y="6356351"/>
            <a:ext cx="2743200" cy="261426"/>
          </a:xfrm>
          <a:prstGeom prst="rect">
            <a:avLst/>
          </a:prstGeom>
        </p:spPr>
        <p:txBody>
          <a:bodyPr vert="horz" lIns="0" tIns="0" rIns="0" bIns="0" rtlCol="0" anchor="ctr"/>
          <a:lstStyle>
            <a:lvl1pPr algn="r">
              <a:defRPr sz="1000">
                <a:solidFill>
                  <a:schemeClr val="tx1"/>
                </a:solidFill>
              </a:defRPr>
            </a:lvl1pPr>
          </a:lstStyle>
          <a:p>
            <a:fld id="{CE301DB0-D17F-4836-AE1D-1A77F0510065}" type="datetimeFigureOut">
              <a:rPr lang="sv-SE" smtClean="0"/>
              <a:pPr/>
              <a:t>2026-09-14</a:t>
            </a:fld>
            <a:endParaRPr lang="sv-SE" sz="1000"/>
          </a:p>
        </p:txBody>
      </p:sp>
      <p:sp>
        <p:nvSpPr>
          <p:cNvPr id="5" name="Platshållare för sidfot 4">
            <a:extLst>
              <a:ext uri="{FF2B5EF4-FFF2-40B4-BE49-F238E27FC236}">
                <a16:creationId xmlns:a16="http://schemas.microsoft.com/office/drawing/2014/main" id="{7038D9A5-E2E8-3B41-F154-97BA02B6432A}"/>
              </a:ext>
            </a:extLst>
          </p:cNvPr>
          <p:cNvSpPr>
            <a:spLocks noGrp="1"/>
          </p:cNvSpPr>
          <p:nvPr>
            <p:ph type="ftr" sz="quarter" idx="3"/>
          </p:nvPr>
        </p:nvSpPr>
        <p:spPr>
          <a:xfrm>
            <a:off x="731838" y="6356351"/>
            <a:ext cx="4114800" cy="261426"/>
          </a:xfrm>
          <a:prstGeom prst="rect">
            <a:avLst/>
          </a:prstGeom>
        </p:spPr>
        <p:txBody>
          <a:bodyPr vert="horz" lIns="0" tIns="0" rIns="0" bIns="0" rtlCol="0" anchor="ctr"/>
          <a:lstStyle>
            <a:lvl1pPr algn="l">
              <a:defRPr sz="1000">
                <a:solidFill>
                  <a:schemeClr val="tx1"/>
                </a:solidFill>
              </a:defRPr>
            </a:lvl1pPr>
          </a:lstStyle>
          <a:p>
            <a:endParaRPr lang="sv-SE" sz="1000"/>
          </a:p>
        </p:txBody>
      </p:sp>
      <p:sp>
        <p:nvSpPr>
          <p:cNvPr id="6" name="Platshållare för bildnummer 5">
            <a:extLst>
              <a:ext uri="{FF2B5EF4-FFF2-40B4-BE49-F238E27FC236}">
                <a16:creationId xmlns:a16="http://schemas.microsoft.com/office/drawing/2014/main" id="{0E205B3B-519F-248E-3919-D0AD9F936C1F}"/>
              </a:ext>
            </a:extLst>
          </p:cNvPr>
          <p:cNvSpPr>
            <a:spLocks noGrp="1"/>
          </p:cNvSpPr>
          <p:nvPr>
            <p:ph type="sldNum" sz="quarter" idx="4"/>
          </p:nvPr>
        </p:nvSpPr>
        <p:spPr>
          <a:xfrm>
            <a:off x="11378250" y="6356351"/>
            <a:ext cx="451442" cy="261426"/>
          </a:xfrm>
          <a:prstGeom prst="rect">
            <a:avLst/>
          </a:prstGeom>
        </p:spPr>
        <p:txBody>
          <a:bodyPr vert="horz" lIns="0" tIns="0" rIns="0" bIns="0" rtlCol="0" anchor="ctr"/>
          <a:lstStyle>
            <a:lvl1pPr algn="r">
              <a:defRPr sz="1000">
                <a:solidFill>
                  <a:schemeClr val="tx1"/>
                </a:solidFill>
              </a:defRPr>
            </a:lvl1pPr>
          </a:lstStyle>
          <a:p>
            <a:fld id="{6C8ACD64-223D-4F87-8446-ED9C3AEBED7D}" type="slidenum">
              <a:rPr lang="sv-SE" smtClean="0"/>
              <a:pPr/>
              <a:t>‹#›</a:t>
            </a:fld>
            <a:endParaRPr lang="sv-SE" sz="1000"/>
          </a:p>
        </p:txBody>
      </p:sp>
      <p:sp>
        <p:nvSpPr>
          <p:cNvPr id="13" name="Rektangel 7" hidden="1">
            <a:extLst>
              <a:ext uri="{FF2B5EF4-FFF2-40B4-BE49-F238E27FC236}">
                <a16:creationId xmlns:a16="http://schemas.microsoft.com/office/drawing/2014/main" id="{F2284D32-E49C-0EC7-9891-1F7B45DAC5E2}"/>
              </a:ext>
            </a:extLst>
          </p:cNvPr>
          <p:cNvSpPr/>
          <p:nvPr userDrawn="1"/>
        </p:nvSpPr>
        <p:spPr>
          <a:xfrm>
            <a:off x="6129949" y="152400"/>
            <a:ext cx="5906476" cy="6553200"/>
          </a:xfrm>
          <a:custGeom>
            <a:avLst/>
            <a:gdLst>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0 h 6553200"/>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0 w 6077327"/>
              <a:gd name="connsiteY5" fmla="*/ 0 h 6553200"/>
              <a:gd name="connsiteX0" fmla="*/ 2409987 w 6077327"/>
              <a:gd name="connsiteY0" fmla="*/ 426203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09987 w 6077327"/>
              <a:gd name="connsiteY5" fmla="*/ 426203 h 6553200"/>
              <a:gd name="connsiteX0" fmla="*/ 2417736 w 6077327"/>
              <a:gd name="connsiteY0" fmla="*/ 7748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17736 w 6077327"/>
              <a:gd name="connsiteY5"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541722 w 6077327"/>
              <a:gd name="connsiteY0" fmla="*/ 133285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541722 w 6077327"/>
              <a:gd name="connsiteY6" fmla="*/ 1332853 h 6553200"/>
              <a:gd name="connsiteX0" fmla="*/ 0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106846 w 5742471"/>
              <a:gd name="connsiteY0" fmla="*/ 3202983 h 6553200"/>
              <a:gd name="connsiteX1" fmla="*/ 4678846 w 5742471"/>
              <a:gd name="connsiteY1" fmla="*/ 10332 h 6553200"/>
              <a:gd name="connsiteX2" fmla="*/ 5742471 w 5742471"/>
              <a:gd name="connsiteY2" fmla="*/ 0 h 6553200"/>
              <a:gd name="connsiteX3" fmla="*/ 5742471 w 5742471"/>
              <a:gd name="connsiteY3" fmla="*/ 6553200 h 6553200"/>
              <a:gd name="connsiteX4" fmla="*/ 37103 w 5742471"/>
              <a:gd name="connsiteY4" fmla="*/ 6553200 h 6553200"/>
              <a:gd name="connsiteX5" fmla="*/ 106846 w 5742471"/>
              <a:gd name="connsiteY5" fmla="*/ 3202983 h 6553200"/>
              <a:gd name="connsiteX0" fmla="*/ 70935 w 5706560"/>
              <a:gd name="connsiteY0" fmla="*/ 3202983 h 6553200"/>
              <a:gd name="connsiteX1" fmla="*/ 4642935 w 5706560"/>
              <a:gd name="connsiteY1" fmla="*/ 10332 h 6553200"/>
              <a:gd name="connsiteX2" fmla="*/ 5706560 w 5706560"/>
              <a:gd name="connsiteY2" fmla="*/ 0 h 6553200"/>
              <a:gd name="connsiteX3" fmla="*/ 5706560 w 5706560"/>
              <a:gd name="connsiteY3" fmla="*/ 6553200 h 6553200"/>
              <a:gd name="connsiteX4" fmla="*/ 256914 w 5706560"/>
              <a:gd name="connsiteY4" fmla="*/ 6553200 h 6553200"/>
              <a:gd name="connsiteX5" fmla="*/ 70935 w 5706560"/>
              <a:gd name="connsiteY5" fmla="*/ 3202983 h 6553200"/>
              <a:gd name="connsiteX0" fmla="*/ 90112 w 5725737"/>
              <a:gd name="connsiteY0" fmla="*/ 3202983 h 6553200"/>
              <a:gd name="connsiteX1" fmla="*/ 4662112 w 5725737"/>
              <a:gd name="connsiteY1" fmla="*/ 10332 h 6553200"/>
              <a:gd name="connsiteX2" fmla="*/ 5725737 w 5725737"/>
              <a:gd name="connsiteY2" fmla="*/ 0 h 6553200"/>
              <a:gd name="connsiteX3" fmla="*/ 5725737 w 5725737"/>
              <a:gd name="connsiteY3" fmla="*/ 6553200 h 6553200"/>
              <a:gd name="connsiteX4" fmla="*/ 113359 w 5725737"/>
              <a:gd name="connsiteY4" fmla="*/ 6553200 h 6553200"/>
              <a:gd name="connsiteX5" fmla="*/ 90112 w 5725737"/>
              <a:gd name="connsiteY5" fmla="*/ 3202983 h 6553200"/>
              <a:gd name="connsiteX0" fmla="*/ 218027 w 5853652"/>
              <a:gd name="connsiteY0" fmla="*/ 3202983 h 6553200"/>
              <a:gd name="connsiteX1" fmla="*/ 4790027 w 5853652"/>
              <a:gd name="connsiteY1" fmla="*/ 10332 h 6553200"/>
              <a:gd name="connsiteX2" fmla="*/ 5853652 w 5853652"/>
              <a:gd name="connsiteY2" fmla="*/ 0 h 6553200"/>
              <a:gd name="connsiteX3" fmla="*/ 5853652 w 5853652"/>
              <a:gd name="connsiteY3" fmla="*/ 6553200 h 6553200"/>
              <a:gd name="connsiteX4" fmla="*/ 241274 w 5853652"/>
              <a:gd name="connsiteY4" fmla="*/ 6553200 h 6553200"/>
              <a:gd name="connsiteX5" fmla="*/ 218027 w 5853652"/>
              <a:gd name="connsiteY5" fmla="*/ 3202983 h 6553200"/>
              <a:gd name="connsiteX0" fmla="*/ 245273 w 5880898"/>
              <a:gd name="connsiteY0" fmla="*/ 3202983 h 6553200"/>
              <a:gd name="connsiteX1" fmla="*/ 4817273 w 5880898"/>
              <a:gd name="connsiteY1" fmla="*/ 10332 h 6553200"/>
              <a:gd name="connsiteX2" fmla="*/ 5880898 w 5880898"/>
              <a:gd name="connsiteY2" fmla="*/ 0 h 6553200"/>
              <a:gd name="connsiteX3" fmla="*/ 5880898 w 5880898"/>
              <a:gd name="connsiteY3" fmla="*/ 6553200 h 6553200"/>
              <a:gd name="connsiteX4" fmla="*/ 268520 w 5880898"/>
              <a:gd name="connsiteY4" fmla="*/ 6553200 h 6553200"/>
              <a:gd name="connsiteX5" fmla="*/ 245273 w 5880898"/>
              <a:gd name="connsiteY5" fmla="*/ 3202983 h 6553200"/>
              <a:gd name="connsiteX0" fmla="*/ 274912 w 5910537"/>
              <a:gd name="connsiteY0" fmla="*/ 3202983 h 6553200"/>
              <a:gd name="connsiteX1" fmla="*/ 4846912 w 5910537"/>
              <a:gd name="connsiteY1" fmla="*/ 10332 h 6553200"/>
              <a:gd name="connsiteX2" fmla="*/ 5910537 w 5910537"/>
              <a:gd name="connsiteY2" fmla="*/ 0 h 6553200"/>
              <a:gd name="connsiteX3" fmla="*/ 5910537 w 5910537"/>
              <a:gd name="connsiteY3" fmla="*/ 6553200 h 6553200"/>
              <a:gd name="connsiteX4" fmla="*/ 298159 w 5910537"/>
              <a:gd name="connsiteY4" fmla="*/ 6553200 h 6553200"/>
              <a:gd name="connsiteX5" fmla="*/ 274912 w 5910537"/>
              <a:gd name="connsiteY5" fmla="*/ 3202983 h 6553200"/>
              <a:gd name="connsiteX0" fmla="*/ 252981 w 5888606"/>
              <a:gd name="connsiteY0" fmla="*/ 3202983 h 6553200"/>
              <a:gd name="connsiteX1" fmla="*/ 4824981 w 5888606"/>
              <a:gd name="connsiteY1" fmla="*/ 10332 h 6553200"/>
              <a:gd name="connsiteX2" fmla="*/ 5888606 w 5888606"/>
              <a:gd name="connsiteY2" fmla="*/ 0 h 6553200"/>
              <a:gd name="connsiteX3" fmla="*/ 5888606 w 5888606"/>
              <a:gd name="connsiteY3" fmla="*/ 6553200 h 6553200"/>
              <a:gd name="connsiteX4" fmla="*/ 276228 w 5888606"/>
              <a:gd name="connsiteY4" fmla="*/ 6553200 h 6553200"/>
              <a:gd name="connsiteX5" fmla="*/ 252981 w 5888606"/>
              <a:gd name="connsiteY5" fmla="*/ 3202983 h 6553200"/>
              <a:gd name="connsiteX0" fmla="*/ 270851 w 5906476"/>
              <a:gd name="connsiteY0" fmla="*/ 3202983 h 6553200"/>
              <a:gd name="connsiteX1" fmla="*/ 4842851 w 5906476"/>
              <a:gd name="connsiteY1" fmla="*/ 10332 h 6553200"/>
              <a:gd name="connsiteX2" fmla="*/ 5906476 w 5906476"/>
              <a:gd name="connsiteY2" fmla="*/ 0 h 6553200"/>
              <a:gd name="connsiteX3" fmla="*/ 5906476 w 5906476"/>
              <a:gd name="connsiteY3" fmla="*/ 6553200 h 6553200"/>
              <a:gd name="connsiteX4" fmla="*/ 294098 w 5906476"/>
              <a:gd name="connsiteY4" fmla="*/ 6553200 h 6553200"/>
              <a:gd name="connsiteX5" fmla="*/ 270851 w 5906476"/>
              <a:gd name="connsiteY5" fmla="*/ 3202983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6476" h="6553200">
                <a:moveTo>
                  <a:pt x="270851" y="3202983"/>
                </a:moveTo>
                <a:cubicBezTo>
                  <a:pt x="1368648" y="302217"/>
                  <a:pt x="3977529" y="12915"/>
                  <a:pt x="4842851" y="10332"/>
                </a:cubicBezTo>
                <a:lnTo>
                  <a:pt x="5906476" y="0"/>
                </a:lnTo>
                <a:lnTo>
                  <a:pt x="5906476" y="6553200"/>
                </a:lnTo>
                <a:lnTo>
                  <a:pt x="294098" y="6553200"/>
                </a:lnTo>
                <a:cubicBezTo>
                  <a:pt x="-116608" y="5335722"/>
                  <a:pt x="-71551" y="4101570"/>
                  <a:pt x="270851" y="3202983"/>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Teckensnitt, logotyp, Grafik&#10;&#10;AI-genererat innehåll kan vara felaktigt.">
            <a:extLst>
              <a:ext uri="{FF2B5EF4-FFF2-40B4-BE49-F238E27FC236}">
                <a16:creationId xmlns:a16="http://schemas.microsoft.com/office/drawing/2014/main" id="{CEF22E7E-88F9-679D-5131-991A9B1FF318}"/>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510908356"/>
      </p:ext>
    </p:extLst>
  </p:cSld>
  <p:clrMap bg1="lt1" tx1="dk1" bg2="lt2" tx2="dk2" accent1="accent1" accent2="accent2" accent3="accent3" accent4="accent4" accent5="accent5" accent6="accent6" hlink="hlink" folHlink="folHlink"/>
  <p:sldLayoutIdLst>
    <p:sldLayoutId id="2147483687" r:id="rId1"/>
    <p:sldLayoutId id="2147483660" r:id="rId2"/>
    <p:sldLayoutId id="2147483649" r:id="rId3"/>
    <p:sldLayoutId id="2147483682" r:id="rId4"/>
    <p:sldLayoutId id="2147483650" r:id="rId5"/>
    <p:sldLayoutId id="2147483679" r:id="rId6"/>
    <p:sldLayoutId id="2147483654" r:id="rId7"/>
    <p:sldLayoutId id="2147483655" r:id="rId8"/>
    <p:sldLayoutId id="2147483684" r:id="rId9"/>
    <p:sldLayoutId id="2147483685" r:id="rId10"/>
    <p:sldLayoutId id="2147483664" r:id="rId11"/>
    <p:sldLayoutId id="2147483668" r:id="rId12"/>
    <p:sldLayoutId id="2147483680" r:id="rId13"/>
    <p:sldLayoutId id="2147483665" r:id="rId14"/>
    <p:sldLayoutId id="2147483671" r:id="rId15"/>
    <p:sldLayoutId id="2147483669" r:id="rId16"/>
    <p:sldLayoutId id="2147483692" r:id="rId17"/>
    <p:sldLayoutId id="2147483693" r:id="rId18"/>
    <p:sldLayoutId id="2147483697" r:id="rId19"/>
    <p:sldLayoutId id="2147483690" r:id="rId20"/>
    <p:sldLayoutId id="2147483696" r:id="rId21"/>
    <p:sldLayoutId id="2147483695" r:id="rId22"/>
    <p:sldLayoutId id="2147483681" r:id="rId23"/>
    <p:sldLayoutId id="2147483670" r:id="rId24"/>
    <p:sldLayoutId id="2147483674" r:id="rId25"/>
    <p:sldLayoutId id="2147483694" r:id="rId26"/>
    <p:sldLayoutId id="2147483675" r:id="rId27"/>
    <p:sldLayoutId id="2147483676" r:id="rId28"/>
    <p:sldLayoutId id="2147483677" r:id="rId29"/>
    <p:sldLayoutId id="2147483667" r:id="rId30"/>
    <p:sldLayoutId id="2147483678" r:id="rId31"/>
    <p:sldLayoutId id="2147483683"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49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8" userDrawn="1">
          <p15:clr>
            <a:srgbClr val="F26B43"/>
          </p15:clr>
        </p15:guide>
        <p15:guide id="2" pos="7582" userDrawn="1">
          <p15:clr>
            <a:srgbClr val="F26B43"/>
          </p15:clr>
        </p15:guide>
        <p15:guide id="3" orient="horz" pos="3793" userDrawn="1">
          <p15:clr>
            <a:srgbClr val="F26B43"/>
          </p15:clr>
        </p15:guide>
        <p15:guide id="4" orient="horz" pos="96" userDrawn="1">
          <p15:clr>
            <a:srgbClr val="F26B43"/>
          </p15:clr>
        </p15:guide>
        <p15:guide id="5" orient="horz" pos="4224" userDrawn="1">
          <p15:clr>
            <a:srgbClr val="F26B43"/>
          </p15:clr>
        </p15:guide>
        <p15:guide id="7" pos="461" userDrawn="1">
          <p15:clr>
            <a:srgbClr val="F26B43"/>
          </p15:clr>
        </p15:guide>
        <p15:guide id="8" pos="66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33.svg"/><Relationship Id="rId11" Type="http://schemas.openxmlformats.org/officeDocument/2006/relationships/image" Target="../media/image38.jpeg"/><Relationship Id="rId5" Type="http://schemas.openxmlformats.org/officeDocument/2006/relationships/image" Target="../media/image32.svg"/><Relationship Id="rId10" Type="http://schemas.openxmlformats.org/officeDocument/2006/relationships/image" Target="../media/image37.svg"/><Relationship Id="rId4" Type="http://schemas.openxmlformats.org/officeDocument/2006/relationships/image" Target="../media/image31.jpeg"/><Relationship Id="rId9"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8.xml"/><Relationship Id="rId1" Type="http://schemas.openxmlformats.org/officeDocument/2006/relationships/slideLayout" Target="../slideLayouts/slideLayout30.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9.xml"/><Relationship Id="rId1" Type="http://schemas.openxmlformats.org/officeDocument/2006/relationships/slideLayout" Target="../slideLayouts/slideLayout30.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20.xml"/><Relationship Id="rId1" Type="http://schemas.openxmlformats.org/officeDocument/2006/relationships/slideLayout" Target="../slideLayouts/slideLayout30.xml"/><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image" Target="../media/image32.sv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30.xml"/><Relationship Id="rId4" Type="http://schemas.openxmlformats.org/officeDocument/2006/relationships/image" Target="../media/image33.sv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6226AF9D-031D-1E5D-91D4-10A01A83214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5" b="15"/>
          <a:stretch/>
        </p:blipFill>
        <p:spPr/>
      </p:pic>
      <p:grpSp>
        <p:nvGrpSpPr>
          <p:cNvPr id="7" name="Grupp 6">
            <a:extLst>
              <a:ext uri="{FF2B5EF4-FFF2-40B4-BE49-F238E27FC236}">
                <a16:creationId xmlns:a16="http://schemas.microsoft.com/office/drawing/2014/main" id="{D870E795-826D-78D1-4AFD-97B3C5F70784}"/>
              </a:ext>
            </a:extLst>
          </p:cNvPr>
          <p:cNvGrpSpPr/>
          <p:nvPr/>
        </p:nvGrpSpPr>
        <p:grpSpPr>
          <a:xfrm>
            <a:off x="4606533" y="1825369"/>
            <a:ext cx="2978934" cy="3036094"/>
            <a:chOff x="10960700" y="0"/>
            <a:chExt cx="1231297" cy="1254924"/>
          </a:xfrm>
        </p:grpSpPr>
        <p:sp>
          <p:nvSpPr>
            <p:cNvPr id="8" name="Rektangel 7">
              <a:extLst>
                <a:ext uri="{FF2B5EF4-FFF2-40B4-BE49-F238E27FC236}">
                  <a16:creationId xmlns:a16="http://schemas.microsoft.com/office/drawing/2014/main" id="{72316FC4-4626-75F7-37A6-E7B2890D67CB}"/>
                </a:ext>
              </a:extLst>
            </p:cNvPr>
            <p:cNvSpPr/>
            <p:nvPr userDrawn="1"/>
          </p:nvSpPr>
          <p:spPr>
            <a:xfrm>
              <a:off x="10960700" y="0"/>
              <a:ext cx="1231297" cy="12549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a:extLst>
                <a:ext uri="{FF2B5EF4-FFF2-40B4-BE49-F238E27FC236}">
                  <a16:creationId xmlns:a16="http://schemas.microsoft.com/office/drawing/2014/main" id="{607EB936-1BDD-A8FC-CC15-472D29FDB6F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127024" y="347006"/>
              <a:ext cx="899413" cy="569121"/>
            </a:xfrm>
            <a:prstGeom prst="rect">
              <a:avLst/>
            </a:prstGeom>
          </p:spPr>
        </p:pic>
      </p:grpSp>
    </p:spTree>
    <p:extLst>
      <p:ext uri="{BB962C8B-B14F-4D97-AF65-F5344CB8AC3E}">
        <p14:creationId xmlns:p14="http://schemas.microsoft.com/office/powerpoint/2010/main" val="137309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3">
            <a:extLst>
              <a:ext uri="{FF2B5EF4-FFF2-40B4-BE49-F238E27FC236}">
                <a16:creationId xmlns:a16="http://schemas.microsoft.com/office/drawing/2014/main" id="{73760323-ED5A-3802-7B01-0C6C0DE4CC9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85" b="985"/>
          <a:stretch/>
        </p:blipFill>
        <p:spPr>
          <a:xfrm>
            <a:off x="155575" y="152400"/>
            <a:ext cx="11880850" cy="6553200"/>
          </a:xfrm>
          <a:prstGeom prst="rect">
            <a:avLst/>
          </a:prstGeom>
        </p:spPr>
      </p:pic>
      <p:sp>
        <p:nvSpPr>
          <p:cNvPr id="7" name="Rubrik 6">
            <a:extLst>
              <a:ext uri="{FF2B5EF4-FFF2-40B4-BE49-F238E27FC236}">
                <a16:creationId xmlns:a16="http://schemas.microsoft.com/office/drawing/2014/main" id="{10319A69-7C4A-9371-B1C8-B42FE8A07B9D}"/>
              </a:ext>
            </a:extLst>
          </p:cNvPr>
          <p:cNvSpPr>
            <a:spLocks noGrp="1"/>
          </p:cNvSpPr>
          <p:nvPr>
            <p:ph type="ctrTitle"/>
          </p:nvPr>
        </p:nvSpPr>
        <p:spPr>
          <a:xfrm>
            <a:off x="731838" y="511444"/>
            <a:ext cx="9144000" cy="1456839"/>
          </a:xfrm>
        </p:spPr>
        <p:txBody>
          <a:bodyPr/>
          <a:lstStyle/>
          <a:p>
            <a:r>
              <a:rPr lang="sv-SE"/>
              <a:t>Välkommen! </a:t>
            </a:r>
          </a:p>
        </p:txBody>
      </p:sp>
      <p:sp>
        <p:nvSpPr>
          <p:cNvPr id="8" name="Underrubrik 7">
            <a:extLst>
              <a:ext uri="{FF2B5EF4-FFF2-40B4-BE49-F238E27FC236}">
                <a16:creationId xmlns:a16="http://schemas.microsoft.com/office/drawing/2014/main" id="{B699C333-C934-BE5E-76E8-3F6568E57BCC}"/>
              </a:ext>
            </a:extLst>
          </p:cNvPr>
          <p:cNvSpPr>
            <a:spLocks noGrp="1"/>
          </p:cNvSpPr>
          <p:nvPr>
            <p:ph type="subTitle" idx="1"/>
          </p:nvPr>
        </p:nvSpPr>
        <p:spPr>
          <a:xfrm>
            <a:off x="731839" y="2286000"/>
            <a:ext cx="4421348" cy="2305373"/>
          </a:xfrm>
        </p:spPr>
        <p:txBody>
          <a:bodyPr/>
          <a:lstStyle/>
          <a:p>
            <a:r>
              <a:rPr lang="sv-SE" dirty="0"/>
              <a:t>För- och efternamn</a:t>
            </a:r>
            <a:br>
              <a:rPr lang="sv-SE" dirty="0"/>
            </a:br>
            <a:r>
              <a:rPr lang="sv-SE" dirty="0"/>
              <a:t>Titel</a:t>
            </a:r>
            <a:br>
              <a:rPr lang="sv-SE" dirty="0"/>
            </a:br>
            <a:endParaRPr lang="sv-SE" dirty="0"/>
          </a:p>
          <a:p>
            <a:r>
              <a:rPr lang="sv-SE" dirty="0" err="1"/>
              <a:t>Act</a:t>
            </a:r>
            <a:r>
              <a:rPr lang="sv-SE" dirty="0"/>
              <a:t> Svenska kyrkan</a:t>
            </a:r>
          </a:p>
        </p:txBody>
      </p:sp>
      <p:grpSp>
        <p:nvGrpSpPr>
          <p:cNvPr id="5" name="Grupp 4">
            <a:extLst>
              <a:ext uri="{FF2B5EF4-FFF2-40B4-BE49-F238E27FC236}">
                <a16:creationId xmlns:a16="http://schemas.microsoft.com/office/drawing/2014/main" id="{97B9930C-8118-B0D3-A5A2-2B65F7EFA05D}"/>
              </a:ext>
            </a:extLst>
          </p:cNvPr>
          <p:cNvGrpSpPr/>
          <p:nvPr/>
        </p:nvGrpSpPr>
        <p:grpSpPr>
          <a:xfrm>
            <a:off x="10960700" y="0"/>
            <a:ext cx="1231297" cy="1254924"/>
            <a:chOff x="10960700" y="0"/>
            <a:chExt cx="1231297" cy="1254924"/>
          </a:xfrm>
        </p:grpSpPr>
        <p:sp>
          <p:nvSpPr>
            <p:cNvPr id="6" name="Rektangel 5">
              <a:extLst>
                <a:ext uri="{FF2B5EF4-FFF2-40B4-BE49-F238E27FC236}">
                  <a16:creationId xmlns:a16="http://schemas.microsoft.com/office/drawing/2014/main" id="{9EB5099A-B66A-14D5-7F76-5FECA8413F5F}"/>
                </a:ext>
              </a:extLst>
            </p:cNvPr>
            <p:cNvSpPr/>
            <p:nvPr userDrawn="1"/>
          </p:nvSpPr>
          <p:spPr>
            <a:xfrm>
              <a:off x="10960700" y="0"/>
              <a:ext cx="1231297" cy="12549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a:extLst>
                <a:ext uri="{FF2B5EF4-FFF2-40B4-BE49-F238E27FC236}">
                  <a16:creationId xmlns:a16="http://schemas.microsoft.com/office/drawing/2014/main" id="{0A581361-B94E-0090-C1A5-A26D1CE9E21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127024" y="347006"/>
              <a:ext cx="899413" cy="569121"/>
            </a:xfrm>
            <a:prstGeom prst="rect">
              <a:avLst/>
            </a:prstGeom>
          </p:spPr>
        </p:pic>
      </p:grpSp>
    </p:spTree>
    <p:extLst>
      <p:ext uri="{BB962C8B-B14F-4D97-AF65-F5344CB8AC3E}">
        <p14:creationId xmlns:p14="http://schemas.microsoft.com/office/powerpoint/2010/main" val="3071769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66373-83F0-F18A-E994-F3C2F903C266}"/>
            </a:ext>
          </a:extLst>
        </p:cNvPr>
        <p:cNvGrpSpPr/>
        <p:nvPr/>
      </p:nvGrpSpPr>
      <p:grpSpPr>
        <a:xfrm>
          <a:off x="0" y="0"/>
          <a:ext cx="0" cy="0"/>
          <a:chOff x="0" y="0"/>
          <a:chExt cx="0" cy="0"/>
        </a:xfrm>
      </p:grpSpPr>
      <p:pic>
        <p:nvPicPr>
          <p:cNvPr id="6" name="Platshållare för bild 11">
            <a:extLst>
              <a:ext uri="{FF2B5EF4-FFF2-40B4-BE49-F238E27FC236}">
                <a16:creationId xmlns:a16="http://schemas.microsoft.com/office/drawing/2014/main" id="{20C5A450-E2E0-75ED-FCD1-DCE3C46EB2C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9562" t="20" r="23622" b="-20"/>
          <a:stretch>
            <a:fillRect/>
          </a:stretch>
        </p:blipFill>
        <p:spPr>
          <a:xfrm>
            <a:off x="155574" y="162894"/>
            <a:ext cx="4782846" cy="6542706"/>
          </a:xfrm>
        </p:spPr>
      </p:pic>
      <p:grpSp>
        <p:nvGrpSpPr>
          <p:cNvPr id="123" name="!!thousands">
            <a:extLst>
              <a:ext uri="{FF2B5EF4-FFF2-40B4-BE49-F238E27FC236}">
                <a16:creationId xmlns:a16="http://schemas.microsoft.com/office/drawing/2014/main" id="{0E49A3FA-8195-97B6-E9E8-D39F94A712E8}"/>
              </a:ext>
            </a:extLst>
          </p:cNvPr>
          <p:cNvGrpSpPr/>
          <p:nvPr/>
        </p:nvGrpSpPr>
        <p:grpSpPr>
          <a:xfrm>
            <a:off x="6092755" y="551053"/>
            <a:ext cx="664189" cy="15143123"/>
            <a:chOff x="3839080" y="540644"/>
            <a:chExt cx="359629" cy="8199326"/>
          </a:xfrm>
          <a:solidFill>
            <a:srgbClr val="003A67"/>
          </a:solidFill>
        </p:grpSpPr>
        <p:sp>
          <p:nvSpPr>
            <p:cNvPr id="25" name="Frihandsfigur: Form 24">
              <a:extLst>
                <a:ext uri="{FF2B5EF4-FFF2-40B4-BE49-F238E27FC236}">
                  <a16:creationId xmlns:a16="http://schemas.microsoft.com/office/drawing/2014/main" id="{56D8BC95-086B-C61F-968E-E8A758BD4AB5}"/>
                </a:ext>
              </a:extLst>
            </p:cNvPr>
            <p:cNvSpPr/>
            <p:nvPr/>
          </p:nvSpPr>
          <p:spPr>
            <a:xfrm>
              <a:off x="3859659" y="540644"/>
              <a:ext cx="333468" cy="522177"/>
            </a:xfrm>
            <a:custGeom>
              <a:avLst/>
              <a:gdLst/>
              <a:ahLst/>
              <a:cxnLst/>
              <a:rect l="l" t="t" r="r" b="b"/>
              <a:pathLst>
                <a:path w="333468" h="522177">
                  <a:moveTo>
                    <a:pt x="166734" y="0"/>
                  </a:moveTo>
                  <a:cubicBezTo>
                    <a:pt x="194174" y="0"/>
                    <a:pt x="218242"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3" y="492005"/>
                  </a:cubicBezTo>
                  <a:cubicBezTo>
                    <a:pt x="235160" y="512120"/>
                    <a:pt x="204174" y="522177"/>
                    <a:pt x="166734" y="522177"/>
                  </a:cubicBezTo>
                  <a:cubicBezTo>
                    <a:pt x="117435" y="522177"/>
                    <a:pt x="78716" y="504504"/>
                    <a:pt x="50578" y="469157"/>
                  </a:cubicBezTo>
                  <a:cubicBezTo>
                    <a:pt x="16859"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69"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4" name="Frihandsfigur: Form 23">
              <a:extLst>
                <a:ext uri="{FF2B5EF4-FFF2-40B4-BE49-F238E27FC236}">
                  <a16:creationId xmlns:a16="http://schemas.microsoft.com/office/drawing/2014/main" id="{F75BF7E5-A2F1-5696-9028-413B76EC3666}"/>
                </a:ext>
              </a:extLst>
            </p:cNvPr>
            <p:cNvSpPr/>
            <p:nvPr/>
          </p:nvSpPr>
          <p:spPr>
            <a:xfrm>
              <a:off x="3907796" y="1388369"/>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4"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3" name="Frihandsfigur: Form 22">
              <a:extLst>
                <a:ext uri="{FF2B5EF4-FFF2-40B4-BE49-F238E27FC236}">
                  <a16:creationId xmlns:a16="http://schemas.microsoft.com/office/drawing/2014/main" id="{AE40CC38-CEF9-C14F-0823-C24AC36621FB}"/>
                </a:ext>
              </a:extLst>
            </p:cNvPr>
            <p:cNvSpPr/>
            <p:nvPr/>
          </p:nvSpPr>
          <p:spPr>
            <a:xfrm>
              <a:off x="3851581" y="2245618"/>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5" y="182548"/>
                    <a:pt x="324804" y="202313"/>
                  </a:cubicBezTo>
                  <a:cubicBezTo>
                    <a:pt x="316432" y="222080"/>
                    <a:pt x="302538" y="242892"/>
                    <a:pt x="283120" y="264752"/>
                  </a:cubicBezTo>
                  <a:cubicBezTo>
                    <a:pt x="263703" y="286611"/>
                    <a:pt x="231437"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5" y="446834"/>
                    <a:pt x="29764" y="424160"/>
                    <a:pt x="48716" y="401836"/>
                  </a:cubicBezTo>
                  <a:cubicBezTo>
                    <a:pt x="67668" y="379512"/>
                    <a:pt x="95050" y="353700"/>
                    <a:pt x="130862" y="324399"/>
                  </a:cubicBezTo>
                  <a:cubicBezTo>
                    <a:pt x="186440" y="278821"/>
                    <a:pt x="223996" y="242718"/>
                    <a:pt x="243530" y="216092"/>
                  </a:cubicBezTo>
                  <a:cubicBezTo>
                    <a:pt x="263063" y="189465"/>
                    <a:pt x="272830" y="164292"/>
                    <a:pt x="272830" y="140573"/>
                  </a:cubicBezTo>
                  <a:cubicBezTo>
                    <a:pt x="272830" y="115691"/>
                    <a:pt x="263935" y="94704"/>
                    <a:pt x="246146" y="77612"/>
                  </a:cubicBezTo>
                  <a:cubicBezTo>
                    <a:pt x="228356" y="60520"/>
                    <a:pt x="205160" y="51974"/>
                    <a:pt x="176557" y="51974"/>
                  </a:cubicBezTo>
                  <a:cubicBezTo>
                    <a:pt x="146326" y="51974"/>
                    <a:pt x="122142" y="61043"/>
                    <a:pt x="104003" y="79181"/>
                  </a:cubicBezTo>
                  <a:cubicBezTo>
                    <a:pt x="85865" y="97320"/>
                    <a:pt x="76679"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2" name="Frihandsfigur: Form 21">
              <a:extLst>
                <a:ext uri="{FF2B5EF4-FFF2-40B4-BE49-F238E27FC236}">
                  <a16:creationId xmlns:a16="http://schemas.microsoft.com/office/drawing/2014/main" id="{2886EEAE-C184-A9F3-CDF9-336423E1E4EC}"/>
                </a:ext>
              </a:extLst>
            </p:cNvPr>
            <p:cNvSpPr/>
            <p:nvPr/>
          </p:nvSpPr>
          <p:spPr>
            <a:xfrm>
              <a:off x="3860009" y="3093344"/>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8"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2"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5"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29" y="271378"/>
                  </a:cubicBezTo>
                  <a:lnTo>
                    <a:pt x="130806" y="216265"/>
                  </a:lnTo>
                  <a:cubicBezTo>
                    <a:pt x="134992" y="216731"/>
                    <a:pt x="138363" y="216963"/>
                    <a:pt x="140921"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4" y="51624"/>
                    <a:pt x="116737" y="59298"/>
                    <a:pt x="100459" y="74646"/>
                  </a:cubicBezTo>
                  <a:cubicBezTo>
                    <a:pt x="84181" y="89994"/>
                    <a:pt x="73716" y="113016"/>
                    <a:pt x="69065" y="143712"/>
                  </a:cubicBezTo>
                  <a:lnTo>
                    <a:pt x="6278" y="132549"/>
                  </a:lnTo>
                  <a:cubicBezTo>
                    <a:pt x="13952"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1" name="Frihandsfigur: Form 20">
              <a:extLst>
                <a:ext uri="{FF2B5EF4-FFF2-40B4-BE49-F238E27FC236}">
                  <a16:creationId xmlns:a16="http://schemas.microsoft.com/office/drawing/2014/main" id="{162FC99B-31D2-1BBA-89F3-F0FB2408D0F7}"/>
                </a:ext>
              </a:extLst>
            </p:cNvPr>
            <p:cNvSpPr/>
            <p:nvPr/>
          </p:nvSpPr>
          <p:spPr>
            <a:xfrm>
              <a:off x="3839080"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0" name="Frihandsfigur: Form 19">
              <a:extLst>
                <a:ext uri="{FF2B5EF4-FFF2-40B4-BE49-F238E27FC236}">
                  <a16:creationId xmlns:a16="http://schemas.microsoft.com/office/drawing/2014/main" id="{22E4154D-97EB-766F-9B16-A12960036EC5}"/>
                </a:ext>
              </a:extLst>
            </p:cNvPr>
            <p:cNvSpPr/>
            <p:nvPr/>
          </p:nvSpPr>
          <p:spPr>
            <a:xfrm>
              <a:off x="3859660" y="4816912"/>
              <a:ext cx="339049" cy="513109"/>
            </a:xfrm>
            <a:custGeom>
              <a:avLst/>
              <a:gdLst/>
              <a:ahLst/>
              <a:cxnLst/>
              <a:rect l="l" t="t" r="r" b="b"/>
              <a:pathLst>
                <a:path w="339049" h="513109">
                  <a:moveTo>
                    <a:pt x="60694" y="0"/>
                  </a:moveTo>
                  <a:lnTo>
                    <a:pt x="314981" y="0"/>
                  </a:lnTo>
                  <a:lnTo>
                    <a:pt x="314981" y="59997"/>
                  </a:lnTo>
                  <a:lnTo>
                    <a:pt x="110923" y="59997"/>
                  </a:lnTo>
                  <a:lnTo>
                    <a:pt x="83367" y="197430"/>
                  </a:lnTo>
                  <a:cubicBezTo>
                    <a:pt x="114063" y="176036"/>
                    <a:pt x="146270" y="165339"/>
                    <a:pt x="179989" y="165339"/>
                  </a:cubicBezTo>
                  <a:cubicBezTo>
                    <a:pt x="224637" y="165339"/>
                    <a:pt x="262310" y="180803"/>
                    <a:pt x="293005" y="211732"/>
                  </a:cubicBezTo>
                  <a:cubicBezTo>
                    <a:pt x="323701" y="242660"/>
                    <a:pt x="339049" y="282425"/>
                    <a:pt x="339049" y="331027"/>
                  </a:cubicBezTo>
                  <a:cubicBezTo>
                    <a:pt x="339049" y="377303"/>
                    <a:pt x="325562" y="417301"/>
                    <a:pt x="298586" y="451019"/>
                  </a:cubicBezTo>
                  <a:cubicBezTo>
                    <a:pt x="265798" y="492412"/>
                    <a:pt x="221033" y="513109"/>
                    <a:pt x="164292" y="513109"/>
                  </a:cubicBezTo>
                  <a:cubicBezTo>
                    <a:pt x="117783"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4" name="Frihandsfigur: Form 13">
              <a:extLst>
                <a:ext uri="{FF2B5EF4-FFF2-40B4-BE49-F238E27FC236}">
                  <a16:creationId xmlns:a16="http://schemas.microsoft.com/office/drawing/2014/main" id="{8EBDBF7A-99E9-7FC5-3052-257A79B26D2B}"/>
                </a:ext>
              </a:extLst>
            </p:cNvPr>
            <p:cNvSpPr/>
            <p:nvPr/>
          </p:nvSpPr>
          <p:spPr>
            <a:xfrm>
              <a:off x="3856868" y="5655568"/>
              <a:ext cx="337654" cy="522178"/>
            </a:xfrm>
            <a:custGeom>
              <a:avLst/>
              <a:gdLst/>
              <a:ahLst/>
              <a:cxnLst/>
              <a:rect l="l" t="t" r="r" b="b"/>
              <a:pathLst>
                <a:path w="337654" h="522178">
                  <a:moveTo>
                    <a:pt x="183478" y="0"/>
                  </a:moveTo>
                  <a:cubicBezTo>
                    <a:pt x="223708" y="0"/>
                    <a:pt x="256671" y="11279"/>
                    <a:pt x="282367" y="33835"/>
                  </a:cubicBezTo>
                  <a:cubicBezTo>
                    <a:pt x="308063" y="56392"/>
                    <a:pt x="323469" y="87553"/>
                    <a:pt x="328585" y="127318"/>
                  </a:cubicBezTo>
                  <a:lnTo>
                    <a:pt x="266147" y="132201"/>
                  </a:lnTo>
                  <a:cubicBezTo>
                    <a:pt x="260566" y="107552"/>
                    <a:pt x="252659" y="89646"/>
                    <a:pt x="242428" y="78484"/>
                  </a:cubicBezTo>
                  <a:cubicBezTo>
                    <a:pt x="225452" y="60578"/>
                    <a:pt x="204523" y="51625"/>
                    <a:pt x="179641" y="51625"/>
                  </a:cubicBezTo>
                  <a:cubicBezTo>
                    <a:pt x="159642" y="51625"/>
                    <a:pt x="142085" y="57206"/>
                    <a:pt x="126969" y="68368"/>
                  </a:cubicBezTo>
                  <a:cubicBezTo>
                    <a:pt x="107203" y="82786"/>
                    <a:pt x="91623" y="103831"/>
                    <a:pt x="80228" y="131504"/>
                  </a:cubicBezTo>
                  <a:cubicBezTo>
                    <a:pt x="68833" y="159177"/>
                    <a:pt x="62904" y="198593"/>
                    <a:pt x="62439" y="249752"/>
                  </a:cubicBezTo>
                  <a:cubicBezTo>
                    <a:pt x="77554" y="226731"/>
                    <a:pt x="96041" y="209639"/>
                    <a:pt x="117900" y="198476"/>
                  </a:cubicBezTo>
                  <a:cubicBezTo>
                    <a:pt x="139759" y="187314"/>
                    <a:pt x="162665" y="181733"/>
                    <a:pt x="186617" y="181733"/>
                  </a:cubicBezTo>
                  <a:cubicBezTo>
                    <a:pt x="228475" y="181733"/>
                    <a:pt x="264112" y="197139"/>
                    <a:pt x="293529" y="227951"/>
                  </a:cubicBezTo>
                  <a:cubicBezTo>
                    <a:pt x="322946" y="258763"/>
                    <a:pt x="337654" y="298587"/>
                    <a:pt x="337654" y="347421"/>
                  </a:cubicBezTo>
                  <a:cubicBezTo>
                    <a:pt x="337654" y="379512"/>
                    <a:pt x="330736" y="409336"/>
                    <a:pt x="316900" y="436892"/>
                  </a:cubicBezTo>
                  <a:cubicBezTo>
                    <a:pt x="303063" y="464449"/>
                    <a:pt x="284053" y="485552"/>
                    <a:pt x="259868" y="500202"/>
                  </a:cubicBezTo>
                  <a:cubicBezTo>
                    <a:pt x="235684" y="514853"/>
                    <a:pt x="208244" y="522178"/>
                    <a:pt x="177548" y="522178"/>
                  </a:cubicBezTo>
                  <a:cubicBezTo>
                    <a:pt x="125225" y="522178"/>
                    <a:pt x="82554" y="502935"/>
                    <a:pt x="49532" y="464449"/>
                  </a:cubicBezTo>
                  <a:cubicBezTo>
                    <a:pt x="16511" y="425963"/>
                    <a:pt x="0" y="362536"/>
                    <a:pt x="0" y="274170"/>
                  </a:cubicBezTo>
                  <a:cubicBezTo>
                    <a:pt x="0" y="175338"/>
                    <a:pt x="18255" y="103482"/>
                    <a:pt x="54765" y="58601"/>
                  </a:cubicBezTo>
                  <a:cubicBezTo>
                    <a:pt x="86623" y="19534"/>
                    <a:pt x="129527" y="0"/>
                    <a:pt x="183478" y="0"/>
                  </a:cubicBezTo>
                  <a:close/>
                  <a:moveTo>
                    <a:pt x="174060" y="237195"/>
                  </a:moveTo>
                  <a:cubicBezTo>
                    <a:pt x="145689" y="237195"/>
                    <a:pt x="121621" y="247369"/>
                    <a:pt x="101855" y="267716"/>
                  </a:cubicBezTo>
                  <a:cubicBezTo>
                    <a:pt x="82088" y="288064"/>
                    <a:pt x="72205" y="314748"/>
                    <a:pt x="72205" y="347770"/>
                  </a:cubicBezTo>
                  <a:cubicBezTo>
                    <a:pt x="72205" y="369396"/>
                    <a:pt x="76798" y="390093"/>
                    <a:pt x="85984" y="409859"/>
                  </a:cubicBezTo>
                  <a:cubicBezTo>
                    <a:pt x="95169" y="429625"/>
                    <a:pt x="108017" y="444682"/>
                    <a:pt x="124528" y="455031"/>
                  </a:cubicBezTo>
                  <a:cubicBezTo>
                    <a:pt x="141038" y="465379"/>
                    <a:pt x="158363" y="470553"/>
                    <a:pt x="176501" y="470553"/>
                  </a:cubicBezTo>
                  <a:cubicBezTo>
                    <a:pt x="203011" y="470553"/>
                    <a:pt x="225801" y="459856"/>
                    <a:pt x="244869" y="438462"/>
                  </a:cubicBezTo>
                  <a:cubicBezTo>
                    <a:pt x="263938" y="417068"/>
                    <a:pt x="273472" y="388000"/>
                    <a:pt x="273472" y="351258"/>
                  </a:cubicBezTo>
                  <a:cubicBezTo>
                    <a:pt x="273472" y="315911"/>
                    <a:pt x="264054" y="288064"/>
                    <a:pt x="245218" y="267716"/>
                  </a:cubicBezTo>
                  <a:cubicBezTo>
                    <a:pt x="226382" y="247369"/>
                    <a:pt x="202663" y="237195"/>
                    <a:pt x="174060"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3" name="Frihandsfigur: Form 12">
              <a:extLst>
                <a:ext uri="{FF2B5EF4-FFF2-40B4-BE49-F238E27FC236}">
                  <a16:creationId xmlns:a16="http://schemas.microsoft.com/office/drawing/2014/main" id="{D183F9DE-057C-F614-04CB-6F0B40155971}"/>
                </a:ext>
              </a:extLst>
            </p:cNvPr>
            <p:cNvSpPr/>
            <p:nvPr/>
          </p:nvSpPr>
          <p:spPr>
            <a:xfrm>
              <a:off x="3863845" y="6521539"/>
              <a:ext cx="331026" cy="504736"/>
            </a:xfrm>
            <a:custGeom>
              <a:avLst/>
              <a:gdLst/>
              <a:ahLst/>
              <a:cxnLst/>
              <a:rect l="l" t="t" r="r" b="b"/>
              <a:pathLst>
                <a:path w="331026" h="504736">
                  <a:moveTo>
                    <a:pt x="0" y="0"/>
                  </a:moveTo>
                  <a:lnTo>
                    <a:pt x="331026" y="0"/>
                  </a:lnTo>
                  <a:lnTo>
                    <a:pt x="331026" y="48834"/>
                  </a:lnTo>
                  <a:cubicBezTo>
                    <a:pt x="298470" y="83483"/>
                    <a:pt x="266204"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2" name="Frihandsfigur: Form 11">
              <a:extLst>
                <a:ext uri="{FF2B5EF4-FFF2-40B4-BE49-F238E27FC236}">
                  <a16:creationId xmlns:a16="http://schemas.microsoft.com/office/drawing/2014/main" id="{1AA4752C-CE1B-E599-4E91-B1A3DB6EBF39}"/>
                </a:ext>
              </a:extLst>
            </p:cNvPr>
            <p:cNvSpPr/>
            <p:nvPr/>
          </p:nvSpPr>
          <p:spPr>
            <a:xfrm>
              <a:off x="3858962" y="7360543"/>
              <a:ext cx="336957" cy="522178"/>
            </a:xfrm>
            <a:custGeom>
              <a:avLst/>
              <a:gdLst/>
              <a:ahLst/>
              <a:cxnLst/>
              <a:rect l="l" t="t" r="r" b="b"/>
              <a:pathLst>
                <a:path w="336957" h="522178">
                  <a:moveTo>
                    <a:pt x="167432" y="0"/>
                  </a:moveTo>
                  <a:cubicBezTo>
                    <a:pt x="212080" y="0"/>
                    <a:pt x="248008"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0" y="522178"/>
                    <a:pt x="168478" y="522178"/>
                  </a:cubicBezTo>
                  <a:cubicBezTo>
                    <a:pt x="118016"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0" y="156502"/>
                    <a:pt x="20580" y="131853"/>
                  </a:cubicBezTo>
                  <a:cubicBezTo>
                    <a:pt x="20580"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3" y="59473"/>
                    <a:pt x="191849" y="51625"/>
                    <a:pt x="168130" y="51625"/>
                  </a:cubicBezTo>
                  <a:close/>
                  <a:moveTo>
                    <a:pt x="167083" y="263356"/>
                  </a:moveTo>
                  <a:cubicBezTo>
                    <a:pt x="137550" y="263356"/>
                    <a:pt x="113075" y="273123"/>
                    <a:pt x="93657" y="292657"/>
                  </a:cubicBezTo>
                  <a:cubicBezTo>
                    <a:pt x="74240" y="312190"/>
                    <a:pt x="64531" y="336608"/>
                    <a:pt x="64531" y="365908"/>
                  </a:cubicBezTo>
                  <a:cubicBezTo>
                    <a:pt x="64531" y="383814"/>
                    <a:pt x="68775" y="401139"/>
                    <a:pt x="77263" y="417882"/>
                  </a:cubicBezTo>
                  <a:cubicBezTo>
                    <a:pt x="85751" y="434625"/>
                    <a:pt x="98366"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 name="Frihandsfigur: Form 10">
              <a:extLst>
                <a:ext uri="{FF2B5EF4-FFF2-40B4-BE49-F238E27FC236}">
                  <a16:creationId xmlns:a16="http://schemas.microsoft.com/office/drawing/2014/main" id="{25B84702-A9C0-3CC4-B1CB-BA4D949E104C}"/>
                </a:ext>
              </a:extLst>
            </p:cNvPr>
            <p:cNvSpPr/>
            <p:nvPr/>
          </p:nvSpPr>
          <p:spPr>
            <a:xfrm>
              <a:off x="3859660" y="8217793"/>
              <a:ext cx="336259" cy="522177"/>
            </a:xfrm>
            <a:custGeom>
              <a:avLst/>
              <a:gdLst/>
              <a:ahLst/>
              <a:cxnLst/>
              <a:rect l="l" t="t" r="r" b="b"/>
              <a:pathLst>
                <a:path w="336259" h="522177">
                  <a:moveTo>
                    <a:pt x="160804" y="0"/>
                  </a:moveTo>
                  <a:cubicBezTo>
                    <a:pt x="194058" y="0"/>
                    <a:pt x="224463" y="8953"/>
                    <a:pt x="252019"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1" y="464157"/>
                    <a:pt x="131969" y="470553"/>
                    <a:pt x="154525" y="470553"/>
                  </a:cubicBezTo>
                  <a:cubicBezTo>
                    <a:pt x="173827" y="470553"/>
                    <a:pt x="190744" y="466135"/>
                    <a:pt x="205278" y="457297"/>
                  </a:cubicBezTo>
                  <a:cubicBezTo>
                    <a:pt x="219812" y="448461"/>
                    <a:pt x="231730" y="436659"/>
                    <a:pt x="241032" y="421893"/>
                  </a:cubicBezTo>
                  <a:cubicBezTo>
                    <a:pt x="250334" y="407127"/>
                    <a:pt x="258124" y="387185"/>
                    <a:pt x="264402" y="362071"/>
                  </a:cubicBezTo>
                  <a:cubicBezTo>
                    <a:pt x="270681" y="336956"/>
                    <a:pt x="273820" y="311377"/>
                    <a:pt x="273820" y="285331"/>
                  </a:cubicBezTo>
                  <a:cubicBezTo>
                    <a:pt x="273820" y="282541"/>
                    <a:pt x="273704" y="278355"/>
                    <a:pt x="273472" y="272774"/>
                  </a:cubicBezTo>
                  <a:cubicBezTo>
                    <a:pt x="260914" y="292773"/>
                    <a:pt x="243764" y="308993"/>
                    <a:pt x="222021" y="321434"/>
                  </a:cubicBezTo>
                  <a:cubicBezTo>
                    <a:pt x="200278"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0"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5"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2" name="!!hundreds">
            <a:extLst>
              <a:ext uri="{FF2B5EF4-FFF2-40B4-BE49-F238E27FC236}">
                <a16:creationId xmlns:a16="http://schemas.microsoft.com/office/drawing/2014/main" id="{A047E6A6-1BFC-D749-101C-792DC9EB2BDC}"/>
              </a:ext>
            </a:extLst>
          </p:cNvPr>
          <p:cNvGrpSpPr/>
          <p:nvPr/>
        </p:nvGrpSpPr>
        <p:grpSpPr>
          <a:xfrm>
            <a:off x="7025103" y="-10488260"/>
            <a:ext cx="664189" cy="15143123"/>
            <a:chOff x="4343904" y="540645"/>
            <a:chExt cx="359629" cy="8199326"/>
          </a:xfrm>
          <a:solidFill>
            <a:srgbClr val="003A67"/>
          </a:solidFill>
        </p:grpSpPr>
        <p:sp>
          <p:nvSpPr>
            <p:cNvPr id="119" name="Frihandsfigur: Form 118">
              <a:extLst>
                <a:ext uri="{FF2B5EF4-FFF2-40B4-BE49-F238E27FC236}">
                  <a16:creationId xmlns:a16="http://schemas.microsoft.com/office/drawing/2014/main" id="{B996EEAC-B1EC-CB35-4228-DB0F3DBFBDAD}"/>
                </a:ext>
              </a:extLst>
            </p:cNvPr>
            <p:cNvSpPr/>
            <p:nvPr/>
          </p:nvSpPr>
          <p:spPr>
            <a:xfrm>
              <a:off x="436448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8" name="Frihandsfigur: Form 117">
              <a:extLst>
                <a:ext uri="{FF2B5EF4-FFF2-40B4-BE49-F238E27FC236}">
                  <a16:creationId xmlns:a16="http://schemas.microsoft.com/office/drawing/2014/main" id="{46A8BC69-9AA2-BE6F-8598-FB8B6484FC1C}"/>
                </a:ext>
              </a:extLst>
            </p:cNvPr>
            <p:cNvSpPr/>
            <p:nvPr/>
          </p:nvSpPr>
          <p:spPr>
            <a:xfrm>
              <a:off x="441262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7" name="Frihandsfigur: Form 116">
              <a:extLst>
                <a:ext uri="{FF2B5EF4-FFF2-40B4-BE49-F238E27FC236}">
                  <a16:creationId xmlns:a16="http://schemas.microsoft.com/office/drawing/2014/main" id="{A438F497-3524-B231-02C8-DB1668BC6258}"/>
                </a:ext>
              </a:extLst>
            </p:cNvPr>
            <p:cNvSpPr/>
            <p:nvPr/>
          </p:nvSpPr>
          <p:spPr>
            <a:xfrm>
              <a:off x="435640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6" name="Frihandsfigur: Form 115">
              <a:extLst>
                <a:ext uri="{FF2B5EF4-FFF2-40B4-BE49-F238E27FC236}">
                  <a16:creationId xmlns:a16="http://schemas.microsoft.com/office/drawing/2014/main" id="{4D593290-344F-188C-7294-22AFFED34013}"/>
                </a:ext>
              </a:extLst>
            </p:cNvPr>
            <p:cNvSpPr/>
            <p:nvPr/>
          </p:nvSpPr>
          <p:spPr>
            <a:xfrm>
              <a:off x="436483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5" name="Frihandsfigur: Form 114">
              <a:extLst>
                <a:ext uri="{FF2B5EF4-FFF2-40B4-BE49-F238E27FC236}">
                  <a16:creationId xmlns:a16="http://schemas.microsoft.com/office/drawing/2014/main" id="{FB0FFAC3-202F-D0D0-B9DF-28F9F32E4CCF}"/>
                </a:ext>
              </a:extLst>
            </p:cNvPr>
            <p:cNvSpPr/>
            <p:nvPr/>
          </p:nvSpPr>
          <p:spPr>
            <a:xfrm>
              <a:off x="434390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4" name="Frihandsfigur: Form 113">
              <a:extLst>
                <a:ext uri="{FF2B5EF4-FFF2-40B4-BE49-F238E27FC236}">
                  <a16:creationId xmlns:a16="http://schemas.microsoft.com/office/drawing/2014/main" id="{0B42B409-3EDD-4719-8DAF-A3916D3F0ED9}"/>
                </a:ext>
              </a:extLst>
            </p:cNvPr>
            <p:cNvSpPr/>
            <p:nvPr/>
          </p:nvSpPr>
          <p:spPr>
            <a:xfrm>
              <a:off x="436448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3" name="Frihandsfigur: Form 112">
              <a:extLst>
                <a:ext uri="{FF2B5EF4-FFF2-40B4-BE49-F238E27FC236}">
                  <a16:creationId xmlns:a16="http://schemas.microsoft.com/office/drawing/2014/main" id="{751F8D32-C445-3262-5299-71B4DC503EF4}"/>
                </a:ext>
              </a:extLst>
            </p:cNvPr>
            <p:cNvSpPr/>
            <p:nvPr/>
          </p:nvSpPr>
          <p:spPr>
            <a:xfrm>
              <a:off x="436169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2" name="Frihandsfigur: Form 111">
              <a:extLst>
                <a:ext uri="{FF2B5EF4-FFF2-40B4-BE49-F238E27FC236}">
                  <a16:creationId xmlns:a16="http://schemas.microsoft.com/office/drawing/2014/main" id="{E942B315-6BC5-947C-D5F8-F9A77A209801}"/>
                </a:ext>
              </a:extLst>
            </p:cNvPr>
            <p:cNvSpPr/>
            <p:nvPr/>
          </p:nvSpPr>
          <p:spPr>
            <a:xfrm>
              <a:off x="436867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1" name="Frihandsfigur: Form 110">
              <a:extLst>
                <a:ext uri="{FF2B5EF4-FFF2-40B4-BE49-F238E27FC236}">
                  <a16:creationId xmlns:a16="http://schemas.microsoft.com/office/drawing/2014/main" id="{B4926A3A-2563-4434-2414-7EF05CB84CAB}"/>
                </a:ext>
              </a:extLst>
            </p:cNvPr>
            <p:cNvSpPr/>
            <p:nvPr/>
          </p:nvSpPr>
          <p:spPr>
            <a:xfrm>
              <a:off x="436378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0" name="Frihandsfigur: Form 109">
              <a:extLst>
                <a:ext uri="{FF2B5EF4-FFF2-40B4-BE49-F238E27FC236}">
                  <a16:creationId xmlns:a16="http://schemas.microsoft.com/office/drawing/2014/main" id="{44666C8C-1154-7A85-95BC-75937C376FA4}"/>
                </a:ext>
              </a:extLst>
            </p:cNvPr>
            <p:cNvSpPr/>
            <p:nvPr/>
          </p:nvSpPr>
          <p:spPr>
            <a:xfrm>
              <a:off x="436448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1" name="!!tens">
            <a:extLst>
              <a:ext uri="{FF2B5EF4-FFF2-40B4-BE49-F238E27FC236}">
                <a16:creationId xmlns:a16="http://schemas.microsoft.com/office/drawing/2014/main" id="{C4571FA3-FEB2-94D7-2651-A67D0FC9CEC8}"/>
              </a:ext>
            </a:extLst>
          </p:cNvPr>
          <p:cNvGrpSpPr/>
          <p:nvPr/>
        </p:nvGrpSpPr>
        <p:grpSpPr>
          <a:xfrm>
            <a:off x="7957451" y="-8930242"/>
            <a:ext cx="664189" cy="15143123"/>
            <a:chOff x="4845723" y="540645"/>
            <a:chExt cx="359629" cy="8199326"/>
          </a:xfrm>
          <a:solidFill>
            <a:srgbClr val="003A67"/>
          </a:solidFill>
        </p:grpSpPr>
        <p:sp>
          <p:nvSpPr>
            <p:cNvPr id="102" name="Frihandsfigur: Form 101">
              <a:extLst>
                <a:ext uri="{FF2B5EF4-FFF2-40B4-BE49-F238E27FC236}">
                  <a16:creationId xmlns:a16="http://schemas.microsoft.com/office/drawing/2014/main" id="{2CA6203C-635C-6DC6-8D78-CF1C9FB9A567}"/>
                </a:ext>
              </a:extLst>
            </p:cNvPr>
            <p:cNvSpPr/>
            <p:nvPr/>
          </p:nvSpPr>
          <p:spPr>
            <a:xfrm>
              <a:off x="4866303"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1" name="Frihandsfigur: Form 100">
              <a:extLst>
                <a:ext uri="{FF2B5EF4-FFF2-40B4-BE49-F238E27FC236}">
                  <a16:creationId xmlns:a16="http://schemas.microsoft.com/office/drawing/2014/main" id="{F52A2822-87C3-EF6D-AABA-6658DADB1728}"/>
                </a:ext>
              </a:extLst>
            </p:cNvPr>
            <p:cNvSpPr/>
            <p:nvPr/>
          </p:nvSpPr>
          <p:spPr>
            <a:xfrm>
              <a:off x="4914440"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0" name="Frihandsfigur: Form 99">
              <a:extLst>
                <a:ext uri="{FF2B5EF4-FFF2-40B4-BE49-F238E27FC236}">
                  <a16:creationId xmlns:a16="http://schemas.microsoft.com/office/drawing/2014/main" id="{CA5E67D4-357D-665B-89FB-140F71AE06CF}"/>
                </a:ext>
              </a:extLst>
            </p:cNvPr>
            <p:cNvSpPr/>
            <p:nvPr/>
          </p:nvSpPr>
          <p:spPr>
            <a:xfrm>
              <a:off x="4858224"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9" name="Frihandsfigur: Form 98">
              <a:extLst>
                <a:ext uri="{FF2B5EF4-FFF2-40B4-BE49-F238E27FC236}">
                  <a16:creationId xmlns:a16="http://schemas.microsoft.com/office/drawing/2014/main" id="{5D747909-FB3A-FDE5-9111-D27E992DB74D}"/>
                </a:ext>
              </a:extLst>
            </p:cNvPr>
            <p:cNvSpPr/>
            <p:nvPr/>
          </p:nvSpPr>
          <p:spPr>
            <a:xfrm>
              <a:off x="4866652"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8" name="Frihandsfigur: Form 97">
              <a:extLst>
                <a:ext uri="{FF2B5EF4-FFF2-40B4-BE49-F238E27FC236}">
                  <a16:creationId xmlns:a16="http://schemas.microsoft.com/office/drawing/2014/main" id="{D04C7520-BD9E-6293-32C8-F042A503CFDB}"/>
                </a:ext>
              </a:extLst>
            </p:cNvPr>
            <p:cNvSpPr/>
            <p:nvPr/>
          </p:nvSpPr>
          <p:spPr>
            <a:xfrm>
              <a:off x="4845723"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7" name="Frihandsfigur: Form 96">
              <a:extLst>
                <a:ext uri="{FF2B5EF4-FFF2-40B4-BE49-F238E27FC236}">
                  <a16:creationId xmlns:a16="http://schemas.microsoft.com/office/drawing/2014/main" id="{9842C3CD-427C-BD1F-F870-BDFAA18C8D1D}"/>
                </a:ext>
              </a:extLst>
            </p:cNvPr>
            <p:cNvSpPr/>
            <p:nvPr/>
          </p:nvSpPr>
          <p:spPr>
            <a:xfrm>
              <a:off x="4866303"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6" name="Frihandsfigur: Form 95">
              <a:extLst>
                <a:ext uri="{FF2B5EF4-FFF2-40B4-BE49-F238E27FC236}">
                  <a16:creationId xmlns:a16="http://schemas.microsoft.com/office/drawing/2014/main" id="{79574BA1-44B9-ED04-C3D8-E97E7214E9E7}"/>
                </a:ext>
              </a:extLst>
            </p:cNvPr>
            <p:cNvSpPr/>
            <p:nvPr/>
          </p:nvSpPr>
          <p:spPr>
            <a:xfrm>
              <a:off x="4863513"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5" name="Frihandsfigur: Form 94">
              <a:extLst>
                <a:ext uri="{FF2B5EF4-FFF2-40B4-BE49-F238E27FC236}">
                  <a16:creationId xmlns:a16="http://schemas.microsoft.com/office/drawing/2014/main" id="{31AB189A-8001-1F98-B757-DC0495876CD6}"/>
                </a:ext>
              </a:extLst>
            </p:cNvPr>
            <p:cNvSpPr/>
            <p:nvPr/>
          </p:nvSpPr>
          <p:spPr>
            <a:xfrm>
              <a:off x="4870489"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4" name="Frihandsfigur: Form 93">
              <a:extLst>
                <a:ext uri="{FF2B5EF4-FFF2-40B4-BE49-F238E27FC236}">
                  <a16:creationId xmlns:a16="http://schemas.microsoft.com/office/drawing/2014/main" id="{C7532535-76A7-C730-A33B-32101F36625A}"/>
                </a:ext>
              </a:extLst>
            </p:cNvPr>
            <p:cNvSpPr/>
            <p:nvPr/>
          </p:nvSpPr>
          <p:spPr>
            <a:xfrm>
              <a:off x="4865605"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3" name="Frihandsfigur: Form 92">
              <a:extLst>
                <a:ext uri="{FF2B5EF4-FFF2-40B4-BE49-F238E27FC236}">
                  <a16:creationId xmlns:a16="http://schemas.microsoft.com/office/drawing/2014/main" id="{BC3926F6-690B-A149-CB8F-403C0F18E29F}"/>
                </a:ext>
              </a:extLst>
            </p:cNvPr>
            <p:cNvSpPr/>
            <p:nvPr/>
          </p:nvSpPr>
          <p:spPr>
            <a:xfrm>
              <a:off x="4866303"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0" name="!!ones">
            <a:extLst>
              <a:ext uri="{FF2B5EF4-FFF2-40B4-BE49-F238E27FC236}">
                <a16:creationId xmlns:a16="http://schemas.microsoft.com/office/drawing/2014/main" id="{42F264BB-5D0E-CBD0-ED35-584965F83F06}"/>
              </a:ext>
            </a:extLst>
          </p:cNvPr>
          <p:cNvGrpSpPr/>
          <p:nvPr/>
        </p:nvGrpSpPr>
        <p:grpSpPr>
          <a:xfrm>
            <a:off x="8889800" y="-4186650"/>
            <a:ext cx="664189" cy="15143125"/>
            <a:chOff x="5353554" y="540645"/>
            <a:chExt cx="359629" cy="8199326"/>
          </a:xfrm>
          <a:solidFill>
            <a:srgbClr val="003A67"/>
          </a:solidFill>
        </p:grpSpPr>
        <p:sp>
          <p:nvSpPr>
            <p:cNvPr id="50" name="Frihandsfigur: Form 49">
              <a:extLst>
                <a:ext uri="{FF2B5EF4-FFF2-40B4-BE49-F238E27FC236}">
                  <a16:creationId xmlns:a16="http://schemas.microsoft.com/office/drawing/2014/main" id="{A0CD986F-E67A-F7BD-93D1-4E734ADA49F2}"/>
                </a:ext>
              </a:extLst>
            </p:cNvPr>
            <p:cNvSpPr/>
            <p:nvPr/>
          </p:nvSpPr>
          <p:spPr>
            <a:xfrm>
              <a:off x="537413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9" name="Frihandsfigur: Form 48">
              <a:extLst>
                <a:ext uri="{FF2B5EF4-FFF2-40B4-BE49-F238E27FC236}">
                  <a16:creationId xmlns:a16="http://schemas.microsoft.com/office/drawing/2014/main" id="{BB4A6391-194E-589D-D9C8-371B56EEA692}"/>
                </a:ext>
              </a:extLst>
            </p:cNvPr>
            <p:cNvSpPr/>
            <p:nvPr/>
          </p:nvSpPr>
          <p:spPr>
            <a:xfrm>
              <a:off x="542227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8" name="Frihandsfigur: Form 47">
              <a:extLst>
                <a:ext uri="{FF2B5EF4-FFF2-40B4-BE49-F238E27FC236}">
                  <a16:creationId xmlns:a16="http://schemas.microsoft.com/office/drawing/2014/main" id="{62124C7F-A080-97F1-A3BC-1FF50F61B971}"/>
                </a:ext>
              </a:extLst>
            </p:cNvPr>
            <p:cNvSpPr/>
            <p:nvPr/>
          </p:nvSpPr>
          <p:spPr>
            <a:xfrm>
              <a:off x="536605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6" name="Frihandsfigur: Form 45">
              <a:extLst>
                <a:ext uri="{FF2B5EF4-FFF2-40B4-BE49-F238E27FC236}">
                  <a16:creationId xmlns:a16="http://schemas.microsoft.com/office/drawing/2014/main" id="{F506F829-76E4-B4A5-3142-905B19DBD49D}"/>
                </a:ext>
              </a:extLst>
            </p:cNvPr>
            <p:cNvSpPr/>
            <p:nvPr/>
          </p:nvSpPr>
          <p:spPr>
            <a:xfrm>
              <a:off x="537448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5" name="Frihandsfigur: Form 44">
              <a:extLst>
                <a:ext uri="{FF2B5EF4-FFF2-40B4-BE49-F238E27FC236}">
                  <a16:creationId xmlns:a16="http://schemas.microsoft.com/office/drawing/2014/main" id="{918A573C-5A5E-3582-B8C3-CFF889CD26EA}"/>
                </a:ext>
              </a:extLst>
            </p:cNvPr>
            <p:cNvSpPr/>
            <p:nvPr/>
          </p:nvSpPr>
          <p:spPr>
            <a:xfrm>
              <a:off x="535355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4" name="Frihandsfigur: Form 43">
              <a:extLst>
                <a:ext uri="{FF2B5EF4-FFF2-40B4-BE49-F238E27FC236}">
                  <a16:creationId xmlns:a16="http://schemas.microsoft.com/office/drawing/2014/main" id="{29AA6C64-C9A4-F11C-E255-542275A4439A}"/>
                </a:ext>
              </a:extLst>
            </p:cNvPr>
            <p:cNvSpPr/>
            <p:nvPr/>
          </p:nvSpPr>
          <p:spPr>
            <a:xfrm>
              <a:off x="537413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2" name="Frihandsfigur: Form 41">
              <a:extLst>
                <a:ext uri="{FF2B5EF4-FFF2-40B4-BE49-F238E27FC236}">
                  <a16:creationId xmlns:a16="http://schemas.microsoft.com/office/drawing/2014/main" id="{4A85E5C0-6FA1-2149-3FEC-D657DAB4BF65}"/>
                </a:ext>
              </a:extLst>
            </p:cNvPr>
            <p:cNvSpPr/>
            <p:nvPr/>
          </p:nvSpPr>
          <p:spPr>
            <a:xfrm>
              <a:off x="537134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1" name="Frihandsfigur: Form 40">
              <a:extLst>
                <a:ext uri="{FF2B5EF4-FFF2-40B4-BE49-F238E27FC236}">
                  <a16:creationId xmlns:a16="http://schemas.microsoft.com/office/drawing/2014/main" id="{00420A0D-C775-8846-0DA8-493CF0B7874A}"/>
                </a:ext>
              </a:extLst>
            </p:cNvPr>
            <p:cNvSpPr/>
            <p:nvPr/>
          </p:nvSpPr>
          <p:spPr>
            <a:xfrm>
              <a:off x="537832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0" name="Frihandsfigur: Form 39">
              <a:extLst>
                <a:ext uri="{FF2B5EF4-FFF2-40B4-BE49-F238E27FC236}">
                  <a16:creationId xmlns:a16="http://schemas.microsoft.com/office/drawing/2014/main" id="{A87CCE37-BB42-EE2A-DF04-3DEBBC3D9AB6}"/>
                </a:ext>
              </a:extLst>
            </p:cNvPr>
            <p:cNvSpPr/>
            <p:nvPr/>
          </p:nvSpPr>
          <p:spPr>
            <a:xfrm>
              <a:off x="537343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38" name="Frihandsfigur: Form 37">
              <a:extLst>
                <a:ext uri="{FF2B5EF4-FFF2-40B4-BE49-F238E27FC236}">
                  <a16:creationId xmlns:a16="http://schemas.microsoft.com/office/drawing/2014/main" id="{31C49008-7BCB-5884-09D8-2AF6324D3A92}"/>
                </a:ext>
              </a:extLst>
            </p:cNvPr>
            <p:cNvSpPr/>
            <p:nvPr/>
          </p:nvSpPr>
          <p:spPr>
            <a:xfrm>
              <a:off x="537413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30" name="Täckplatta">
            <a:extLst>
              <a:ext uri="{FF2B5EF4-FFF2-40B4-BE49-F238E27FC236}">
                <a16:creationId xmlns:a16="http://schemas.microsoft.com/office/drawing/2014/main" id="{7F283C2A-B76A-9333-C5AA-9D9C1B68DCD0}"/>
              </a:ext>
            </a:extLst>
          </p:cNvPr>
          <p:cNvGrpSpPr>
            <a:grpSpLocks noGrp="1" noUngrp="1" noRot="1" noMove="1" noResize="1"/>
          </p:cNvGrpSpPr>
          <p:nvPr/>
        </p:nvGrpSpPr>
        <p:grpSpPr>
          <a:xfrm>
            <a:off x="4660745" y="13499"/>
            <a:ext cx="7531256" cy="6844501"/>
            <a:chOff x="4660745" y="13499"/>
            <a:chExt cx="7531256" cy="6844501"/>
          </a:xfrm>
        </p:grpSpPr>
        <p:sp>
          <p:nvSpPr>
            <p:cNvPr id="16" name="Rektangel 15">
              <a:extLst>
                <a:ext uri="{FF2B5EF4-FFF2-40B4-BE49-F238E27FC236}">
                  <a16:creationId xmlns:a16="http://schemas.microsoft.com/office/drawing/2014/main" id="{8343F70C-EAD8-A629-F9B1-16A46815DAF1}"/>
                </a:ext>
              </a:extLst>
            </p:cNvPr>
            <p:cNvSpPr>
              <a:spLocks noGrp="1" noRot="1" noMove="1" noResize="1" noEditPoints="1" noAdjustHandles="1" noChangeArrowheads="1" noChangeShapeType="1"/>
            </p:cNvSpPr>
            <p:nvPr/>
          </p:nvSpPr>
          <p:spPr>
            <a:xfrm>
              <a:off x="4660745" y="13499"/>
              <a:ext cx="7531255" cy="1389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8" name="Grupp 27">
              <a:extLst>
                <a:ext uri="{FF2B5EF4-FFF2-40B4-BE49-F238E27FC236}">
                  <a16:creationId xmlns:a16="http://schemas.microsoft.com/office/drawing/2014/main" id="{25669441-1D5F-F283-E1DA-53831E915C44}"/>
                </a:ext>
              </a:extLst>
            </p:cNvPr>
            <p:cNvGrpSpPr>
              <a:grpSpLocks noGrp="1" noUngrp="1" noRot="1" noMove="1" noResize="1"/>
            </p:cNvGrpSpPr>
            <p:nvPr/>
          </p:nvGrpSpPr>
          <p:grpSpPr>
            <a:xfrm>
              <a:off x="5429249" y="152400"/>
              <a:ext cx="6762752" cy="6705600"/>
              <a:chOff x="5429249" y="152400"/>
              <a:chExt cx="6762752" cy="6705600"/>
            </a:xfrm>
          </p:grpSpPr>
          <p:sp>
            <p:nvSpPr>
              <p:cNvPr id="8" name="Rektangel 7">
                <a:extLst>
                  <a:ext uri="{FF2B5EF4-FFF2-40B4-BE49-F238E27FC236}">
                    <a16:creationId xmlns:a16="http://schemas.microsoft.com/office/drawing/2014/main" id="{A00D8A75-8163-FEF9-608A-0821E4C27BA9}"/>
                  </a:ext>
                </a:extLst>
              </p:cNvPr>
              <p:cNvSpPr>
                <a:spLocks noGrp="1" noRot="1" noMove="1" noResize="1" noEditPoints="1" noAdjustHandles="1" noChangeArrowheads="1" noChangeShapeType="1"/>
              </p:cNvSpPr>
              <p:nvPr/>
            </p:nvSpPr>
            <p:spPr>
              <a:xfrm>
                <a:off x="5429249" y="152400"/>
                <a:ext cx="5546671" cy="1591227"/>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7" name="Grupp 26">
                <a:extLst>
                  <a:ext uri="{FF2B5EF4-FFF2-40B4-BE49-F238E27FC236}">
                    <a16:creationId xmlns:a16="http://schemas.microsoft.com/office/drawing/2014/main" id="{77A911B9-1A9A-4436-B0A7-8943D74E998C}"/>
                  </a:ext>
                </a:extLst>
              </p:cNvPr>
              <p:cNvGrpSpPr>
                <a:grpSpLocks noGrp="1" noUngrp="1" noRot="1" noMove="1" noResize="1"/>
              </p:cNvGrpSpPr>
              <p:nvPr/>
            </p:nvGrpSpPr>
            <p:grpSpPr>
              <a:xfrm>
                <a:off x="5898349" y="3515932"/>
                <a:ext cx="6293652" cy="3342068"/>
                <a:chOff x="5898349" y="3515932"/>
                <a:chExt cx="6293652" cy="3342068"/>
              </a:xfrm>
            </p:grpSpPr>
            <p:sp>
              <p:nvSpPr>
                <p:cNvPr id="9" name="Rektangel 8">
                  <a:extLst>
                    <a:ext uri="{FF2B5EF4-FFF2-40B4-BE49-F238E27FC236}">
                      <a16:creationId xmlns:a16="http://schemas.microsoft.com/office/drawing/2014/main" id="{B7D122EA-0E7B-2973-59C4-A71BA2A7A98F}"/>
                    </a:ext>
                  </a:extLst>
                </p:cNvPr>
                <p:cNvSpPr>
                  <a:spLocks noGrp="1" noRot="1" noMove="1" noResize="1" noEditPoints="1" noAdjustHandles="1" noChangeArrowheads="1" noChangeShapeType="1"/>
                </p:cNvSpPr>
                <p:nvPr/>
              </p:nvSpPr>
              <p:spPr>
                <a:xfrm>
                  <a:off x="5898350" y="3515932"/>
                  <a:ext cx="6138076" cy="3189668"/>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a:extLst>
                    <a:ext uri="{FF2B5EF4-FFF2-40B4-BE49-F238E27FC236}">
                      <a16:creationId xmlns:a16="http://schemas.microsoft.com/office/drawing/2014/main" id="{483000BD-7C5F-E912-9850-93DDE991ECEC}"/>
                    </a:ext>
                  </a:extLst>
                </p:cNvPr>
                <p:cNvSpPr>
                  <a:spLocks noGrp="1" noRot="1" noMove="1" noResize="1" noEditPoints="1" noAdjustHandles="1" noChangeArrowheads="1" noChangeShapeType="1"/>
                </p:cNvSpPr>
                <p:nvPr/>
              </p:nvSpPr>
              <p:spPr>
                <a:xfrm>
                  <a:off x="5898349" y="6705599"/>
                  <a:ext cx="6293652" cy="1524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grpSp>
      <p:sp>
        <p:nvSpPr>
          <p:cNvPr id="7" name="Pil: femhörning 6">
            <a:extLst>
              <a:ext uri="{FF2B5EF4-FFF2-40B4-BE49-F238E27FC236}">
                <a16:creationId xmlns:a16="http://schemas.microsoft.com/office/drawing/2014/main" id="{BB977A8A-1EE8-9917-63E4-062B4511DABE}"/>
              </a:ext>
            </a:extLst>
          </p:cNvPr>
          <p:cNvSpPr/>
          <p:nvPr/>
        </p:nvSpPr>
        <p:spPr>
          <a:xfrm>
            <a:off x="155236" y="4535273"/>
            <a:ext cx="5175521" cy="2172092"/>
          </a:xfrm>
          <a:prstGeom prst="homePlate">
            <a:avLst>
              <a:gd name="adj" fmla="val 32334"/>
            </a:avLst>
          </a:prstGeom>
          <a:solidFill>
            <a:srgbClr val="4A96D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Ins="36000" rtlCol="0" anchor="ctr"/>
          <a:lstStyle/>
          <a:p>
            <a:pPr lvl="0">
              <a:lnSpc>
                <a:spcPct val="79000"/>
              </a:lnSpc>
              <a:defRPr/>
            </a:pPr>
            <a:endParaRPr lang="sv-SE" sz="2800" b="1"/>
          </a:p>
        </p:txBody>
      </p:sp>
      <p:sp>
        <p:nvSpPr>
          <p:cNvPr id="5" name="textruta 4">
            <a:extLst>
              <a:ext uri="{FF2B5EF4-FFF2-40B4-BE49-F238E27FC236}">
                <a16:creationId xmlns:a16="http://schemas.microsoft.com/office/drawing/2014/main" id="{1915B9F1-E4D1-0EA6-1D5E-D0AE6FC7ED21}"/>
              </a:ext>
            </a:extLst>
          </p:cNvPr>
          <p:cNvSpPr txBox="1"/>
          <p:nvPr/>
        </p:nvSpPr>
        <p:spPr>
          <a:xfrm>
            <a:off x="560941" y="4968639"/>
            <a:ext cx="3164226" cy="1255728"/>
          </a:xfrm>
          <a:prstGeom prst="rect">
            <a:avLst/>
          </a:prstGeom>
          <a:noFill/>
        </p:spPr>
        <p:txBody>
          <a:bodyPr wrap="square">
            <a:spAutoFit/>
          </a:bodyPr>
          <a:lstStyle/>
          <a:p>
            <a:pPr lvl="0">
              <a:lnSpc>
                <a:spcPct val="90000"/>
              </a:lnSpc>
              <a:defRPr/>
            </a:pPr>
            <a:r>
              <a:rPr lang="sv-SE" sz="2800" b="1">
                <a:solidFill>
                  <a:schemeClr val="bg1"/>
                </a:solidFill>
              </a:rPr>
              <a:t>Svenska kyrkans </a:t>
            </a:r>
            <a:br>
              <a:rPr lang="sv-SE" sz="2800" b="1">
                <a:solidFill>
                  <a:schemeClr val="bg1"/>
                </a:solidFill>
              </a:rPr>
            </a:br>
            <a:r>
              <a:rPr lang="sv-SE" sz="2800" b="1">
                <a:solidFill>
                  <a:schemeClr val="bg1"/>
                </a:solidFill>
              </a:rPr>
              <a:t>mission, SKM, </a:t>
            </a:r>
            <a:br>
              <a:rPr lang="sv-SE" sz="2800" b="1">
                <a:solidFill>
                  <a:schemeClr val="bg1"/>
                </a:solidFill>
              </a:rPr>
            </a:br>
            <a:r>
              <a:rPr lang="sv-SE" sz="2800" b="1">
                <a:solidFill>
                  <a:schemeClr val="bg1"/>
                </a:solidFill>
              </a:rPr>
              <a:t>startar</a:t>
            </a:r>
          </a:p>
        </p:txBody>
      </p:sp>
    </p:spTree>
    <p:extLst>
      <p:ext uri="{BB962C8B-B14F-4D97-AF65-F5344CB8AC3E}">
        <p14:creationId xmlns:p14="http://schemas.microsoft.com/office/powerpoint/2010/main" val="156553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4C2D8-F7EA-D7F1-819E-27A9F9AC64E3}"/>
            </a:ext>
          </a:extLst>
        </p:cNvPr>
        <p:cNvGrpSpPr/>
        <p:nvPr/>
      </p:nvGrpSpPr>
      <p:grpSpPr>
        <a:xfrm>
          <a:off x="0" y="0"/>
          <a:ext cx="0" cy="0"/>
          <a:chOff x="0" y="0"/>
          <a:chExt cx="0" cy="0"/>
        </a:xfrm>
      </p:grpSpPr>
      <p:grpSp>
        <p:nvGrpSpPr>
          <p:cNvPr id="123" name="!!thousands">
            <a:extLst>
              <a:ext uri="{FF2B5EF4-FFF2-40B4-BE49-F238E27FC236}">
                <a16:creationId xmlns:a16="http://schemas.microsoft.com/office/drawing/2014/main" id="{7CE10C9B-9D63-426A-0F2C-59C2D5D1397D}"/>
              </a:ext>
            </a:extLst>
          </p:cNvPr>
          <p:cNvGrpSpPr/>
          <p:nvPr/>
        </p:nvGrpSpPr>
        <p:grpSpPr>
          <a:xfrm>
            <a:off x="6101463" y="550070"/>
            <a:ext cx="664189" cy="15143123"/>
            <a:chOff x="3839080" y="540644"/>
            <a:chExt cx="359629" cy="8199326"/>
          </a:xfrm>
          <a:solidFill>
            <a:srgbClr val="003A67"/>
          </a:solidFill>
        </p:grpSpPr>
        <p:sp>
          <p:nvSpPr>
            <p:cNvPr id="25" name="Frihandsfigur: Form 24">
              <a:extLst>
                <a:ext uri="{FF2B5EF4-FFF2-40B4-BE49-F238E27FC236}">
                  <a16:creationId xmlns:a16="http://schemas.microsoft.com/office/drawing/2014/main" id="{6E9EDFD2-900D-A8F9-062D-55E33C8D2224}"/>
                </a:ext>
              </a:extLst>
            </p:cNvPr>
            <p:cNvSpPr/>
            <p:nvPr/>
          </p:nvSpPr>
          <p:spPr>
            <a:xfrm>
              <a:off x="3859659" y="540644"/>
              <a:ext cx="333468" cy="522177"/>
            </a:xfrm>
            <a:custGeom>
              <a:avLst/>
              <a:gdLst/>
              <a:ahLst/>
              <a:cxnLst/>
              <a:rect l="l" t="t" r="r" b="b"/>
              <a:pathLst>
                <a:path w="333468" h="522177">
                  <a:moveTo>
                    <a:pt x="166734" y="0"/>
                  </a:moveTo>
                  <a:cubicBezTo>
                    <a:pt x="194174" y="0"/>
                    <a:pt x="218242"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3" y="492005"/>
                  </a:cubicBezTo>
                  <a:cubicBezTo>
                    <a:pt x="235160" y="512120"/>
                    <a:pt x="204174" y="522177"/>
                    <a:pt x="166734" y="522177"/>
                  </a:cubicBezTo>
                  <a:cubicBezTo>
                    <a:pt x="117435" y="522177"/>
                    <a:pt x="78716" y="504504"/>
                    <a:pt x="50578" y="469157"/>
                  </a:cubicBezTo>
                  <a:cubicBezTo>
                    <a:pt x="16859"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69"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4" name="Frihandsfigur: Form 23">
              <a:extLst>
                <a:ext uri="{FF2B5EF4-FFF2-40B4-BE49-F238E27FC236}">
                  <a16:creationId xmlns:a16="http://schemas.microsoft.com/office/drawing/2014/main" id="{66FAE9CA-F69D-6F6D-F084-5646EDEF5465}"/>
                </a:ext>
              </a:extLst>
            </p:cNvPr>
            <p:cNvSpPr/>
            <p:nvPr/>
          </p:nvSpPr>
          <p:spPr>
            <a:xfrm>
              <a:off x="3907796" y="1388369"/>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4"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3" name="Frihandsfigur: Form 22">
              <a:extLst>
                <a:ext uri="{FF2B5EF4-FFF2-40B4-BE49-F238E27FC236}">
                  <a16:creationId xmlns:a16="http://schemas.microsoft.com/office/drawing/2014/main" id="{C2417A44-30F6-FD03-49CB-5DC4F7D28A9E}"/>
                </a:ext>
              </a:extLst>
            </p:cNvPr>
            <p:cNvSpPr/>
            <p:nvPr/>
          </p:nvSpPr>
          <p:spPr>
            <a:xfrm>
              <a:off x="3851581" y="2245618"/>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5" y="182548"/>
                    <a:pt x="324804" y="202313"/>
                  </a:cubicBezTo>
                  <a:cubicBezTo>
                    <a:pt x="316432" y="222080"/>
                    <a:pt x="302538" y="242892"/>
                    <a:pt x="283120" y="264752"/>
                  </a:cubicBezTo>
                  <a:cubicBezTo>
                    <a:pt x="263703" y="286611"/>
                    <a:pt x="231437"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5" y="446834"/>
                    <a:pt x="29764" y="424160"/>
                    <a:pt x="48716" y="401836"/>
                  </a:cubicBezTo>
                  <a:cubicBezTo>
                    <a:pt x="67668" y="379512"/>
                    <a:pt x="95050" y="353700"/>
                    <a:pt x="130862" y="324399"/>
                  </a:cubicBezTo>
                  <a:cubicBezTo>
                    <a:pt x="186440" y="278821"/>
                    <a:pt x="223996" y="242718"/>
                    <a:pt x="243530" y="216092"/>
                  </a:cubicBezTo>
                  <a:cubicBezTo>
                    <a:pt x="263063" y="189465"/>
                    <a:pt x="272830" y="164292"/>
                    <a:pt x="272830" y="140573"/>
                  </a:cubicBezTo>
                  <a:cubicBezTo>
                    <a:pt x="272830" y="115691"/>
                    <a:pt x="263935" y="94704"/>
                    <a:pt x="246146" y="77612"/>
                  </a:cubicBezTo>
                  <a:cubicBezTo>
                    <a:pt x="228356" y="60520"/>
                    <a:pt x="205160" y="51974"/>
                    <a:pt x="176557" y="51974"/>
                  </a:cubicBezTo>
                  <a:cubicBezTo>
                    <a:pt x="146326" y="51974"/>
                    <a:pt x="122142" y="61043"/>
                    <a:pt x="104003" y="79181"/>
                  </a:cubicBezTo>
                  <a:cubicBezTo>
                    <a:pt x="85865" y="97320"/>
                    <a:pt x="76679"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2" name="Frihandsfigur: Form 21">
              <a:extLst>
                <a:ext uri="{FF2B5EF4-FFF2-40B4-BE49-F238E27FC236}">
                  <a16:creationId xmlns:a16="http://schemas.microsoft.com/office/drawing/2014/main" id="{22311696-0D73-8A00-5F77-F3872A5901AA}"/>
                </a:ext>
              </a:extLst>
            </p:cNvPr>
            <p:cNvSpPr/>
            <p:nvPr/>
          </p:nvSpPr>
          <p:spPr>
            <a:xfrm>
              <a:off x="3860009" y="3093344"/>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8"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2"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5"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29" y="271378"/>
                  </a:cubicBezTo>
                  <a:lnTo>
                    <a:pt x="130806" y="216265"/>
                  </a:lnTo>
                  <a:cubicBezTo>
                    <a:pt x="134992" y="216731"/>
                    <a:pt x="138363" y="216963"/>
                    <a:pt x="140921"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4" y="51624"/>
                    <a:pt x="116737" y="59298"/>
                    <a:pt x="100459" y="74646"/>
                  </a:cubicBezTo>
                  <a:cubicBezTo>
                    <a:pt x="84181" y="89994"/>
                    <a:pt x="73716" y="113016"/>
                    <a:pt x="69065" y="143712"/>
                  </a:cubicBezTo>
                  <a:lnTo>
                    <a:pt x="6278" y="132549"/>
                  </a:lnTo>
                  <a:cubicBezTo>
                    <a:pt x="13952"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1" name="Frihandsfigur: Form 20">
              <a:extLst>
                <a:ext uri="{FF2B5EF4-FFF2-40B4-BE49-F238E27FC236}">
                  <a16:creationId xmlns:a16="http://schemas.microsoft.com/office/drawing/2014/main" id="{581B78F3-5D60-486D-944E-421ACE7049B8}"/>
                </a:ext>
              </a:extLst>
            </p:cNvPr>
            <p:cNvSpPr/>
            <p:nvPr/>
          </p:nvSpPr>
          <p:spPr>
            <a:xfrm>
              <a:off x="3839080"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0" name="Frihandsfigur: Form 19">
              <a:extLst>
                <a:ext uri="{FF2B5EF4-FFF2-40B4-BE49-F238E27FC236}">
                  <a16:creationId xmlns:a16="http://schemas.microsoft.com/office/drawing/2014/main" id="{DFDB8A87-958E-54A7-C70B-325CD9157429}"/>
                </a:ext>
              </a:extLst>
            </p:cNvPr>
            <p:cNvSpPr/>
            <p:nvPr/>
          </p:nvSpPr>
          <p:spPr>
            <a:xfrm>
              <a:off x="3859660" y="4816912"/>
              <a:ext cx="339049" cy="513109"/>
            </a:xfrm>
            <a:custGeom>
              <a:avLst/>
              <a:gdLst/>
              <a:ahLst/>
              <a:cxnLst/>
              <a:rect l="l" t="t" r="r" b="b"/>
              <a:pathLst>
                <a:path w="339049" h="513109">
                  <a:moveTo>
                    <a:pt x="60694" y="0"/>
                  </a:moveTo>
                  <a:lnTo>
                    <a:pt x="314981" y="0"/>
                  </a:lnTo>
                  <a:lnTo>
                    <a:pt x="314981" y="59997"/>
                  </a:lnTo>
                  <a:lnTo>
                    <a:pt x="110923" y="59997"/>
                  </a:lnTo>
                  <a:lnTo>
                    <a:pt x="83367" y="197430"/>
                  </a:lnTo>
                  <a:cubicBezTo>
                    <a:pt x="114063" y="176036"/>
                    <a:pt x="146270" y="165339"/>
                    <a:pt x="179989" y="165339"/>
                  </a:cubicBezTo>
                  <a:cubicBezTo>
                    <a:pt x="224637" y="165339"/>
                    <a:pt x="262310" y="180803"/>
                    <a:pt x="293005" y="211732"/>
                  </a:cubicBezTo>
                  <a:cubicBezTo>
                    <a:pt x="323701" y="242660"/>
                    <a:pt x="339049" y="282425"/>
                    <a:pt x="339049" y="331027"/>
                  </a:cubicBezTo>
                  <a:cubicBezTo>
                    <a:pt x="339049" y="377303"/>
                    <a:pt x="325562" y="417301"/>
                    <a:pt x="298586" y="451019"/>
                  </a:cubicBezTo>
                  <a:cubicBezTo>
                    <a:pt x="265798" y="492412"/>
                    <a:pt x="221033" y="513109"/>
                    <a:pt x="164292" y="513109"/>
                  </a:cubicBezTo>
                  <a:cubicBezTo>
                    <a:pt x="117783"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4" name="Frihandsfigur: Form 13">
              <a:extLst>
                <a:ext uri="{FF2B5EF4-FFF2-40B4-BE49-F238E27FC236}">
                  <a16:creationId xmlns:a16="http://schemas.microsoft.com/office/drawing/2014/main" id="{076D77F6-B29A-1847-747C-336A7E6E2BBF}"/>
                </a:ext>
              </a:extLst>
            </p:cNvPr>
            <p:cNvSpPr/>
            <p:nvPr/>
          </p:nvSpPr>
          <p:spPr>
            <a:xfrm>
              <a:off x="3856868" y="5655568"/>
              <a:ext cx="337654" cy="522178"/>
            </a:xfrm>
            <a:custGeom>
              <a:avLst/>
              <a:gdLst/>
              <a:ahLst/>
              <a:cxnLst/>
              <a:rect l="l" t="t" r="r" b="b"/>
              <a:pathLst>
                <a:path w="337654" h="522178">
                  <a:moveTo>
                    <a:pt x="183478" y="0"/>
                  </a:moveTo>
                  <a:cubicBezTo>
                    <a:pt x="223708" y="0"/>
                    <a:pt x="256671" y="11279"/>
                    <a:pt x="282367" y="33835"/>
                  </a:cubicBezTo>
                  <a:cubicBezTo>
                    <a:pt x="308063" y="56392"/>
                    <a:pt x="323469" y="87553"/>
                    <a:pt x="328585" y="127318"/>
                  </a:cubicBezTo>
                  <a:lnTo>
                    <a:pt x="266147" y="132201"/>
                  </a:lnTo>
                  <a:cubicBezTo>
                    <a:pt x="260566" y="107552"/>
                    <a:pt x="252659" y="89646"/>
                    <a:pt x="242428" y="78484"/>
                  </a:cubicBezTo>
                  <a:cubicBezTo>
                    <a:pt x="225452" y="60578"/>
                    <a:pt x="204523" y="51625"/>
                    <a:pt x="179641" y="51625"/>
                  </a:cubicBezTo>
                  <a:cubicBezTo>
                    <a:pt x="159642" y="51625"/>
                    <a:pt x="142085" y="57206"/>
                    <a:pt x="126969" y="68368"/>
                  </a:cubicBezTo>
                  <a:cubicBezTo>
                    <a:pt x="107203" y="82786"/>
                    <a:pt x="91623" y="103831"/>
                    <a:pt x="80228" y="131504"/>
                  </a:cubicBezTo>
                  <a:cubicBezTo>
                    <a:pt x="68833" y="159177"/>
                    <a:pt x="62904" y="198593"/>
                    <a:pt x="62439" y="249752"/>
                  </a:cubicBezTo>
                  <a:cubicBezTo>
                    <a:pt x="77554" y="226731"/>
                    <a:pt x="96041" y="209639"/>
                    <a:pt x="117900" y="198476"/>
                  </a:cubicBezTo>
                  <a:cubicBezTo>
                    <a:pt x="139759" y="187314"/>
                    <a:pt x="162665" y="181733"/>
                    <a:pt x="186617" y="181733"/>
                  </a:cubicBezTo>
                  <a:cubicBezTo>
                    <a:pt x="228475" y="181733"/>
                    <a:pt x="264112" y="197139"/>
                    <a:pt x="293529" y="227951"/>
                  </a:cubicBezTo>
                  <a:cubicBezTo>
                    <a:pt x="322946" y="258763"/>
                    <a:pt x="337654" y="298587"/>
                    <a:pt x="337654" y="347421"/>
                  </a:cubicBezTo>
                  <a:cubicBezTo>
                    <a:pt x="337654" y="379512"/>
                    <a:pt x="330736" y="409336"/>
                    <a:pt x="316900" y="436892"/>
                  </a:cubicBezTo>
                  <a:cubicBezTo>
                    <a:pt x="303063" y="464449"/>
                    <a:pt x="284053" y="485552"/>
                    <a:pt x="259868" y="500202"/>
                  </a:cubicBezTo>
                  <a:cubicBezTo>
                    <a:pt x="235684" y="514853"/>
                    <a:pt x="208244" y="522178"/>
                    <a:pt x="177548" y="522178"/>
                  </a:cubicBezTo>
                  <a:cubicBezTo>
                    <a:pt x="125225" y="522178"/>
                    <a:pt x="82554" y="502935"/>
                    <a:pt x="49532" y="464449"/>
                  </a:cubicBezTo>
                  <a:cubicBezTo>
                    <a:pt x="16511" y="425963"/>
                    <a:pt x="0" y="362536"/>
                    <a:pt x="0" y="274170"/>
                  </a:cubicBezTo>
                  <a:cubicBezTo>
                    <a:pt x="0" y="175338"/>
                    <a:pt x="18255" y="103482"/>
                    <a:pt x="54765" y="58601"/>
                  </a:cubicBezTo>
                  <a:cubicBezTo>
                    <a:pt x="86623" y="19534"/>
                    <a:pt x="129527" y="0"/>
                    <a:pt x="183478" y="0"/>
                  </a:cubicBezTo>
                  <a:close/>
                  <a:moveTo>
                    <a:pt x="174060" y="237195"/>
                  </a:moveTo>
                  <a:cubicBezTo>
                    <a:pt x="145689" y="237195"/>
                    <a:pt x="121621" y="247369"/>
                    <a:pt x="101855" y="267716"/>
                  </a:cubicBezTo>
                  <a:cubicBezTo>
                    <a:pt x="82088" y="288064"/>
                    <a:pt x="72205" y="314748"/>
                    <a:pt x="72205" y="347770"/>
                  </a:cubicBezTo>
                  <a:cubicBezTo>
                    <a:pt x="72205" y="369396"/>
                    <a:pt x="76798" y="390093"/>
                    <a:pt x="85984" y="409859"/>
                  </a:cubicBezTo>
                  <a:cubicBezTo>
                    <a:pt x="95169" y="429625"/>
                    <a:pt x="108017" y="444682"/>
                    <a:pt x="124528" y="455031"/>
                  </a:cubicBezTo>
                  <a:cubicBezTo>
                    <a:pt x="141038" y="465379"/>
                    <a:pt x="158363" y="470553"/>
                    <a:pt x="176501" y="470553"/>
                  </a:cubicBezTo>
                  <a:cubicBezTo>
                    <a:pt x="203011" y="470553"/>
                    <a:pt x="225801" y="459856"/>
                    <a:pt x="244869" y="438462"/>
                  </a:cubicBezTo>
                  <a:cubicBezTo>
                    <a:pt x="263938" y="417068"/>
                    <a:pt x="273472" y="388000"/>
                    <a:pt x="273472" y="351258"/>
                  </a:cubicBezTo>
                  <a:cubicBezTo>
                    <a:pt x="273472" y="315911"/>
                    <a:pt x="264054" y="288064"/>
                    <a:pt x="245218" y="267716"/>
                  </a:cubicBezTo>
                  <a:cubicBezTo>
                    <a:pt x="226382" y="247369"/>
                    <a:pt x="202663" y="237195"/>
                    <a:pt x="174060"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3" name="Frihandsfigur: Form 12">
              <a:extLst>
                <a:ext uri="{FF2B5EF4-FFF2-40B4-BE49-F238E27FC236}">
                  <a16:creationId xmlns:a16="http://schemas.microsoft.com/office/drawing/2014/main" id="{AC1660C7-0A0F-0ADF-EFE7-00EB2F4706C3}"/>
                </a:ext>
              </a:extLst>
            </p:cNvPr>
            <p:cNvSpPr/>
            <p:nvPr/>
          </p:nvSpPr>
          <p:spPr>
            <a:xfrm>
              <a:off x="3863845" y="6521539"/>
              <a:ext cx="331026" cy="504736"/>
            </a:xfrm>
            <a:custGeom>
              <a:avLst/>
              <a:gdLst/>
              <a:ahLst/>
              <a:cxnLst/>
              <a:rect l="l" t="t" r="r" b="b"/>
              <a:pathLst>
                <a:path w="331026" h="504736">
                  <a:moveTo>
                    <a:pt x="0" y="0"/>
                  </a:moveTo>
                  <a:lnTo>
                    <a:pt x="331026" y="0"/>
                  </a:lnTo>
                  <a:lnTo>
                    <a:pt x="331026" y="48834"/>
                  </a:lnTo>
                  <a:cubicBezTo>
                    <a:pt x="298470" y="83483"/>
                    <a:pt x="266204"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2" name="Frihandsfigur: Form 11">
              <a:extLst>
                <a:ext uri="{FF2B5EF4-FFF2-40B4-BE49-F238E27FC236}">
                  <a16:creationId xmlns:a16="http://schemas.microsoft.com/office/drawing/2014/main" id="{02497A43-8BC5-5439-B1C2-B5D7DBB3ECA4}"/>
                </a:ext>
              </a:extLst>
            </p:cNvPr>
            <p:cNvSpPr/>
            <p:nvPr/>
          </p:nvSpPr>
          <p:spPr>
            <a:xfrm>
              <a:off x="3858962" y="7360543"/>
              <a:ext cx="336957" cy="522178"/>
            </a:xfrm>
            <a:custGeom>
              <a:avLst/>
              <a:gdLst/>
              <a:ahLst/>
              <a:cxnLst/>
              <a:rect l="l" t="t" r="r" b="b"/>
              <a:pathLst>
                <a:path w="336957" h="522178">
                  <a:moveTo>
                    <a:pt x="167432" y="0"/>
                  </a:moveTo>
                  <a:cubicBezTo>
                    <a:pt x="212080" y="0"/>
                    <a:pt x="248008"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0" y="522178"/>
                    <a:pt x="168478" y="522178"/>
                  </a:cubicBezTo>
                  <a:cubicBezTo>
                    <a:pt x="118016"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0" y="156502"/>
                    <a:pt x="20580" y="131853"/>
                  </a:cubicBezTo>
                  <a:cubicBezTo>
                    <a:pt x="20580"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3" y="59473"/>
                    <a:pt x="191849" y="51625"/>
                    <a:pt x="168130" y="51625"/>
                  </a:cubicBezTo>
                  <a:close/>
                  <a:moveTo>
                    <a:pt x="167083" y="263356"/>
                  </a:moveTo>
                  <a:cubicBezTo>
                    <a:pt x="137550" y="263356"/>
                    <a:pt x="113075" y="273123"/>
                    <a:pt x="93657" y="292657"/>
                  </a:cubicBezTo>
                  <a:cubicBezTo>
                    <a:pt x="74240" y="312190"/>
                    <a:pt x="64531" y="336608"/>
                    <a:pt x="64531" y="365908"/>
                  </a:cubicBezTo>
                  <a:cubicBezTo>
                    <a:pt x="64531" y="383814"/>
                    <a:pt x="68775" y="401139"/>
                    <a:pt x="77263" y="417882"/>
                  </a:cubicBezTo>
                  <a:cubicBezTo>
                    <a:pt x="85751" y="434625"/>
                    <a:pt x="98366"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 name="Frihandsfigur: Form 10">
              <a:extLst>
                <a:ext uri="{FF2B5EF4-FFF2-40B4-BE49-F238E27FC236}">
                  <a16:creationId xmlns:a16="http://schemas.microsoft.com/office/drawing/2014/main" id="{2EA8DE6B-E8E4-A488-72FF-EF9D20E44451}"/>
                </a:ext>
              </a:extLst>
            </p:cNvPr>
            <p:cNvSpPr/>
            <p:nvPr/>
          </p:nvSpPr>
          <p:spPr>
            <a:xfrm>
              <a:off x="3859660" y="8217793"/>
              <a:ext cx="336259" cy="522177"/>
            </a:xfrm>
            <a:custGeom>
              <a:avLst/>
              <a:gdLst/>
              <a:ahLst/>
              <a:cxnLst/>
              <a:rect l="l" t="t" r="r" b="b"/>
              <a:pathLst>
                <a:path w="336259" h="522177">
                  <a:moveTo>
                    <a:pt x="160804" y="0"/>
                  </a:moveTo>
                  <a:cubicBezTo>
                    <a:pt x="194058" y="0"/>
                    <a:pt x="224463" y="8953"/>
                    <a:pt x="252019"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1" y="464157"/>
                    <a:pt x="131969" y="470553"/>
                    <a:pt x="154525" y="470553"/>
                  </a:cubicBezTo>
                  <a:cubicBezTo>
                    <a:pt x="173827" y="470553"/>
                    <a:pt x="190744" y="466135"/>
                    <a:pt x="205278" y="457297"/>
                  </a:cubicBezTo>
                  <a:cubicBezTo>
                    <a:pt x="219812" y="448461"/>
                    <a:pt x="231730" y="436659"/>
                    <a:pt x="241032" y="421893"/>
                  </a:cubicBezTo>
                  <a:cubicBezTo>
                    <a:pt x="250334" y="407127"/>
                    <a:pt x="258124" y="387185"/>
                    <a:pt x="264402" y="362071"/>
                  </a:cubicBezTo>
                  <a:cubicBezTo>
                    <a:pt x="270681" y="336956"/>
                    <a:pt x="273820" y="311377"/>
                    <a:pt x="273820" y="285331"/>
                  </a:cubicBezTo>
                  <a:cubicBezTo>
                    <a:pt x="273820" y="282541"/>
                    <a:pt x="273704" y="278355"/>
                    <a:pt x="273472" y="272774"/>
                  </a:cubicBezTo>
                  <a:cubicBezTo>
                    <a:pt x="260914" y="292773"/>
                    <a:pt x="243764" y="308993"/>
                    <a:pt x="222021" y="321434"/>
                  </a:cubicBezTo>
                  <a:cubicBezTo>
                    <a:pt x="200278"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0"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5"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2" name="!!hundreds">
            <a:extLst>
              <a:ext uri="{FF2B5EF4-FFF2-40B4-BE49-F238E27FC236}">
                <a16:creationId xmlns:a16="http://schemas.microsoft.com/office/drawing/2014/main" id="{B095F400-9CAC-1A64-1CF4-92496B8C80BB}"/>
              </a:ext>
            </a:extLst>
          </p:cNvPr>
          <p:cNvGrpSpPr/>
          <p:nvPr/>
        </p:nvGrpSpPr>
        <p:grpSpPr>
          <a:xfrm>
            <a:off x="7033811" y="-12101643"/>
            <a:ext cx="664189" cy="15143123"/>
            <a:chOff x="4343904" y="540645"/>
            <a:chExt cx="359629" cy="8199326"/>
          </a:xfrm>
          <a:solidFill>
            <a:srgbClr val="003A67"/>
          </a:solidFill>
        </p:grpSpPr>
        <p:sp>
          <p:nvSpPr>
            <p:cNvPr id="119" name="Frihandsfigur: Form 118">
              <a:extLst>
                <a:ext uri="{FF2B5EF4-FFF2-40B4-BE49-F238E27FC236}">
                  <a16:creationId xmlns:a16="http://schemas.microsoft.com/office/drawing/2014/main" id="{14FD5261-EC35-3EC6-07BC-D0B7452B1C0E}"/>
                </a:ext>
              </a:extLst>
            </p:cNvPr>
            <p:cNvSpPr/>
            <p:nvPr/>
          </p:nvSpPr>
          <p:spPr>
            <a:xfrm>
              <a:off x="436448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8" name="Frihandsfigur: Form 117">
              <a:extLst>
                <a:ext uri="{FF2B5EF4-FFF2-40B4-BE49-F238E27FC236}">
                  <a16:creationId xmlns:a16="http://schemas.microsoft.com/office/drawing/2014/main" id="{66993551-153C-5A0F-2F3A-3E4A881B5D2A}"/>
                </a:ext>
              </a:extLst>
            </p:cNvPr>
            <p:cNvSpPr/>
            <p:nvPr/>
          </p:nvSpPr>
          <p:spPr>
            <a:xfrm>
              <a:off x="441262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7" name="Frihandsfigur: Form 116">
              <a:extLst>
                <a:ext uri="{FF2B5EF4-FFF2-40B4-BE49-F238E27FC236}">
                  <a16:creationId xmlns:a16="http://schemas.microsoft.com/office/drawing/2014/main" id="{AD836769-0050-D55C-E34F-3122953BBB05}"/>
                </a:ext>
              </a:extLst>
            </p:cNvPr>
            <p:cNvSpPr/>
            <p:nvPr/>
          </p:nvSpPr>
          <p:spPr>
            <a:xfrm>
              <a:off x="435640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6" name="Frihandsfigur: Form 115">
              <a:extLst>
                <a:ext uri="{FF2B5EF4-FFF2-40B4-BE49-F238E27FC236}">
                  <a16:creationId xmlns:a16="http://schemas.microsoft.com/office/drawing/2014/main" id="{3CE124D9-171D-59F4-7842-32ED44AB4D59}"/>
                </a:ext>
              </a:extLst>
            </p:cNvPr>
            <p:cNvSpPr/>
            <p:nvPr/>
          </p:nvSpPr>
          <p:spPr>
            <a:xfrm>
              <a:off x="436483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5" name="Frihandsfigur: Form 114">
              <a:extLst>
                <a:ext uri="{FF2B5EF4-FFF2-40B4-BE49-F238E27FC236}">
                  <a16:creationId xmlns:a16="http://schemas.microsoft.com/office/drawing/2014/main" id="{094C2B3E-21FB-FFF4-C490-477009E041DC}"/>
                </a:ext>
              </a:extLst>
            </p:cNvPr>
            <p:cNvSpPr/>
            <p:nvPr/>
          </p:nvSpPr>
          <p:spPr>
            <a:xfrm>
              <a:off x="434390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4" name="Frihandsfigur: Form 113">
              <a:extLst>
                <a:ext uri="{FF2B5EF4-FFF2-40B4-BE49-F238E27FC236}">
                  <a16:creationId xmlns:a16="http://schemas.microsoft.com/office/drawing/2014/main" id="{2769761A-4936-2D74-3A2E-712175E66C30}"/>
                </a:ext>
              </a:extLst>
            </p:cNvPr>
            <p:cNvSpPr/>
            <p:nvPr/>
          </p:nvSpPr>
          <p:spPr>
            <a:xfrm>
              <a:off x="436448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3" name="Frihandsfigur: Form 112">
              <a:extLst>
                <a:ext uri="{FF2B5EF4-FFF2-40B4-BE49-F238E27FC236}">
                  <a16:creationId xmlns:a16="http://schemas.microsoft.com/office/drawing/2014/main" id="{DF07DE09-28C3-4F9F-CE1B-3E410DCD8883}"/>
                </a:ext>
              </a:extLst>
            </p:cNvPr>
            <p:cNvSpPr/>
            <p:nvPr/>
          </p:nvSpPr>
          <p:spPr>
            <a:xfrm>
              <a:off x="436169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2" name="Frihandsfigur: Form 111">
              <a:extLst>
                <a:ext uri="{FF2B5EF4-FFF2-40B4-BE49-F238E27FC236}">
                  <a16:creationId xmlns:a16="http://schemas.microsoft.com/office/drawing/2014/main" id="{80176C79-9E31-57FA-16EC-50631ECEBE13}"/>
                </a:ext>
              </a:extLst>
            </p:cNvPr>
            <p:cNvSpPr/>
            <p:nvPr/>
          </p:nvSpPr>
          <p:spPr>
            <a:xfrm>
              <a:off x="436867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1" name="Frihandsfigur: Form 110">
              <a:extLst>
                <a:ext uri="{FF2B5EF4-FFF2-40B4-BE49-F238E27FC236}">
                  <a16:creationId xmlns:a16="http://schemas.microsoft.com/office/drawing/2014/main" id="{D3C383A7-C3C6-FCFA-F2F0-A807AAE4BF8D}"/>
                </a:ext>
              </a:extLst>
            </p:cNvPr>
            <p:cNvSpPr/>
            <p:nvPr/>
          </p:nvSpPr>
          <p:spPr>
            <a:xfrm>
              <a:off x="436378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0" name="Frihandsfigur: Form 109">
              <a:extLst>
                <a:ext uri="{FF2B5EF4-FFF2-40B4-BE49-F238E27FC236}">
                  <a16:creationId xmlns:a16="http://schemas.microsoft.com/office/drawing/2014/main" id="{4F8D61C9-01B7-62D3-7830-6F0D3CA873B4}"/>
                </a:ext>
              </a:extLst>
            </p:cNvPr>
            <p:cNvSpPr/>
            <p:nvPr/>
          </p:nvSpPr>
          <p:spPr>
            <a:xfrm>
              <a:off x="436448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1" name="!!tens">
            <a:extLst>
              <a:ext uri="{FF2B5EF4-FFF2-40B4-BE49-F238E27FC236}">
                <a16:creationId xmlns:a16="http://schemas.microsoft.com/office/drawing/2014/main" id="{1EFCB173-BCBB-D37C-DD1A-1E2CD0756150}"/>
              </a:ext>
            </a:extLst>
          </p:cNvPr>
          <p:cNvGrpSpPr/>
          <p:nvPr/>
        </p:nvGrpSpPr>
        <p:grpSpPr>
          <a:xfrm>
            <a:off x="7966159" y="-4174120"/>
            <a:ext cx="664189" cy="15143123"/>
            <a:chOff x="4845723" y="540645"/>
            <a:chExt cx="359629" cy="8199326"/>
          </a:xfrm>
          <a:solidFill>
            <a:srgbClr val="003A67"/>
          </a:solidFill>
        </p:grpSpPr>
        <p:sp>
          <p:nvSpPr>
            <p:cNvPr id="102" name="Frihandsfigur: Form 101">
              <a:extLst>
                <a:ext uri="{FF2B5EF4-FFF2-40B4-BE49-F238E27FC236}">
                  <a16:creationId xmlns:a16="http://schemas.microsoft.com/office/drawing/2014/main" id="{8B6A1D43-402B-679F-ABF6-0A81ABE2FFCF}"/>
                </a:ext>
              </a:extLst>
            </p:cNvPr>
            <p:cNvSpPr/>
            <p:nvPr/>
          </p:nvSpPr>
          <p:spPr>
            <a:xfrm>
              <a:off x="4866303"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1" name="Frihandsfigur: Form 100">
              <a:extLst>
                <a:ext uri="{FF2B5EF4-FFF2-40B4-BE49-F238E27FC236}">
                  <a16:creationId xmlns:a16="http://schemas.microsoft.com/office/drawing/2014/main" id="{D40A449F-8AA7-0ECF-AB54-20FE8DA8DCA2}"/>
                </a:ext>
              </a:extLst>
            </p:cNvPr>
            <p:cNvSpPr/>
            <p:nvPr/>
          </p:nvSpPr>
          <p:spPr>
            <a:xfrm>
              <a:off x="4914440"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0" name="Frihandsfigur: Form 99">
              <a:extLst>
                <a:ext uri="{FF2B5EF4-FFF2-40B4-BE49-F238E27FC236}">
                  <a16:creationId xmlns:a16="http://schemas.microsoft.com/office/drawing/2014/main" id="{C35E0AD5-435E-FB22-C3A6-9E8348383E05}"/>
                </a:ext>
              </a:extLst>
            </p:cNvPr>
            <p:cNvSpPr/>
            <p:nvPr/>
          </p:nvSpPr>
          <p:spPr>
            <a:xfrm>
              <a:off x="4858224"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9" name="Frihandsfigur: Form 98">
              <a:extLst>
                <a:ext uri="{FF2B5EF4-FFF2-40B4-BE49-F238E27FC236}">
                  <a16:creationId xmlns:a16="http://schemas.microsoft.com/office/drawing/2014/main" id="{198FFCF2-35EA-0AFD-94AB-8D218D5873C0}"/>
                </a:ext>
              </a:extLst>
            </p:cNvPr>
            <p:cNvSpPr/>
            <p:nvPr/>
          </p:nvSpPr>
          <p:spPr>
            <a:xfrm>
              <a:off x="4866652"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8" name="Frihandsfigur: Form 97">
              <a:extLst>
                <a:ext uri="{FF2B5EF4-FFF2-40B4-BE49-F238E27FC236}">
                  <a16:creationId xmlns:a16="http://schemas.microsoft.com/office/drawing/2014/main" id="{6160D517-2D16-C572-8EFE-3AA751B29032}"/>
                </a:ext>
              </a:extLst>
            </p:cNvPr>
            <p:cNvSpPr/>
            <p:nvPr/>
          </p:nvSpPr>
          <p:spPr>
            <a:xfrm>
              <a:off x="4845723"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7" name="Frihandsfigur: Form 96">
              <a:extLst>
                <a:ext uri="{FF2B5EF4-FFF2-40B4-BE49-F238E27FC236}">
                  <a16:creationId xmlns:a16="http://schemas.microsoft.com/office/drawing/2014/main" id="{49257A21-2837-27BF-A89D-1D929267554E}"/>
                </a:ext>
              </a:extLst>
            </p:cNvPr>
            <p:cNvSpPr/>
            <p:nvPr/>
          </p:nvSpPr>
          <p:spPr>
            <a:xfrm>
              <a:off x="4866303"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6" name="Frihandsfigur: Form 95">
              <a:extLst>
                <a:ext uri="{FF2B5EF4-FFF2-40B4-BE49-F238E27FC236}">
                  <a16:creationId xmlns:a16="http://schemas.microsoft.com/office/drawing/2014/main" id="{C5E95D88-D154-A5BC-6D59-919476C11500}"/>
                </a:ext>
              </a:extLst>
            </p:cNvPr>
            <p:cNvSpPr/>
            <p:nvPr/>
          </p:nvSpPr>
          <p:spPr>
            <a:xfrm>
              <a:off x="4863513"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5" name="Frihandsfigur: Form 94">
              <a:extLst>
                <a:ext uri="{FF2B5EF4-FFF2-40B4-BE49-F238E27FC236}">
                  <a16:creationId xmlns:a16="http://schemas.microsoft.com/office/drawing/2014/main" id="{F6FE292A-6281-B60C-418B-8787575122C8}"/>
                </a:ext>
              </a:extLst>
            </p:cNvPr>
            <p:cNvSpPr/>
            <p:nvPr/>
          </p:nvSpPr>
          <p:spPr>
            <a:xfrm>
              <a:off x="4870489"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4" name="Frihandsfigur: Form 93">
              <a:extLst>
                <a:ext uri="{FF2B5EF4-FFF2-40B4-BE49-F238E27FC236}">
                  <a16:creationId xmlns:a16="http://schemas.microsoft.com/office/drawing/2014/main" id="{1D112396-5F84-890D-FF74-D854A8C311C4}"/>
                </a:ext>
              </a:extLst>
            </p:cNvPr>
            <p:cNvSpPr/>
            <p:nvPr/>
          </p:nvSpPr>
          <p:spPr>
            <a:xfrm>
              <a:off x="4865605"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3" name="Frihandsfigur: Form 92">
              <a:extLst>
                <a:ext uri="{FF2B5EF4-FFF2-40B4-BE49-F238E27FC236}">
                  <a16:creationId xmlns:a16="http://schemas.microsoft.com/office/drawing/2014/main" id="{1047A0FD-CC1C-0ED2-A7E6-A3D93486F389}"/>
                </a:ext>
              </a:extLst>
            </p:cNvPr>
            <p:cNvSpPr/>
            <p:nvPr/>
          </p:nvSpPr>
          <p:spPr>
            <a:xfrm>
              <a:off x="4866303"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0" name="!!ones">
            <a:extLst>
              <a:ext uri="{FF2B5EF4-FFF2-40B4-BE49-F238E27FC236}">
                <a16:creationId xmlns:a16="http://schemas.microsoft.com/office/drawing/2014/main" id="{3A438108-5871-E80B-2A35-3A8165A0954F}"/>
              </a:ext>
            </a:extLst>
          </p:cNvPr>
          <p:cNvGrpSpPr/>
          <p:nvPr/>
        </p:nvGrpSpPr>
        <p:grpSpPr>
          <a:xfrm>
            <a:off x="8898508" y="-8906229"/>
            <a:ext cx="664189" cy="15143125"/>
            <a:chOff x="5353554" y="540645"/>
            <a:chExt cx="359629" cy="8199326"/>
          </a:xfrm>
          <a:solidFill>
            <a:srgbClr val="003A67"/>
          </a:solidFill>
        </p:grpSpPr>
        <p:sp>
          <p:nvSpPr>
            <p:cNvPr id="50" name="Frihandsfigur: Form 49">
              <a:extLst>
                <a:ext uri="{FF2B5EF4-FFF2-40B4-BE49-F238E27FC236}">
                  <a16:creationId xmlns:a16="http://schemas.microsoft.com/office/drawing/2014/main" id="{4665CAA8-3F36-85D0-7518-03073D8C7993}"/>
                </a:ext>
              </a:extLst>
            </p:cNvPr>
            <p:cNvSpPr/>
            <p:nvPr/>
          </p:nvSpPr>
          <p:spPr>
            <a:xfrm>
              <a:off x="537413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9" name="Frihandsfigur: Form 48">
              <a:extLst>
                <a:ext uri="{FF2B5EF4-FFF2-40B4-BE49-F238E27FC236}">
                  <a16:creationId xmlns:a16="http://schemas.microsoft.com/office/drawing/2014/main" id="{066BD830-E7C4-5F9E-55AC-7C2133E49EF8}"/>
                </a:ext>
              </a:extLst>
            </p:cNvPr>
            <p:cNvSpPr/>
            <p:nvPr/>
          </p:nvSpPr>
          <p:spPr>
            <a:xfrm>
              <a:off x="542227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8" name="Frihandsfigur: Form 47">
              <a:extLst>
                <a:ext uri="{FF2B5EF4-FFF2-40B4-BE49-F238E27FC236}">
                  <a16:creationId xmlns:a16="http://schemas.microsoft.com/office/drawing/2014/main" id="{0BA9DD67-E916-A93E-CF73-3DE5E7430A7B}"/>
                </a:ext>
              </a:extLst>
            </p:cNvPr>
            <p:cNvSpPr/>
            <p:nvPr/>
          </p:nvSpPr>
          <p:spPr>
            <a:xfrm>
              <a:off x="536605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6" name="Frihandsfigur: Form 45">
              <a:extLst>
                <a:ext uri="{FF2B5EF4-FFF2-40B4-BE49-F238E27FC236}">
                  <a16:creationId xmlns:a16="http://schemas.microsoft.com/office/drawing/2014/main" id="{9C3C4238-FC16-D51E-B595-15AE550D01A7}"/>
                </a:ext>
              </a:extLst>
            </p:cNvPr>
            <p:cNvSpPr/>
            <p:nvPr/>
          </p:nvSpPr>
          <p:spPr>
            <a:xfrm>
              <a:off x="537448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5" name="Frihandsfigur: Form 44">
              <a:extLst>
                <a:ext uri="{FF2B5EF4-FFF2-40B4-BE49-F238E27FC236}">
                  <a16:creationId xmlns:a16="http://schemas.microsoft.com/office/drawing/2014/main" id="{A5DB7CFF-6C67-7FE5-0480-24AF79DB4E48}"/>
                </a:ext>
              </a:extLst>
            </p:cNvPr>
            <p:cNvSpPr/>
            <p:nvPr/>
          </p:nvSpPr>
          <p:spPr>
            <a:xfrm>
              <a:off x="535355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4" name="Frihandsfigur: Form 43">
              <a:extLst>
                <a:ext uri="{FF2B5EF4-FFF2-40B4-BE49-F238E27FC236}">
                  <a16:creationId xmlns:a16="http://schemas.microsoft.com/office/drawing/2014/main" id="{768721B2-7E5C-6992-FF61-E58533A779E8}"/>
                </a:ext>
              </a:extLst>
            </p:cNvPr>
            <p:cNvSpPr/>
            <p:nvPr/>
          </p:nvSpPr>
          <p:spPr>
            <a:xfrm>
              <a:off x="537413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2" name="Frihandsfigur: Form 41">
              <a:extLst>
                <a:ext uri="{FF2B5EF4-FFF2-40B4-BE49-F238E27FC236}">
                  <a16:creationId xmlns:a16="http://schemas.microsoft.com/office/drawing/2014/main" id="{245761C8-8B7E-B825-51D1-256C0ACCDD44}"/>
                </a:ext>
              </a:extLst>
            </p:cNvPr>
            <p:cNvSpPr/>
            <p:nvPr/>
          </p:nvSpPr>
          <p:spPr>
            <a:xfrm>
              <a:off x="537134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1" name="Frihandsfigur: Form 40">
              <a:extLst>
                <a:ext uri="{FF2B5EF4-FFF2-40B4-BE49-F238E27FC236}">
                  <a16:creationId xmlns:a16="http://schemas.microsoft.com/office/drawing/2014/main" id="{B7B0A9ED-2CBF-B74D-95D5-7CC2D62FDF1B}"/>
                </a:ext>
              </a:extLst>
            </p:cNvPr>
            <p:cNvSpPr/>
            <p:nvPr/>
          </p:nvSpPr>
          <p:spPr>
            <a:xfrm>
              <a:off x="537832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0" name="Frihandsfigur: Form 39">
              <a:extLst>
                <a:ext uri="{FF2B5EF4-FFF2-40B4-BE49-F238E27FC236}">
                  <a16:creationId xmlns:a16="http://schemas.microsoft.com/office/drawing/2014/main" id="{A9A430A8-1739-102B-5105-0FA93806D0B1}"/>
                </a:ext>
              </a:extLst>
            </p:cNvPr>
            <p:cNvSpPr/>
            <p:nvPr/>
          </p:nvSpPr>
          <p:spPr>
            <a:xfrm>
              <a:off x="537343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38" name="Frihandsfigur: Form 37">
              <a:extLst>
                <a:ext uri="{FF2B5EF4-FFF2-40B4-BE49-F238E27FC236}">
                  <a16:creationId xmlns:a16="http://schemas.microsoft.com/office/drawing/2014/main" id="{C6F53018-42CB-2788-6E8C-A2BCEE5B76DC}"/>
                </a:ext>
              </a:extLst>
            </p:cNvPr>
            <p:cNvSpPr/>
            <p:nvPr/>
          </p:nvSpPr>
          <p:spPr>
            <a:xfrm>
              <a:off x="537413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29" name="Täckplatta">
            <a:extLst>
              <a:ext uri="{FF2B5EF4-FFF2-40B4-BE49-F238E27FC236}">
                <a16:creationId xmlns:a16="http://schemas.microsoft.com/office/drawing/2014/main" id="{9CF8A891-9095-8381-D6BD-B48A79732CFC}"/>
              </a:ext>
            </a:extLst>
          </p:cNvPr>
          <p:cNvGrpSpPr/>
          <p:nvPr/>
        </p:nvGrpSpPr>
        <p:grpSpPr>
          <a:xfrm>
            <a:off x="4660745" y="-26509"/>
            <a:ext cx="7531256" cy="6884509"/>
            <a:chOff x="4660745" y="-26509"/>
            <a:chExt cx="7531256" cy="6884509"/>
          </a:xfrm>
        </p:grpSpPr>
        <p:sp>
          <p:nvSpPr>
            <p:cNvPr id="30" name="Rektangel 29">
              <a:extLst>
                <a:ext uri="{FF2B5EF4-FFF2-40B4-BE49-F238E27FC236}">
                  <a16:creationId xmlns:a16="http://schemas.microsoft.com/office/drawing/2014/main" id="{EB77656E-1F3C-5013-3066-C84F544FFFE4}"/>
                </a:ext>
              </a:extLst>
            </p:cNvPr>
            <p:cNvSpPr/>
            <p:nvPr/>
          </p:nvSpPr>
          <p:spPr>
            <a:xfrm>
              <a:off x="4660745" y="-26509"/>
              <a:ext cx="7531255" cy="1789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1" name="Grupp 30">
              <a:extLst>
                <a:ext uri="{FF2B5EF4-FFF2-40B4-BE49-F238E27FC236}">
                  <a16:creationId xmlns:a16="http://schemas.microsoft.com/office/drawing/2014/main" id="{107587E4-3639-DD12-7E4A-B75A42927D98}"/>
                </a:ext>
              </a:extLst>
            </p:cNvPr>
            <p:cNvGrpSpPr/>
            <p:nvPr/>
          </p:nvGrpSpPr>
          <p:grpSpPr>
            <a:xfrm>
              <a:off x="5429249" y="152400"/>
              <a:ext cx="6762752" cy="6705600"/>
              <a:chOff x="5429249" y="152400"/>
              <a:chExt cx="6762752" cy="6705600"/>
            </a:xfrm>
          </p:grpSpPr>
          <p:sp>
            <p:nvSpPr>
              <p:cNvPr id="33" name="Rektangel 32">
                <a:extLst>
                  <a:ext uri="{FF2B5EF4-FFF2-40B4-BE49-F238E27FC236}">
                    <a16:creationId xmlns:a16="http://schemas.microsoft.com/office/drawing/2014/main" id="{AA1FAD60-3637-83A8-D2B3-35F918852770}"/>
                  </a:ext>
                </a:extLst>
              </p:cNvPr>
              <p:cNvSpPr/>
              <p:nvPr/>
            </p:nvSpPr>
            <p:spPr>
              <a:xfrm>
                <a:off x="5429249" y="152400"/>
                <a:ext cx="5546671" cy="1591227"/>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34" name="Grupp 33">
                <a:extLst>
                  <a:ext uri="{FF2B5EF4-FFF2-40B4-BE49-F238E27FC236}">
                    <a16:creationId xmlns:a16="http://schemas.microsoft.com/office/drawing/2014/main" id="{F53A6875-100A-BB30-F482-2E81DF84A67A}"/>
                  </a:ext>
                </a:extLst>
              </p:cNvPr>
              <p:cNvGrpSpPr/>
              <p:nvPr/>
            </p:nvGrpSpPr>
            <p:grpSpPr>
              <a:xfrm>
                <a:off x="5898349" y="3515932"/>
                <a:ext cx="6293652" cy="3342068"/>
                <a:chOff x="5898349" y="3515932"/>
                <a:chExt cx="6293652" cy="3342068"/>
              </a:xfrm>
            </p:grpSpPr>
            <p:sp>
              <p:nvSpPr>
                <p:cNvPr id="35" name="Rektangel 34">
                  <a:extLst>
                    <a:ext uri="{FF2B5EF4-FFF2-40B4-BE49-F238E27FC236}">
                      <a16:creationId xmlns:a16="http://schemas.microsoft.com/office/drawing/2014/main" id="{B2996C27-E636-95CE-3C17-8D91EE27AED8}"/>
                    </a:ext>
                  </a:extLst>
                </p:cNvPr>
                <p:cNvSpPr/>
                <p:nvPr/>
              </p:nvSpPr>
              <p:spPr>
                <a:xfrm>
                  <a:off x="5898350" y="3515932"/>
                  <a:ext cx="6138076" cy="3189668"/>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5C61539C-E927-6A03-F46C-5B5DEF06E531}"/>
                    </a:ext>
                  </a:extLst>
                </p:cNvPr>
                <p:cNvSpPr/>
                <p:nvPr/>
              </p:nvSpPr>
              <p:spPr>
                <a:xfrm>
                  <a:off x="5898349" y="6705599"/>
                  <a:ext cx="6293652" cy="1524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grpSp>
      <p:pic>
        <p:nvPicPr>
          <p:cNvPr id="37" name="Platshållare för bild 11">
            <a:extLst>
              <a:ext uri="{FF2B5EF4-FFF2-40B4-BE49-F238E27FC236}">
                <a16:creationId xmlns:a16="http://schemas.microsoft.com/office/drawing/2014/main" id="{6692FA88-CA8E-59A9-E298-B3F2313CC9C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5244" r="12868"/>
          <a:stretch>
            <a:fillRect/>
          </a:stretch>
        </p:blipFill>
        <p:spPr>
          <a:xfrm>
            <a:off x="155574" y="162894"/>
            <a:ext cx="4782846" cy="6542706"/>
          </a:xfrm>
        </p:spPr>
      </p:pic>
      <p:sp>
        <p:nvSpPr>
          <p:cNvPr id="5" name="Pil: femhörning 4">
            <a:extLst>
              <a:ext uri="{FF2B5EF4-FFF2-40B4-BE49-F238E27FC236}">
                <a16:creationId xmlns:a16="http://schemas.microsoft.com/office/drawing/2014/main" id="{37386D03-8733-85FE-6CCD-FED830A20035}"/>
              </a:ext>
            </a:extLst>
          </p:cNvPr>
          <p:cNvSpPr/>
          <p:nvPr/>
        </p:nvSpPr>
        <p:spPr>
          <a:xfrm>
            <a:off x="155235" y="4535273"/>
            <a:ext cx="7538899" cy="2172092"/>
          </a:xfrm>
          <a:prstGeom prst="homePlate">
            <a:avLst>
              <a:gd name="adj" fmla="val 32334"/>
            </a:avLst>
          </a:prstGeom>
          <a:solidFill>
            <a:srgbClr val="4A96D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Ins="36000" rtlCol="0" anchor="ctr"/>
          <a:lstStyle/>
          <a:p>
            <a:pPr lvl="0">
              <a:lnSpc>
                <a:spcPct val="79000"/>
              </a:lnSpc>
              <a:defRPr/>
            </a:pPr>
            <a:endParaRPr lang="sv-SE" sz="2800" b="1"/>
          </a:p>
        </p:txBody>
      </p:sp>
      <p:sp>
        <p:nvSpPr>
          <p:cNvPr id="6" name="textruta 5">
            <a:extLst>
              <a:ext uri="{FF2B5EF4-FFF2-40B4-BE49-F238E27FC236}">
                <a16:creationId xmlns:a16="http://schemas.microsoft.com/office/drawing/2014/main" id="{F6BA7BAB-6916-38A5-FEFE-88D83703AB10}"/>
              </a:ext>
            </a:extLst>
          </p:cNvPr>
          <p:cNvSpPr txBox="1"/>
          <p:nvPr/>
        </p:nvSpPr>
        <p:spPr>
          <a:xfrm>
            <a:off x="4525071" y="5373295"/>
            <a:ext cx="2546894" cy="480131"/>
          </a:xfrm>
          <a:prstGeom prst="rect">
            <a:avLst/>
          </a:prstGeom>
          <a:noFill/>
        </p:spPr>
        <p:txBody>
          <a:bodyPr wrap="square">
            <a:spAutoFit/>
          </a:bodyPr>
          <a:lstStyle/>
          <a:p>
            <a:pPr lvl="0">
              <a:lnSpc>
                <a:spcPct val="90000"/>
              </a:lnSpc>
              <a:defRPr/>
            </a:pPr>
            <a:r>
              <a:rPr lang="sv-SE" sz="2800" b="1">
                <a:solidFill>
                  <a:schemeClr val="bg1"/>
                </a:solidFill>
              </a:rPr>
              <a:t>Lutherhjälpen</a:t>
            </a:r>
          </a:p>
        </p:txBody>
      </p:sp>
    </p:spTree>
    <p:extLst>
      <p:ext uri="{BB962C8B-B14F-4D97-AF65-F5344CB8AC3E}">
        <p14:creationId xmlns:p14="http://schemas.microsoft.com/office/powerpoint/2010/main" val="1338090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5AF48-DAD3-E736-EEC9-B52A324AC9CD}"/>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0D3AF690-B84C-DCFA-C843-74E0FF075169}"/>
              </a:ext>
            </a:extLst>
          </p:cNvPr>
          <p:cNvSpPr txBox="1"/>
          <p:nvPr/>
        </p:nvSpPr>
        <p:spPr>
          <a:xfrm>
            <a:off x="12765222" y="3880643"/>
            <a:ext cx="5938837" cy="5954713"/>
          </a:xfrm>
          <a:prstGeom prst="rect">
            <a:avLst/>
          </a:prstGeom>
          <a:noFill/>
        </p:spPr>
        <p:txBody>
          <a:bodyPr wrap="square" lIns="0" tIns="0" rIns="0" bIns="0" anchor="ctr">
            <a:noAutofit/>
          </a:bodyPr>
          <a:lstStyle>
            <a:defPPr>
              <a:defRPr lang="sv-SE"/>
            </a:defPPr>
            <a:lvl1pPr>
              <a:defRPr sz="2400"/>
            </a:lvl1pPr>
          </a:lstStyle>
          <a:p>
            <a:pPr marL="0" marR="0" lvl="0" indent="0" algn="l" defTabSz="914400" rtl="0" eaLnBrk="1" fontAlgn="auto" latinLnBrk="0" hangingPunct="1">
              <a:lnSpc>
                <a:spcPct val="79000"/>
              </a:lnSpc>
              <a:spcBef>
                <a:spcPts val="0"/>
              </a:spcBef>
              <a:spcAft>
                <a:spcPts val="0"/>
              </a:spcAft>
              <a:buClrTx/>
              <a:buSzTx/>
              <a:buFontTx/>
              <a:buNone/>
              <a:tabLst/>
              <a:defRPr/>
            </a:pPr>
            <a:endParaRPr kumimoji="0" lang="sv-SE" sz="3500" b="1"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123" name="!!thousands">
            <a:extLst>
              <a:ext uri="{FF2B5EF4-FFF2-40B4-BE49-F238E27FC236}">
                <a16:creationId xmlns:a16="http://schemas.microsoft.com/office/drawing/2014/main" id="{6C30FDD9-D0EE-4421-E9E9-7A20BB6C5F00}"/>
              </a:ext>
            </a:extLst>
          </p:cNvPr>
          <p:cNvGrpSpPr/>
          <p:nvPr/>
        </p:nvGrpSpPr>
        <p:grpSpPr>
          <a:xfrm>
            <a:off x="6174658" y="-1047237"/>
            <a:ext cx="664189" cy="15143123"/>
            <a:chOff x="3839080" y="540644"/>
            <a:chExt cx="359629" cy="8199326"/>
          </a:xfrm>
          <a:solidFill>
            <a:srgbClr val="003A67"/>
          </a:solidFill>
        </p:grpSpPr>
        <p:sp>
          <p:nvSpPr>
            <p:cNvPr id="25" name="Frihandsfigur: Form 24">
              <a:extLst>
                <a:ext uri="{FF2B5EF4-FFF2-40B4-BE49-F238E27FC236}">
                  <a16:creationId xmlns:a16="http://schemas.microsoft.com/office/drawing/2014/main" id="{951E9E5A-A6B6-C33F-0897-2B6A60C6CD29}"/>
                </a:ext>
              </a:extLst>
            </p:cNvPr>
            <p:cNvSpPr/>
            <p:nvPr/>
          </p:nvSpPr>
          <p:spPr>
            <a:xfrm>
              <a:off x="3859659" y="540644"/>
              <a:ext cx="333468" cy="522177"/>
            </a:xfrm>
            <a:custGeom>
              <a:avLst/>
              <a:gdLst/>
              <a:ahLst/>
              <a:cxnLst/>
              <a:rect l="l" t="t" r="r" b="b"/>
              <a:pathLst>
                <a:path w="333468" h="522177">
                  <a:moveTo>
                    <a:pt x="166734" y="0"/>
                  </a:moveTo>
                  <a:cubicBezTo>
                    <a:pt x="194174" y="0"/>
                    <a:pt x="218242"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3" y="492005"/>
                  </a:cubicBezTo>
                  <a:cubicBezTo>
                    <a:pt x="235160" y="512120"/>
                    <a:pt x="204174" y="522177"/>
                    <a:pt x="166734" y="522177"/>
                  </a:cubicBezTo>
                  <a:cubicBezTo>
                    <a:pt x="117435" y="522177"/>
                    <a:pt x="78716" y="504504"/>
                    <a:pt x="50578" y="469157"/>
                  </a:cubicBezTo>
                  <a:cubicBezTo>
                    <a:pt x="16859"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69"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4" name="Frihandsfigur: Form 23">
              <a:extLst>
                <a:ext uri="{FF2B5EF4-FFF2-40B4-BE49-F238E27FC236}">
                  <a16:creationId xmlns:a16="http://schemas.microsoft.com/office/drawing/2014/main" id="{1AADFF84-C74D-09FC-5ACE-6EC41E95E0BB}"/>
                </a:ext>
              </a:extLst>
            </p:cNvPr>
            <p:cNvSpPr/>
            <p:nvPr/>
          </p:nvSpPr>
          <p:spPr>
            <a:xfrm>
              <a:off x="3907796" y="1388369"/>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4"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3" name="Frihandsfigur: Form 22">
              <a:extLst>
                <a:ext uri="{FF2B5EF4-FFF2-40B4-BE49-F238E27FC236}">
                  <a16:creationId xmlns:a16="http://schemas.microsoft.com/office/drawing/2014/main" id="{A61A8A16-B4B9-8DFA-C318-B0488183D0EF}"/>
                </a:ext>
              </a:extLst>
            </p:cNvPr>
            <p:cNvSpPr/>
            <p:nvPr/>
          </p:nvSpPr>
          <p:spPr>
            <a:xfrm>
              <a:off x="3851581" y="2245618"/>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5" y="182548"/>
                    <a:pt x="324804" y="202313"/>
                  </a:cubicBezTo>
                  <a:cubicBezTo>
                    <a:pt x="316432" y="222080"/>
                    <a:pt x="302538" y="242892"/>
                    <a:pt x="283120" y="264752"/>
                  </a:cubicBezTo>
                  <a:cubicBezTo>
                    <a:pt x="263703" y="286611"/>
                    <a:pt x="231437"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5" y="446834"/>
                    <a:pt x="29764" y="424160"/>
                    <a:pt x="48716" y="401836"/>
                  </a:cubicBezTo>
                  <a:cubicBezTo>
                    <a:pt x="67668" y="379512"/>
                    <a:pt x="95050" y="353700"/>
                    <a:pt x="130862" y="324399"/>
                  </a:cubicBezTo>
                  <a:cubicBezTo>
                    <a:pt x="186440" y="278821"/>
                    <a:pt x="223996" y="242718"/>
                    <a:pt x="243530" y="216092"/>
                  </a:cubicBezTo>
                  <a:cubicBezTo>
                    <a:pt x="263063" y="189465"/>
                    <a:pt x="272830" y="164292"/>
                    <a:pt x="272830" y="140573"/>
                  </a:cubicBezTo>
                  <a:cubicBezTo>
                    <a:pt x="272830" y="115691"/>
                    <a:pt x="263935" y="94704"/>
                    <a:pt x="246146" y="77612"/>
                  </a:cubicBezTo>
                  <a:cubicBezTo>
                    <a:pt x="228356" y="60520"/>
                    <a:pt x="205160" y="51974"/>
                    <a:pt x="176557" y="51974"/>
                  </a:cubicBezTo>
                  <a:cubicBezTo>
                    <a:pt x="146326" y="51974"/>
                    <a:pt x="122142" y="61043"/>
                    <a:pt x="104003" y="79181"/>
                  </a:cubicBezTo>
                  <a:cubicBezTo>
                    <a:pt x="85865" y="97320"/>
                    <a:pt x="76679"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2" name="Frihandsfigur: Form 21">
              <a:extLst>
                <a:ext uri="{FF2B5EF4-FFF2-40B4-BE49-F238E27FC236}">
                  <a16:creationId xmlns:a16="http://schemas.microsoft.com/office/drawing/2014/main" id="{DD939828-8206-FCE5-7824-39C3199F6814}"/>
                </a:ext>
              </a:extLst>
            </p:cNvPr>
            <p:cNvSpPr/>
            <p:nvPr/>
          </p:nvSpPr>
          <p:spPr>
            <a:xfrm>
              <a:off x="3860009" y="3093344"/>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8"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2"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5"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29" y="271378"/>
                  </a:cubicBezTo>
                  <a:lnTo>
                    <a:pt x="130806" y="216265"/>
                  </a:lnTo>
                  <a:cubicBezTo>
                    <a:pt x="134992" y="216731"/>
                    <a:pt x="138363" y="216963"/>
                    <a:pt x="140921"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4" y="51624"/>
                    <a:pt x="116737" y="59298"/>
                    <a:pt x="100459" y="74646"/>
                  </a:cubicBezTo>
                  <a:cubicBezTo>
                    <a:pt x="84181" y="89994"/>
                    <a:pt x="73716" y="113016"/>
                    <a:pt x="69065" y="143712"/>
                  </a:cubicBezTo>
                  <a:lnTo>
                    <a:pt x="6278" y="132549"/>
                  </a:lnTo>
                  <a:cubicBezTo>
                    <a:pt x="13952"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1" name="Frihandsfigur: Form 20">
              <a:extLst>
                <a:ext uri="{FF2B5EF4-FFF2-40B4-BE49-F238E27FC236}">
                  <a16:creationId xmlns:a16="http://schemas.microsoft.com/office/drawing/2014/main" id="{F0017340-3C1D-94E2-88EF-30BAF57ADD28}"/>
                </a:ext>
              </a:extLst>
            </p:cNvPr>
            <p:cNvSpPr/>
            <p:nvPr/>
          </p:nvSpPr>
          <p:spPr>
            <a:xfrm>
              <a:off x="3839080"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0" name="Frihandsfigur: Form 19">
              <a:extLst>
                <a:ext uri="{FF2B5EF4-FFF2-40B4-BE49-F238E27FC236}">
                  <a16:creationId xmlns:a16="http://schemas.microsoft.com/office/drawing/2014/main" id="{995A930B-A675-9431-1E70-1EFD7B88C942}"/>
                </a:ext>
              </a:extLst>
            </p:cNvPr>
            <p:cNvSpPr/>
            <p:nvPr/>
          </p:nvSpPr>
          <p:spPr>
            <a:xfrm>
              <a:off x="3859660" y="4816912"/>
              <a:ext cx="339049" cy="513109"/>
            </a:xfrm>
            <a:custGeom>
              <a:avLst/>
              <a:gdLst/>
              <a:ahLst/>
              <a:cxnLst/>
              <a:rect l="l" t="t" r="r" b="b"/>
              <a:pathLst>
                <a:path w="339049" h="513109">
                  <a:moveTo>
                    <a:pt x="60694" y="0"/>
                  </a:moveTo>
                  <a:lnTo>
                    <a:pt x="314981" y="0"/>
                  </a:lnTo>
                  <a:lnTo>
                    <a:pt x="314981" y="59997"/>
                  </a:lnTo>
                  <a:lnTo>
                    <a:pt x="110923" y="59997"/>
                  </a:lnTo>
                  <a:lnTo>
                    <a:pt x="83367" y="197430"/>
                  </a:lnTo>
                  <a:cubicBezTo>
                    <a:pt x="114063" y="176036"/>
                    <a:pt x="146270" y="165339"/>
                    <a:pt x="179989" y="165339"/>
                  </a:cubicBezTo>
                  <a:cubicBezTo>
                    <a:pt x="224637" y="165339"/>
                    <a:pt x="262310" y="180803"/>
                    <a:pt x="293005" y="211732"/>
                  </a:cubicBezTo>
                  <a:cubicBezTo>
                    <a:pt x="323701" y="242660"/>
                    <a:pt x="339049" y="282425"/>
                    <a:pt x="339049" y="331027"/>
                  </a:cubicBezTo>
                  <a:cubicBezTo>
                    <a:pt x="339049" y="377303"/>
                    <a:pt x="325562" y="417301"/>
                    <a:pt x="298586" y="451019"/>
                  </a:cubicBezTo>
                  <a:cubicBezTo>
                    <a:pt x="265798" y="492412"/>
                    <a:pt x="221033" y="513109"/>
                    <a:pt x="164292" y="513109"/>
                  </a:cubicBezTo>
                  <a:cubicBezTo>
                    <a:pt x="117783"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4" name="Frihandsfigur: Form 13">
              <a:extLst>
                <a:ext uri="{FF2B5EF4-FFF2-40B4-BE49-F238E27FC236}">
                  <a16:creationId xmlns:a16="http://schemas.microsoft.com/office/drawing/2014/main" id="{5F18B707-7CC2-56C4-9935-8F052F73C692}"/>
                </a:ext>
              </a:extLst>
            </p:cNvPr>
            <p:cNvSpPr/>
            <p:nvPr/>
          </p:nvSpPr>
          <p:spPr>
            <a:xfrm>
              <a:off x="3856868" y="5655568"/>
              <a:ext cx="337654" cy="522178"/>
            </a:xfrm>
            <a:custGeom>
              <a:avLst/>
              <a:gdLst/>
              <a:ahLst/>
              <a:cxnLst/>
              <a:rect l="l" t="t" r="r" b="b"/>
              <a:pathLst>
                <a:path w="337654" h="522178">
                  <a:moveTo>
                    <a:pt x="183478" y="0"/>
                  </a:moveTo>
                  <a:cubicBezTo>
                    <a:pt x="223708" y="0"/>
                    <a:pt x="256671" y="11279"/>
                    <a:pt x="282367" y="33835"/>
                  </a:cubicBezTo>
                  <a:cubicBezTo>
                    <a:pt x="308063" y="56392"/>
                    <a:pt x="323469" y="87553"/>
                    <a:pt x="328585" y="127318"/>
                  </a:cubicBezTo>
                  <a:lnTo>
                    <a:pt x="266147" y="132201"/>
                  </a:lnTo>
                  <a:cubicBezTo>
                    <a:pt x="260566" y="107552"/>
                    <a:pt x="252659" y="89646"/>
                    <a:pt x="242428" y="78484"/>
                  </a:cubicBezTo>
                  <a:cubicBezTo>
                    <a:pt x="225452" y="60578"/>
                    <a:pt x="204523" y="51625"/>
                    <a:pt x="179641" y="51625"/>
                  </a:cubicBezTo>
                  <a:cubicBezTo>
                    <a:pt x="159642" y="51625"/>
                    <a:pt x="142085" y="57206"/>
                    <a:pt x="126969" y="68368"/>
                  </a:cubicBezTo>
                  <a:cubicBezTo>
                    <a:pt x="107203" y="82786"/>
                    <a:pt x="91623" y="103831"/>
                    <a:pt x="80228" y="131504"/>
                  </a:cubicBezTo>
                  <a:cubicBezTo>
                    <a:pt x="68833" y="159177"/>
                    <a:pt x="62904" y="198593"/>
                    <a:pt x="62439" y="249752"/>
                  </a:cubicBezTo>
                  <a:cubicBezTo>
                    <a:pt x="77554" y="226731"/>
                    <a:pt x="96041" y="209639"/>
                    <a:pt x="117900" y="198476"/>
                  </a:cubicBezTo>
                  <a:cubicBezTo>
                    <a:pt x="139759" y="187314"/>
                    <a:pt x="162665" y="181733"/>
                    <a:pt x="186617" y="181733"/>
                  </a:cubicBezTo>
                  <a:cubicBezTo>
                    <a:pt x="228475" y="181733"/>
                    <a:pt x="264112" y="197139"/>
                    <a:pt x="293529" y="227951"/>
                  </a:cubicBezTo>
                  <a:cubicBezTo>
                    <a:pt x="322946" y="258763"/>
                    <a:pt x="337654" y="298587"/>
                    <a:pt x="337654" y="347421"/>
                  </a:cubicBezTo>
                  <a:cubicBezTo>
                    <a:pt x="337654" y="379512"/>
                    <a:pt x="330736" y="409336"/>
                    <a:pt x="316900" y="436892"/>
                  </a:cubicBezTo>
                  <a:cubicBezTo>
                    <a:pt x="303063" y="464449"/>
                    <a:pt x="284053" y="485552"/>
                    <a:pt x="259868" y="500202"/>
                  </a:cubicBezTo>
                  <a:cubicBezTo>
                    <a:pt x="235684" y="514853"/>
                    <a:pt x="208244" y="522178"/>
                    <a:pt x="177548" y="522178"/>
                  </a:cubicBezTo>
                  <a:cubicBezTo>
                    <a:pt x="125225" y="522178"/>
                    <a:pt x="82554" y="502935"/>
                    <a:pt x="49532" y="464449"/>
                  </a:cubicBezTo>
                  <a:cubicBezTo>
                    <a:pt x="16511" y="425963"/>
                    <a:pt x="0" y="362536"/>
                    <a:pt x="0" y="274170"/>
                  </a:cubicBezTo>
                  <a:cubicBezTo>
                    <a:pt x="0" y="175338"/>
                    <a:pt x="18255" y="103482"/>
                    <a:pt x="54765" y="58601"/>
                  </a:cubicBezTo>
                  <a:cubicBezTo>
                    <a:pt x="86623" y="19534"/>
                    <a:pt x="129527" y="0"/>
                    <a:pt x="183478" y="0"/>
                  </a:cubicBezTo>
                  <a:close/>
                  <a:moveTo>
                    <a:pt x="174060" y="237195"/>
                  </a:moveTo>
                  <a:cubicBezTo>
                    <a:pt x="145689" y="237195"/>
                    <a:pt x="121621" y="247369"/>
                    <a:pt x="101855" y="267716"/>
                  </a:cubicBezTo>
                  <a:cubicBezTo>
                    <a:pt x="82088" y="288064"/>
                    <a:pt x="72205" y="314748"/>
                    <a:pt x="72205" y="347770"/>
                  </a:cubicBezTo>
                  <a:cubicBezTo>
                    <a:pt x="72205" y="369396"/>
                    <a:pt x="76798" y="390093"/>
                    <a:pt x="85984" y="409859"/>
                  </a:cubicBezTo>
                  <a:cubicBezTo>
                    <a:pt x="95169" y="429625"/>
                    <a:pt x="108017" y="444682"/>
                    <a:pt x="124528" y="455031"/>
                  </a:cubicBezTo>
                  <a:cubicBezTo>
                    <a:pt x="141038" y="465379"/>
                    <a:pt x="158363" y="470553"/>
                    <a:pt x="176501" y="470553"/>
                  </a:cubicBezTo>
                  <a:cubicBezTo>
                    <a:pt x="203011" y="470553"/>
                    <a:pt x="225801" y="459856"/>
                    <a:pt x="244869" y="438462"/>
                  </a:cubicBezTo>
                  <a:cubicBezTo>
                    <a:pt x="263938" y="417068"/>
                    <a:pt x="273472" y="388000"/>
                    <a:pt x="273472" y="351258"/>
                  </a:cubicBezTo>
                  <a:cubicBezTo>
                    <a:pt x="273472" y="315911"/>
                    <a:pt x="264054" y="288064"/>
                    <a:pt x="245218" y="267716"/>
                  </a:cubicBezTo>
                  <a:cubicBezTo>
                    <a:pt x="226382" y="247369"/>
                    <a:pt x="202663" y="237195"/>
                    <a:pt x="174060"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3" name="Frihandsfigur: Form 12">
              <a:extLst>
                <a:ext uri="{FF2B5EF4-FFF2-40B4-BE49-F238E27FC236}">
                  <a16:creationId xmlns:a16="http://schemas.microsoft.com/office/drawing/2014/main" id="{2EC1ED64-E48F-1361-E3A4-A59684D4CF7F}"/>
                </a:ext>
              </a:extLst>
            </p:cNvPr>
            <p:cNvSpPr/>
            <p:nvPr/>
          </p:nvSpPr>
          <p:spPr>
            <a:xfrm>
              <a:off x="3863845" y="6521539"/>
              <a:ext cx="331026" cy="504736"/>
            </a:xfrm>
            <a:custGeom>
              <a:avLst/>
              <a:gdLst/>
              <a:ahLst/>
              <a:cxnLst/>
              <a:rect l="l" t="t" r="r" b="b"/>
              <a:pathLst>
                <a:path w="331026" h="504736">
                  <a:moveTo>
                    <a:pt x="0" y="0"/>
                  </a:moveTo>
                  <a:lnTo>
                    <a:pt x="331026" y="0"/>
                  </a:lnTo>
                  <a:lnTo>
                    <a:pt x="331026" y="48834"/>
                  </a:lnTo>
                  <a:cubicBezTo>
                    <a:pt x="298470" y="83483"/>
                    <a:pt x="266204"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2" name="Frihandsfigur: Form 11">
              <a:extLst>
                <a:ext uri="{FF2B5EF4-FFF2-40B4-BE49-F238E27FC236}">
                  <a16:creationId xmlns:a16="http://schemas.microsoft.com/office/drawing/2014/main" id="{21698E6A-AAC0-0294-EBA8-9E6623F5A586}"/>
                </a:ext>
              </a:extLst>
            </p:cNvPr>
            <p:cNvSpPr/>
            <p:nvPr/>
          </p:nvSpPr>
          <p:spPr>
            <a:xfrm>
              <a:off x="3858962" y="7360543"/>
              <a:ext cx="336957" cy="522178"/>
            </a:xfrm>
            <a:custGeom>
              <a:avLst/>
              <a:gdLst/>
              <a:ahLst/>
              <a:cxnLst/>
              <a:rect l="l" t="t" r="r" b="b"/>
              <a:pathLst>
                <a:path w="336957" h="522178">
                  <a:moveTo>
                    <a:pt x="167432" y="0"/>
                  </a:moveTo>
                  <a:cubicBezTo>
                    <a:pt x="212080" y="0"/>
                    <a:pt x="248008"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0" y="522178"/>
                    <a:pt x="168478" y="522178"/>
                  </a:cubicBezTo>
                  <a:cubicBezTo>
                    <a:pt x="118016"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0" y="156502"/>
                    <a:pt x="20580" y="131853"/>
                  </a:cubicBezTo>
                  <a:cubicBezTo>
                    <a:pt x="20580"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3" y="59473"/>
                    <a:pt x="191849" y="51625"/>
                    <a:pt x="168130" y="51625"/>
                  </a:cubicBezTo>
                  <a:close/>
                  <a:moveTo>
                    <a:pt x="167083" y="263356"/>
                  </a:moveTo>
                  <a:cubicBezTo>
                    <a:pt x="137550" y="263356"/>
                    <a:pt x="113075" y="273123"/>
                    <a:pt x="93657" y="292657"/>
                  </a:cubicBezTo>
                  <a:cubicBezTo>
                    <a:pt x="74240" y="312190"/>
                    <a:pt x="64531" y="336608"/>
                    <a:pt x="64531" y="365908"/>
                  </a:cubicBezTo>
                  <a:cubicBezTo>
                    <a:pt x="64531" y="383814"/>
                    <a:pt x="68775" y="401139"/>
                    <a:pt x="77263" y="417882"/>
                  </a:cubicBezTo>
                  <a:cubicBezTo>
                    <a:pt x="85751" y="434625"/>
                    <a:pt x="98366"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 name="Frihandsfigur: Form 10">
              <a:extLst>
                <a:ext uri="{FF2B5EF4-FFF2-40B4-BE49-F238E27FC236}">
                  <a16:creationId xmlns:a16="http://schemas.microsoft.com/office/drawing/2014/main" id="{D14A4F1B-A805-6E97-CAE3-9510CB0B63B2}"/>
                </a:ext>
              </a:extLst>
            </p:cNvPr>
            <p:cNvSpPr/>
            <p:nvPr/>
          </p:nvSpPr>
          <p:spPr>
            <a:xfrm>
              <a:off x="3859660" y="8217793"/>
              <a:ext cx="336259" cy="522177"/>
            </a:xfrm>
            <a:custGeom>
              <a:avLst/>
              <a:gdLst/>
              <a:ahLst/>
              <a:cxnLst/>
              <a:rect l="l" t="t" r="r" b="b"/>
              <a:pathLst>
                <a:path w="336259" h="522177">
                  <a:moveTo>
                    <a:pt x="160804" y="0"/>
                  </a:moveTo>
                  <a:cubicBezTo>
                    <a:pt x="194058" y="0"/>
                    <a:pt x="224463" y="8953"/>
                    <a:pt x="252019"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1" y="464157"/>
                    <a:pt x="131969" y="470553"/>
                    <a:pt x="154525" y="470553"/>
                  </a:cubicBezTo>
                  <a:cubicBezTo>
                    <a:pt x="173827" y="470553"/>
                    <a:pt x="190744" y="466135"/>
                    <a:pt x="205278" y="457297"/>
                  </a:cubicBezTo>
                  <a:cubicBezTo>
                    <a:pt x="219812" y="448461"/>
                    <a:pt x="231730" y="436659"/>
                    <a:pt x="241032" y="421893"/>
                  </a:cubicBezTo>
                  <a:cubicBezTo>
                    <a:pt x="250334" y="407127"/>
                    <a:pt x="258124" y="387185"/>
                    <a:pt x="264402" y="362071"/>
                  </a:cubicBezTo>
                  <a:cubicBezTo>
                    <a:pt x="270681" y="336956"/>
                    <a:pt x="273820" y="311377"/>
                    <a:pt x="273820" y="285331"/>
                  </a:cubicBezTo>
                  <a:cubicBezTo>
                    <a:pt x="273820" y="282541"/>
                    <a:pt x="273704" y="278355"/>
                    <a:pt x="273472" y="272774"/>
                  </a:cubicBezTo>
                  <a:cubicBezTo>
                    <a:pt x="260914" y="292773"/>
                    <a:pt x="243764" y="308993"/>
                    <a:pt x="222021" y="321434"/>
                  </a:cubicBezTo>
                  <a:cubicBezTo>
                    <a:pt x="200278"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0"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5"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2" name="!!hundreds">
            <a:extLst>
              <a:ext uri="{FF2B5EF4-FFF2-40B4-BE49-F238E27FC236}">
                <a16:creationId xmlns:a16="http://schemas.microsoft.com/office/drawing/2014/main" id="{3BD309A2-7846-2B94-8268-55632080ACB8}"/>
              </a:ext>
            </a:extLst>
          </p:cNvPr>
          <p:cNvGrpSpPr/>
          <p:nvPr/>
        </p:nvGrpSpPr>
        <p:grpSpPr>
          <a:xfrm>
            <a:off x="7107006" y="2101635"/>
            <a:ext cx="664189" cy="15143123"/>
            <a:chOff x="4343904" y="540645"/>
            <a:chExt cx="359629" cy="8199326"/>
          </a:xfrm>
          <a:solidFill>
            <a:srgbClr val="003A67"/>
          </a:solidFill>
        </p:grpSpPr>
        <p:sp>
          <p:nvSpPr>
            <p:cNvPr id="119" name="Frihandsfigur: Form 118">
              <a:extLst>
                <a:ext uri="{FF2B5EF4-FFF2-40B4-BE49-F238E27FC236}">
                  <a16:creationId xmlns:a16="http://schemas.microsoft.com/office/drawing/2014/main" id="{A62786CA-C54F-3D13-E3EA-28E15D66FA9B}"/>
                </a:ext>
              </a:extLst>
            </p:cNvPr>
            <p:cNvSpPr/>
            <p:nvPr/>
          </p:nvSpPr>
          <p:spPr>
            <a:xfrm>
              <a:off x="436448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8" name="Frihandsfigur: Form 117">
              <a:extLst>
                <a:ext uri="{FF2B5EF4-FFF2-40B4-BE49-F238E27FC236}">
                  <a16:creationId xmlns:a16="http://schemas.microsoft.com/office/drawing/2014/main" id="{13E2F418-2813-CAB3-AA04-34355EDBD8DD}"/>
                </a:ext>
              </a:extLst>
            </p:cNvPr>
            <p:cNvSpPr/>
            <p:nvPr/>
          </p:nvSpPr>
          <p:spPr>
            <a:xfrm>
              <a:off x="441262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7" name="Frihandsfigur: Form 116">
              <a:extLst>
                <a:ext uri="{FF2B5EF4-FFF2-40B4-BE49-F238E27FC236}">
                  <a16:creationId xmlns:a16="http://schemas.microsoft.com/office/drawing/2014/main" id="{40616356-5704-C488-84FB-0A6966621963}"/>
                </a:ext>
              </a:extLst>
            </p:cNvPr>
            <p:cNvSpPr/>
            <p:nvPr/>
          </p:nvSpPr>
          <p:spPr>
            <a:xfrm>
              <a:off x="435640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6" name="Frihandsfigur: Form 115">
              <a:extLst>
                <a:ext uri="{FF2B5EF4-FFF2-40B4-BE49-F238E27FC236}">
                  <a16:creationId xmlns:a16="http://schemas.microsoft.com/office/drawing/2014/main" id="{CA52AE9B-49D7-73BA-27E1-90FBE50512FA}"/>
                </a:ext>
              </a:extLst>
            </p:cNvPr>
            <p:cNvSpPr/>
            <p:nvPr/>
          </p:nvSpPr>
          <p:spPr>
            <a:xfrm>
              <a:off x="436483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5" name="Frihandsfigur: Form 114">
              <a:extLst>
                <a:ext uri="{FF2B5EF4-FFF2-40B4-BE49-F238E27FC236}">
                  <a16:creationId xmlns:a16="http://schemas.microsoft.com/office/drawing/2014/main" id="{909BFABA-0943-0F34-B689-6A8B8AC14604}"/>
                </a:ext>
              </a:extLst>
            </p:cNvPr>
            <p:cNvSpPr/>
            <p:nvPr/>
          </p:nvSpPr>
          <p:spPr>
            <a:xfrm>
              <a:off x="434390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4" name="Frihandsfigur: Form 113">
              <a:extLst>
                <a:ext uri="{FF2B5EF4-FFF2-40B4-BE49-F238E27FC236}">
                  <a16:creationId xmlns:a16="http://schemas.microsoft.com/office/drawing/2014/main" id="{5CAA2C61-928F-3938-3F53-EEB4F2AC0DA2}"/>
                </a:ext>
              </a:extLst>
            </p:cNvPr>
            <p:cNvSpPr/>
            <p:nvPr/>
          </p:nvSpPr>
          <p:spPr>
            <a:xfrm>
              <a:off x="436448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3" name="Frihandsfigur: Form 112">
              <a:extLst>
                <a:ext uri="{FF2B5EF4-FFF2-40B4-BE49-F238E27FC236}">
                  <a16:creationId xmlns:a16="http://schemas.microsoft.com/office/drawing/2014/main" id="{92E0B33D-258D-C211-28DF-0B7D258C8100}"/>
                </a:ext>
              </a:extLst>
            </p:cNvPr>
            <p:cNvSpPr/>
            <p:nvPr/>
          </p:nvSpPr>
          <p:spPr>
            <a:xfrm>
              <a:off x="436169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2" name="Frihandsfigur: Form 111">
              <a:extLst>
                <a:ext uri="{FF2B5EF4-FFF2-40B4-BE49-F238E27FC236}">
                  <a16:creationId xmlns:a16="http://schemas.microsoft.com/office/drawing/2014/main" id="{5E15FAA0-1D07-A351-E0D4-17105AAF78C2}"/>
                </a:ext>
              </a:extLst>
            </p:cNvPr>
            <p:cNvSpPr/>
            <p:nvPr/>
          </p:nvSpPr>
          <p:spPr>
            <a:xfrm>
              <a:off x="436867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1" name="Frihandsfigur: Form 110">
              <a:extLst>
                <a:ext uri="{FF2B5EF4-FFF2-40B4-BE49-F238E27FC236}">
                  <a16:creationId xmlns:a16="http://schemas.microsoft.com/office/drawing/2014/main" id="{3DF3B7F0-D6FF-F580-5CCA-45C23E326B6B}"/>
                </a:ext>
              </a:extLst>
            </p:cNvPr>
            <p:cNvSpPr/>
            <p:nvPr/>
          </p:nvSpPr>
          <p:spPr>
            <a:xfrm>
              <a:off x="436378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0" name="Frihandsfigur: Form 109">
              <a:extLst>
                <a:ext uri="{FF2B5EF4-FFF2-40B4-BE49-F238E27FC236}">
                  <a16:creationId xmlns:a16="http://schemas.microsoft.com/office/drawing/2014/main" id="{5202F263-709C-1B4E-242B-B63E4516DC93}"/>
                </a:ext>
              </a:extLst>
            </p:cNvPr>
            <p:cNvSpPr/>
            <p:nvPr/>
          </p:nvSpPr>
          <p:spPr>
            <a:xfrm>
              <a:off x="436448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1" name="!!tens">
            <a:extLst>
              <a:ext uri="{FF2B5EF4-FFF2-40B4-BE49-F238E27FC236}">
                <a16:creationId xmlns:a16="http://schemas.microsoft.com/office/drawing/2014/main" id="{D1F515E8-22A5-CB41-6F4A-C1A146CE56A8}"/>
              </a:ext>
            </a:extLst>
          </p:cNvPr>
          <p:cNvGrpSpPr/>
          <p:nvPr/>
        </p:nvGrpSpPr>
        <p:grpSpPr>
          <a:xfrm>
            <a:off x="8039354" y="2101635"/>
            <a:ext cx="664189" cy="15143123"/>
            <a:chOff x="4845723" y="540645"/>
            <a:chExt cx="359629" cy="8199326"/>
          </a:xfrm>
          <a:solidFill>
            <a:srgbClr val="003A67"/>
          </a:solidFill>
        </p:grpSpPr>
        <p:sp>
          <p:nvSpPr>
            <p:cNvPr id="102" name="Frihandsfigur: Form 101">
              <a:extLst>
                <a:ext uri="{FF2B5EF4-FFF2-40B4-BE49-F238E27FC236}">
                  <a16:creationId xmlns:a16="http://schemas.microsoft.com/office/drawing/2014/main" id="{2506574A-01FC-1E31-2325-4A5846ED64FB}"/>
                </a:ext>
              </a:extLst>
            </p:cNvPr>
            <p:cNvSpPr/>
            <p:nvPr/>
          </p:nvSpPr>
          <p:spPr>
            <a:xfrm>
              <a:off x="4866303"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1" name="Frihandsfigur: Form 100">
              <a:extLst>
                <a:ext uri="{FF2B5EF4-FFF2-40B4-BE49-F238E27FC236}">
                  <a16:creationId xmlns:a16="http://schemas.microsoft.com/office/drawing/2014/main" id="{993DFDBD-81F2-18B7-BAC4-A8EFE0291C50}"/>
                </a:ext>
              </a:extLst>
            </p:cNvPr>
            <p:cNvSpPr/>
            <p:nvPr/>
          </p:nvSpPr>
          <p:spPr>
            <a:xfrm>
              <a:off x="4914440"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0" name="Frihandsfigur: Form 99">
              <a:extLst>
                <a:ext uri="{FF2B5EF4-FFF2-40B4-BE49-F238E27FC236}">
                  <a16:creationId xmlns:a16="http://schemas.microsoft.com/office/drawing/2014/main" id="{0351591F-ADF3-CA5A-63FB-465AB9266DA2}"/>
                </a:ext>
              </a:extLst>
            </p:cNvPr>
            <p:cNvSpPr/>
            <p:nvPr/>
          </p:nvSpPr>
          <p:spPr>
            <a:xfrm>
              <a:off x="4858224"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9" name="Frihandsfigur: Form 98">
              <a:extLst>
                <a:ext uri="{FF2B5EF4-FFF2-40B4-BE49-F238E27FC236}">
                  <a16:creationId xmlns:a16="http://schemas.microsoft.com/office/drawing/2014/main" id="{BFDDC777-672B-9B08-E4C3-818B7EA447D3}"/>
                </a:ext>
              </a:extLst>
            </p:cNvPr>
            <p:cNvSpPr/>
            <p:nvPr/>
          </p:nvSpPr>
          <p:spPr>
            <a:xfrm>
              <a:off x="4866652"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8" name="Frihandsfigur: Form 97">
              <a:extLst>
                <a:ext uri="{FF2B5EF4-FFF2-40B4-BE49-F238E27FC236}">
                  <a16:creationId xmlns:a16="http://schemas.microsoft.com/office/drawing/2014/main" id="{62DE6C14-1389-F30E-8EB7-DDB837A4A4B3}"/>
                </a:ext>
              </a:extLst>
            </p:cNvPr>
            <p:cNvSpPr/>
            <p:nvPr/>
          </p:nvSpPr>
          <p:spPr>
            <a:xfrm>
              <a:off x="4845723"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7" name="Frihandsfigur: Form 96">
              <a:extLst>
                <a:ext uri="{FF2B5EF4-FFF2-40B4-BE49-F238E27FC236}">
                  <a16:creationId xmlns:a16="http://schemas.microsoft.com/office/drawing/2014/main" id="{51132531-9A7E-534B-98B7-3E2E411001CF}"/>
                </a:ext>
              </a:extLst>
            </p:cNvPr>
            <p:cNvSpPr/>
            <p:nvPr/>
          </p:nvSpPr>
          <p:spPr>
            <a:xfrm>
              <a:off x="4866303"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6" name="Frihandsfigur: Form 95">
              <a:extLst>
                <a:ext uri="{FF2B5EF4-FFF2-40B4-BE49-F238E27FC236}">
                  <a16:creationId xmlns:a16="http://schemas.microsoft.com/office/drawing/2014/main" id="{1AC292C3-E8A4-1EBB-61EE-B7CD0604EC69}"/>
                </a:ext>
              </a:extLst>
            </p:cNvPr>
            <p:cNvSpPr/>
            <p:nvPr/>
          </p:nvSpPr>
          <p:spPr>
            <a:xfrm>
              <a:off x="4863513"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5" name="Frihandsfigur: Form 94">
              <a:extLst>
                <a:ext uri="{FF2B5EF4-FFF2-40B4-BE49-F238E27FC236}">
                  <a16:creationId xmlns:a16="http://schemas.microsoft.com/office/drawing/2014/main" id="{C87B301A-3D63-D62E-3E91-E34C657F984E}"/>
                </a:ext>
              </a:extLst>
            </p:cNvPr>
            <p:cNvSpPr/>
            <p:nvPr/>
          </p:nvSpPr>
          <p:spPr>
            <a:xfrm>
              <a:off x="4870489"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4" name="Frihandsfigur: Form 93">
              <a:extLst>
                <a:ext uri="{FF2B5EF4-FFF2-40B4-BE49-F238E27FC236}">
                  <a16:creationId xmlns:a16="http://schemas.microsoft.com/office/drawing/2014/main" id="{83F23E2A-AD03-A001-9B31-158BE4269692}"/>
                </a:ext>
              </a:extLst>
            </p:cNvPr>
            <p:cNvSpPr/>
            <p:nvPr/>
          </p:nvSpPr>
          <p:spPr>
            <a:xfrm>
              <a:off x="4865605"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3" name="Frihandsfigur: Form 92">
              <a:extLst>
                <a:ext uri="{FF2B5EF4-FFF2-40B4-BE49-F238E27FC236}">
                  <a16:creationId xmlns:a16="http://schemas.microsoft.com/office/drawing/2014/main" id="{5CCDCC4A-4516-0D30-FBE3-2CC0EFAF120F}"/>
                </a:ext>
              </a:extLst>
            </p:cNvPr>
            <p:cNvSpPr/>
            <p:nvPr/>
          </p:nvSpPr>
          <p:spPr>
            <a:xfrm>
              <a:off x="4866303"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0" name="!!ones">
            <a:extLst>
              <a:ext uri="{FF2B5EF4-FFF2-40B4-BE49-F238E27FC236}">
                <a16:creationId xmlns:a16="http://schemas.microsoft.com/office/drawing/2014/main" id="{B01BDCC0-B276-DA37-0E25-36B862973FE1}"/>
              </a:ext>
            </a:extLst>
          </p:cNvPr>
          <p:cNvGrpSpPr/>
          <p:nvPr/>
        </p:nvGrpSpPr>
        <p:grpSpPr>
          <a:xfrm>
            <a:off x="8971703" y="-10472581"/>
            <a:ext cx="664189" cy="15143125"/>
            <a:chOff x="5353554" y="540645"/>
            <a:chExt cx="359629" cy="8199326"/>
          </a:xfrm>
          <a:solidFill>
            <a:srgbClr val="003A67"/>
          </a:solidFill>
        </p:grpSpPr>
        <p:sp>
          <p:nvSpPr>
            <p:cNvPr id="50" name="Frihandsfigur: Form 49">
              <a:extLst>
                <a:ext uri="{FF2B5EF4-FFF2-40B4-BE49-F238E27FC236}">
                  <a16:creationId xmlns:a16="http://schemas.microsoft.com/office/drawing/2014/main" id="{098759C9-4D3A-44CE-F07C-30BEED42FD2F}"/>
                </a:ext>
              </a:extLst>
            </p:cNvPr>
            <p:cNvSpPr/>
            <p:nvPr/>
          </p:nvSpPr>
          <p:spPr>
            <a:xfrm>
              <a:off x="537413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9" name="Frihandsfigur: Form 48">
              <a:extLst>
                <a:ext uri="{FF2B5EF4-FFF2-40B4-BE49-F238E27FC236}">
                  <a16:creationId xmlns:a16="http://schemas.microsoft.com/office/drawing/2014/main" id="{58A056F1-7538-B30A-BB1F-2EB73EE56832}"/>
                </a:ext>
              </a:extLst>
            </p:cNvPr>
            <p:cNvSpPr/>
            <p:nvPr/>
          </p:nvSpPr>
          <p:spPr>
            <a:xfrm>
              <a:off x="542227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8" name="Frihandsfigur: Form 47">
              <a:extLst>
                <a:ext uri="{FF2B5EF4-FFF2-40B4-BE49-F238E27FC236}">
                  <a16:creationId xmlns:a16="http://schemas.microsoft.com/office/drawing/2014/main" id="{FEE2D935-4DE5-ACFB-BBDF-696669C6268B}"/>
                </a:ext>
              </a:extLst>
            </p:cNvPr>
            <p:cNvSpPr/>
            <p:nvPr/>
          </p:nvSpPr>
          <p:spPr>
            <a:xfrm>
              <a:off x="536605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6" name="Frihandsfigur: Form 45">
              <a:extLst>
                <a:ext uri="{FF2B5EF4-FFF2-40B4-BE49-F238E27FC236}">
                  <a16:creationId xmlns:a16="http://schemas.microsoft.com/office/drawing/2014/main" id="{61D6DAD3-450B-5C84-B594-2A024B3628E3}"/>
                </a:ext>
              </a:extLst>
            </p:cNvPr>
            <p:cNvSpPr/>
            <p:nvPr/>
          </p:nvSpPr>
          <p:spPr>
            <a:xfrm>
              <a:off x="537448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5" name="Frihandsfigur: Form 44">
              <a:extLst>
                <a:ext uri="{FF2B5EF4-FFF2-40B4-BE49-F238E27FC236}">
                  <a16:creationId xmlns:a16="http://schemas.microsoft.com/office/drawing/2014/main" id="{BFF251CB-1927-D3AA-DAFD-607622CE2F09}"/>
                </a:ext>
              </a:extLst>
            </p:cNvPr>
            <p:cNvSpPr/>
            <p:nvPr/>
          </p:nvSpPr>
          <p:spPr>
            <a:xfrm>
              <a:off x="535355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4" name="Frihandsfigur: Form 43">
              <a:extLst>
                <a:ext uri="{FF2B5EF4-FFF2-40B4-BE49-F238E27FC236}">
                  <a16:creationId xmlns:a16="http://schemas.microsoft.com/office/drawing/2014/main" id="{25D2CABB-93EF-FECB-C146-A40B279BBBC6}"/>
                </a:ext>
              </a:extLst>
            </p:cNvPr>
            <p:cNvSpPr/>
            <p:nvPr/>
          </p:nvSpPr>
          <p:spPr>
            <a:xfrm>
              <a:off x="537413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2" name="Frihandsfigur: Form 41">
              <a:extLst>
                <a:ext uri="{FF2B5EF4-FFF2-40B4-BE49-F238E27FC236}">
                  <a16:creationId xmlns:a16="http://schemas.microsoft.com/office/drawing/2014/main" id="{2CED0C5B-561F-892C-077B-39FF8D273ABC}"/>
                </a:ext>
              </a:extLst>
            </p:cNvPr>
            <p:cNvSpPr/>
            <p:nvPr/>
          </p:nvSpPr>
          <p:spPr>
            <a:xfrm>
              <a:off x="537134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1" name="Frihandsfigur: Form 40">
              <a:extLst>
                <a:ext uri="{FF2B5EF4-FFF2-40B4-BE49-F238E27FC236}">
                  <a16:creationId xmlns:a16="http://schemas.microsoft.com/office/drawing/2014/main" id="{56E5E41D-5AAB-28EA-7911-DE63FC46D28A}"/>
                </a:ext>
              </a:extLst>
            </p:cNvPr>
            <p:cNvSpPr/>
            <p:nvPr/>
          </p:nvSpPr>
          <p:spPr>
            <a:xfrm>
              <a:off x="537832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0" name="Frihandsfigur: Form 39">
              <a:extLst>
                <a:ext uri="{FF2B5EF4-FFF2-40B4-BE49-F238E27FC236}">
                  <a16:creationId xmlns:a16="http://schemas.microsoft.com/office/drawing/2014/main" id="{52AC7EE5-88B2-8DB4-EDB5-BEA9B97A9C71}"/>
                </a:ext>
              </a:extLst>
            </p:cNvPr>
            <p:cNvSpPr/>
            <p:nvPr/>
          </p:nvSpPr>
          <p:spPr>
            <a:xfrm>
              <a:off x="537343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38" name="Frihandsfigur: Form 37">
              <a:extLst>
                <a:ext uri="{FF2B5EF4-FFF2-40B4-BE49-F238E27FC236}">
                  <a16:creationId xmlns:a16="http://schemas.microsoft.com/office/drawing/2014/main" id="{A04DBD99-FB80-EF90-BD6B-494E1A560E2E}"/>
                </a:ext>
              </a:extLst>
            </p:cNvPr>
            <p:cNvSpPr/>
            <p:nvPr/>
          </p:nvSpPr>
          <p:spPr>
            <a:xfrm>
              <a:off x="537413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6" name="Täckplatta">
            <a:extLst>
              <a:ext uri="{FF2B5EF4-FFF2-40B4-BE49-F238E27FC236}">
                <a16:creationId xmlns:a16="http://schemas.microsoft.com/office/drawing/2014/main" id="{0E21A086-8B8F-AADB-E323-01D5A1A634F0}"/>
              </a:ext>
            </a:extLst>
          </p:cNvPr>
          <p:cNvGrpSpPr/>
          <p:nvPr/>
        </p:nvGrpSpPr>
        <p:grpSpPr>
          <a:xfrm>
            <a:off x="4660745" y="0"/>
            <a:ext cx="7531256" cy="6858000"/>
            <a:chOff x="4660745" y="0"/>
            <a:chExt cx="7531256" cy="6858000"/>
          </a:xfrm>
        </p:grpSpPr>
        <p:sp>
          <p:nvSpPr>
            <p:cNvPr id="18" name="Rektangel 17">
              <a:extLst>
                <a:ext uri="{FF2B5EF4-FFF2-40B4-BE49-F238E27FC236}">
                  <a16:creationId xmlns:a16="http://schemas.microsoft.com/office/drawing/2014/main" id="{99E1DBAE-3A7C-BA60-08BC-A5869039D4C2}"/>
                </a:ext>
              </a:extLst>
            </p:cNvPr>
            <p:cNvSpPr/>
            <p:nvPr/>
          </p:nvSpPr>
          <p:spPr>
            <a:xfrm>
              <a:off x="4660745" y="0"/>
              <a:ext cx="7531255" cy="1524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6" name="Grupp 25">
              <a:extLst>
                <a:ext uri="{FF2B5EF4-FFF2-40B4-BE49-F238E27FC236}">
                  <a16:creationId xmlns:a16="http://schemas.microsoft.com/office/drawing/2014/main" id="{9C008786-D962-1ABB-0621-E5D319995CE8}"/>
                </a:ext>
              </a:extLst>
            </p:cNvPr>
            <p:cNvGrpSpPr/>
            <p:nvPr/>
          </p:nvGrpSpPr>
          <p:grpSpPr>
            <a:xfrm>
              <a:off x="5429249" y="152400"/>
              <a:ext cx="6762752" cy="6705600"/>
              <a:chOff x="5429249" y="152400"/>
              <a:chExt cx="6762752" cy="6705600"/>
            </a:xfrm>
          </p:grpSpPr>
          <p:sp>
            <p:nvSpPr>
              <p:cNvPr id="27" name="Rektangel 26">
                <a:extLst>
                  <a:ext uri="{FF2B5EF4-FFF2-40B4-BE49-F238E27FC236}">
                    <a16:creationId xmlns:a16="http://schemas.microsoft.com/office/drawing/2014/main" id="{C93E730F-6EB0-259B-42D6-8E4ACB55523A}"/>
                  </a:ext>
                </a:extLst>
              </p:cNvPr>
              <p:cNvSpPr/>
              <p:nvPr/>
            </p:nvSpPr>
            <p:spPr>
              <a:xfrm>
                <a:off x="5429249" y="152400"/>
                <a:ext cx="5546671" cy="1591227"/>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8" name="Grupp 27">
                <a:extLst>
                  <a:ext uri="{FF2B5EF4-FFF2-40B4-BE49-F238E27FC236}">
                    <a16:creationId xmlns:a16="http://schemas.microsoft.com/office/drawing/2014/main" id="{79E14FD1-DE94-B95D-4E0D-D0F1B36A97B6}"/>
                  </a:ext>
                </a:extLst>
              </p:cNvPr>
              <p:cNvGrpSpPr/>
              <p:nvPr/>
            </p:nvGrpSpPr>
            <p:grpSpPr>
              <a:xfrm>
                <a:off x="5898349" y="3515932"/>
                <a:ext cx="6293652" cy="3342068"/>
                <a:chOff x="5898349" y="3515932"/>
                <a:chExt cx="6293652" cy="3342068"/>
              </a:xfrm>
            </p:grpSpPr>
            <p:sp>
              <p:nvSpPr>
                <p:cNvPr id="29" name="Rektangel 28">
                  <a:extLst>
                    <a:ext uri="{FF2B5EF4-FFF2-40B4-BE49-F238E27FC236}">
                      <a16:creationId xmlns:a16="http://schemas.microsoft.com/office/drawing/2014/main" id="{C9A320D1-5CD2-8AFE-78D3-83439BC7246E}"/>
                    </a:ext>
                  </a:extLst>
                </p:cNvPr>
                <p:cNvSpPr/>
                <p:nvPr/>
              </p:nvSpPr>
              <p:spPr>
                <a:xfrm>
                  <a:off x="5898350" y="3515932"/>
                  <a:ext cx="6138076" cy="3189668"/>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78DDB772-B482-6FBD-9DCF-002B72422D2E}"/>
                    </a:ext>
                  </a:extLst>
                </p:cNvPr>
                <p:cNvSpPr/>
                <p:nvPr/>
              </p:nvSpPr>
              <p:spPr>
                <a:xfrm>
                  <a:off x="5898349" y="6705599"/>
                  <a:ext cx="6293652" cy="1524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grpSp>
      <p:pic>
        <p:nvPicPr>
          <p:cNvPr id="8" name="Platshållare för bild 7" descr="En bild som visar person, utomhus, klädsel, träd&#10;&#10;AI-genererat innehåll kan vara felaktigt.">
            <a:extLst>
              <a:ext uri="{FF2B5EF4-FFF2-40B4-BE49-F238E27FC236}">
                <a16:creationId xmlns:a16="http://schemas.microsoft.com/office/drawing/2014/main" id="{AB9AEB69-4C66-4E18-32F5-34AA6561846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521" b="2521"/>
          <a:stretch/>
        </p:blipFill>
        <p:spPr/>
      </p:pic>
      <p:sp>
        <p:nvSpPr>
          <p:cNvPr id="3" name="Pil: femhörning 2">
            <a:extLst>
              <a:ext uri="{FF2B5EF4-FFF2-40B4-BE49-F238E27FC236}">
                <a16:creationId xmlns:a16="http://schemas.microsoft.com/office/drawing/2014/main" id="{B819B8F2-9A72-2DBF-E237-B8A016F73018}"/>
              </a:ext>
            </a:extLst>
          </p:cNvPr>
          <p:cNvSpPr/>
          <p:nvPr/>
        </p:nvSpPr>
        <p:spPr>
          <a:xfrm>
            <a:off x="155235" y="4535273"/>
            <a:ext cx="8943379" cy="2172092"/>
          </a:xfrm>
          <a:prstGeom prst="homePlate">
            <a:avLst>
              <a:gd name="adj" fmla="val 32334"/>
            </a:avLst>
          </a:prstGeom>
          <a:solidFill>
            <a:srgbClr val="4A96D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Ins="36000" rtlCol="0" anchor="ctr"/>
          <a:lstStyle/>
          <a:p>
            <a:pPr lvl="0">
              <a:lnSpc>
                <a:spcPct val="79000"/>
              </a:lnSpc>
              <a:defRPr/>
            </a:pPr>
            <a:endParaRPr lang="sv-SE" sz="2800" b="1"/>
          </a:p>
        </p:txBody>
      </p:sp>
      <p:sp>
        <p:nvSpPr>
          <p:cNvPr id="5" name="textruta 4">
            <a:extLst>
              <a:ext uri="{FF2B5EF4-FFF2-40B4-BE49-F238E27FC236}">
                <a16:creationId xmlns:a16="http://schemas.microsoft.com/office/drawing/2014/main" id="{496CA18B-0267-B84B-88C1-D51B294B8F5A}"/>
              </a:ext>
            </a:extLst>
          </p:cNvPr>
          <p:cNvSpPr txBox="1"/>
          <p:nvPr/>
        </p:nvSpPr>
        <p:spPr>
          <a:xfrm>
            <a:off x="4929536" y="5347551"/>
            <a:ext cx="3598997" cy="480131"/>
          </a:xfrm>
          <a:prstGeom prst="rect">
            <a:avLst/>
          </a:prstGeom>
          <a:noFill/>
        </p:spPr>
        <p:txBody>
          <a:bodyPr wrap="square">
            <a:spAutoFit/>
          </a:bodyPr>
          <a:lstStyle/>
          <a:p>
            <a:pPr lvl="0">
              <a:lnSpc>
                <a:spcPct val="90000"/>
              </a:lnSpc>
              <a:defRPr/>
            </a:pPr>
            <a:r>
              <a:rPr lang="sv-SE" sz="2800" b="1">
                <a:solidFill>
                  <a:schemeClr val="bg1"/>
                </a:solidFill>
              </a:rPr>
              <a:t>Sammanslagningen</a:t>
            </a:r>
          </a:p>
        </p:txBody>
      </p:sp>
    </p:spTree>
    <p:extLst>
      <p:ext uri="{BB962C8B-B14F-4D97-AF65-F5344CB8AC3E}">
        <p14:creationId xmlns:p14="http://schemas.microsoft.com/office/powerpoint/2010/main" val="1951784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9E545-E327-9C3E-C6E5-B56542F1EAE9}"/>
            </a:ext>
          </a:extLst>
        </p:cNvPr>
        <p:cNvGrpSpPr/>
        <p:nvPr/>
      </p:nvGrpSpPr>
      <p:grpSpPr>
        <a:xfrm>
          <a:off x="0" y="0"/>
          <a:ext cx="0" cy="0"/>
          <a:chOff x="0" y="0"/>
          <a:chExt cx="0" cy="0"/>
        </a:xfrm>
      </p:grpSpPr>
      <p:grpSp>
        <p:nvGrpSpPr>
          <p:cNvPr id="123" name="!!thousands">
            <a:extLst>
              <a:ext uri="{FF2B5EF4-FFF2-40B4-BE49-F238E27FC236}">
                <a16:creationId xmlns:a16="http://schemas.microsoft.com/office/drawing/2014/main" id="{4C6AA2FB-8A22-59E0-EAFB-81C73D608E5B}"/>
              </a:ext>
            </a:extLst>
          </p:cNvPr>
          <p:cNvGrpSpPr/>
          <p:nvPr/>
        </p:nvGrpSpPr>
        <p:grpSpPr>
          <a:xfrm>
            <a:off x="6172306" y="-1038153"/>
            <a:ext cx="664189" cy="15143123"/>
            <a:chOff x="3839080" y="540644"/>
            <a:chExt cx="359629" cy="8199326"/>
          </a:xfrm>
          <a:solidFill>
            <a:srgbClr val="003A67"/>
          </a:solidFill>
        </p:grpSpPr>
        <p:sp>
          <p:nvSpPr>
            <p:cNvPr id="25" name="Frihandsfigur: Form 24">
              <a:extLst>
                <a:ext uri="{FF2B5EF4-FFF2-40B4-BE49-F238E27FC236}">
                  <a16:creationId xmlns:a16="http://schemas.microsoft.com/office/drawing/2014/main" id="{BAE0BC67-219C-34CF-E8C5-07C3FB41AB6B}"/>
                </a:ext>
              </a:extLst>
            </p:cNvPr>
            <p:cNvSpPr/>
            <p:nvPr/>
          </p:nvSpPr>
          <p:spPr>
            <a:xfrm>
              <a:off x="3859659" y="540644"/>
              <a:ext cx="333468" cy="522177"/>
            </a:xfrm>
            <a:custGeom>
              <a:avLst/>
              <a:gdLst/>
              <a:ahLst/>
              <a:cxnLst/>
              <a:rect l="l" t="t" r="r" b="b"/>
              <a:pathLst>
                <a:path w="333468" h="522177">
                  <a:moveTo>
                    <a:pt x="166734" y="0"/>
                  </a:moveTo>
                  <a:cubicBezTo>
                    <a:pt x="194174" y="0"/>
                    <a:pt x="218242"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3" y="492005"/>
                  </a:cubicBezTo>
                  <a:cubicBezTo>
                    <a:pt x="235160" y="512120"/>
                    <a:pt x="204174" y="522177"/>
                    <a:pt x="166734" y="522177"/>
                  </a:cubicBezTo>
                  <a:cubicBezTo>
                    <a:pt x="117435" y="522177"/>
                    <a:pt x="78716" y="504504"/>
                    <a:pt x="50578" y="469157"/>
                  </a:cubicBezTo>
                  <a:cubicBezTo>
                    <a:pt x="16859"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69"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4" name="Frihandsfigur: Form 23">
              <a:extLst>
                <a:ext uri="{FF2B5EF4-FFF2-40B4-BE49-F238E27FC236}">
                  <a16:creationId xmlns:a16="http://schemas.microsoft.com/office/drawing/2014/main" id="{5A4C02DB-1847-1C7D-1A82-C4DBAEAB9711}"/>
                </a:ext>
              </a:extLst>
            </p:cNvPr>
            <p:cNvSpPr/>
            <p:nvPr/>
          </p:nvSpPr>
          <p:spPr>
            <a:xfrm>
              <a:off x="3907796" y="1388369"/>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4"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3" name="Frihandsfigur: Form 22">
              <a:extLst>
                <a:ext uri="{FF2B5EF4-FFF2-40B4-BE49-F238E27FC236}">
                  <a16:creationId xmlns:a16="http://schemas.microsoft.com/office/drawing/2014/main" id="{6D0A7B12-6435-79F8-CF59-BC37000AC17A}"/>
                </a:ext>
              </a:extLst>
            </p:cNvPr>
            <p:cNvSpPr/>
            <p:nvPr/>
          </p:nvSpPr>
          <p:spPr>
            <a:xfrm>
              <a:off x="3851581" y="2245618"/>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5" y="182548"/>
                    <a:pt x="324804" y="202313"/>
                  </a:cubicBezTo>
                  <a:cubicBezTo>
                    <a:pt x="316432" y="222080"/>
                    <a:pt x="302538" y="242892"/>
                    <a:pt x="283120" y="264752"/>
                  </a:cubicBezTo>
                  <a:cubicBezTo>
                    <a:pt x="263703" y="286611"/>
                    <a:pt x="231437"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5" y="446834"/>
                    <a:pt x="29764" y="424160"/>
                    <a:pt x="48716" y="401836"/>
                  </a:cubicBezTo>
                  <a:cubicBezTo>
                    <a:pt x="67668" y="379512"/>
                    <a:pt x="95050" y="353700"/>
                    <a:pt x="130862" y="324399"/>
                  </a:cubicBezTo>
                  <a:cubicBezTo>
                    <a:pt x="186440" y="278821"/>
                    <a:pt x="223996" y="242718"/>
                    <a:pt x="243530" y="216092"/>
                  </a:cubicBezTo>
                  <a:cubicBezTo>
                    <a:pt x="263063" y="189465"/>
                    <a:pt x="272830" y="164292"/>
                    <a:pt x="272830" y="140573"/>
                  </a:cubicBezTo>
                  <a:cubicBezTo>
                    <a:pt x="272830" y="115691"/>
                    <a:pt x="263935" y="94704"/>
                    <a:pt x="246146" y="77612"/>
                  </a:cubicBezTo>
                  <a:cubicBezTo>
                    <a:pt x="228356" y="60520"/>
                    <a:pt x="205160" y="51974"/>
                    <a:pt x="176557" y="51974"/>
                  </a:cubicBezTo>
                  <a:cubicBezTo>
                    <a:pt x="146326" y="51974"/>
                    <a:pt x="122142" y="61043"/>
                    <a:pt x="104003" y="79181"/>
                  </a:cubicBezTo>
                  <a:cubicBezTo>
                    <a:pt x="85865" y="97320"/>
                    <a:pt x="76679"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2" name="Frihandsfigur: Form 21">
              <a:extLst>
                <a:ext uri="{FF2B5EF4-FFF2-40B4-BE49-F238E27FC236}">
                  <a16:creationId xmlns:a16="http://schemas.microsoft.com/office/drawing/2014/main" id="{5E83B667-838B-6635-7683-FF78390D4412}"/>
                </a:ext>
              </a:extLst>
            </p:cNvPr>
            <p:cNvSpPr/>
            <p:nvPr/>
          </p:nvSpPr>
          <p:spPr>
            <a:xfrm>
              <a:off x="3860009" y="3093344"/>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8"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2"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5"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29" y="271378"/>
                  </a:cubicBezTo>
                  <a:lnTo>
                    <a:pt x="130806" y="216265"/>
                  </a:lnTo>
                  <a:cubicBezTo>
                    <a:pt x="134992" y="216731"/>
                    <a:pt x="138363" y="216963"/>
                    <a:pt x="140921"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4" y="51624"/>
                    <a:pt x="116737" y="59298"/>
                    <a:pt x="100459" y="74646"/>
                  </a:cubicBezTo>
                  <a:cubicBezTo>
                    <a:pt x="84181" y="89994"/>
                    <a:pt x="73716" y="113016"/>
                    <a:pt x="69065" y="143712"/>
                  </a:cubicBezTo>
                  <a:lnTo>
                    <a:pt x="6278" y="132549"/>
                  </a:lnTo>
                  <a:cubicBezTo>
                    <a:pt x="13952"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1" name="Frihandsfigur: Form 20">
              <a:extLst>
                <a:ext uri="{FF2B5EF4-FFF2-40B4-BE49-F238E27FC236}">
                  <a16:creationId xmlns:a16="http://schemas.microsoft.com/office/drawing/2014/main" id="{CBF1FA66-B3B4-30E2-66F2-A4F032BA5BA7}"/>
                </a:ext>
              </a:extLst>
            </p:cNvPr>
            <p:cNvSpPr/>
            <p:nvPr/>
          </p:nvSpPr>
          <p:spPr>
            <a:xfrm>
              <a:off x="3839080"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20" name="Frihandsfigur: Form 19">
              <a:extLst>
                <a:ext uri="{FF2B5EF4-FFF2-40B4-BE49-F238E27FC236}">
                  <a16:creationId xmlns:a16="http://schemas.microsoft.com/office/drawing/2014/main" id="{FAFE49FA-0634-B905-EBA1-1307EF962D3C}"/>
                </a:ext>
              </a:extLst>
            </p:cNvPr>
            <p:cNvSpPr/>
            <p:nvPr/>
          </p:nvSpPr>
          <p:spPr>
            <a:xfrm>
              <a:off x="3859660" y="4816912"/>
              <a:ext cx="339049" cy="513109"/>
            </a:xfrm>
            <a:custGeom>
              <a:avLst/>
              <a:gdLst/>
              <a:ahLst/>
              <a:cxnLst/>
              <a:rect l="l" t="t" r="r" b="b"/>
              <a:pathLst>
                <a:path w="339049" h="513109">
                  <a:moveTo>
                    <a:pt x="60694" y="0"/>
                  </a:moveTo>
                  <a:lnTo>
                    <a:pt x="314981" y="0"/>
                  </a:lnTo>
                  <a:lnTo>
                    <a:pt x="314981" y="59997"/>
                  </a:lnTo>
                  <a:lnTo>
                    <a:pt x="110923" y="59997"/>
                  </a:lnTo>
                  <a:lnTo>
                    <a:pt x="83367" y="197430"/>
                  </a:lnTo>
                  <a:cubicBezTo>
                    <a:pt x="114063" y="176036"/>
                    <a:pt x="146270" y="165339"/>
                    <a:pt x="179989" y="165339"/>
                  </a:cubicBezTo>
                  <a:cubicBezTo>
                    <a:pt x="224637" y="165339"/>
                    <a:pt x="262310" y="180803"/>
                    <a:pt x="293005" y="211732"/>
                  </a:cubicBezTo>
                  <a:cubicBezTo>
                    <a:pt x="323701" y="242660"/>
                    <a:pt x="339049" y="282425"/>
                    <a:pt x="339049" y="331027"/>
                  </a:cubicBezTo>
                  <a:cubicBezTo>
                    <a:pt x="339049" y="377303"/>
                    <a:pt x="325562" y="417301"/>
                    <a:pt x="298586" y="451019"/>
                  </a:cubicBezTo>
                  <a:cubicBezTo>
                    <a:pt x="265798" y="492412"/>
                    <a:pt x="221033" y="513109"/>
                    <a:pt x="164292" y="513109"/>
                  </a:cubicBezTo>
                  <a:cubicBezTo>
                    <a:pt x="117783"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4" name="Frihandsfigur: Form 13">
              <a:extLst>
                <a:ext uri="{FF2B5EF4-FFF2-40B4-BE49-F238E27FC236}">
                  <a16:creationId xmlns:a16="http://schemas.microsoft.com/office/drawing/2014/main" id="{198CE30D-63B5-33FD-9BD0-A8BA75C55629}"/>
                </a:ext>
              </a:extLst>
            </p:cNvPr>
            <p:cNvSpPr/>
            <p:nvPr/>
          </p:nvSpPr>
          <p:spPr>
            <a:xfrm>
              <a:off x="3856868" y="5655568"/>
              <a:ext cx="337654" cy="522178"/>
            </a:xfrm>
            <a:custGeom>
              <a:avLst/>
              <a:gdLst/>
              <a:ahLst/>
              <a:cxnLst/>
              <a:rect l="l" t="t" r="r" b="b"/>
              <a:pathLst>
                <a:path w="337654" h="522178">
                  <a:moveTo>
                    <a:pt x="183478" y="0"/>
                  </a:moveTo>
                  <a:cubicBezTo>
                    <a:pt x="223708" y="0"/>
                    <a:pt x="256671" y="11279"/>
                    <a:pt x="282367" y="33835"/>
                  </a:cubicBezTo>
                  <a:cubicBezTo>
                    <a:pt x="308063" y="56392"/>
                    <a:pt x="323469" y="87553"/>
                    <a:pt x="328585" y="127318"/>
                  </a:cubicBezTo>
                  <a:lnTo>
                    <a:pt x="266147" y="132201"/>
                  </a:lnTo>
                  <a:cubicBezTo>
                    <a:pt x="260566" y="107552"/>
                    <a:pt x="252659" y="89646"/>
                    <a:pt x="242428" y="78484"/>
                  </a:cubicBezTo>
                  <a:cubicBezTo>
                    <a:pt x="225452" y="60578"/>
                    <a:pt x="204523" y="51625"/>
                    <a:pt x="179641" y="51625"/>
                  </a:cubicBezTo>
                  <a:cubicBezTo>
                    <a:pt x="159642" y="51625"/>
                    <a:pt x="142085" y="57206"/>
                    <a:pt x="126969" y="68368"/>
                  </a:cubicBezTo>
                  <a:cubicBezTo>
                    <a:pt x="107203" y="82786"/>
                    <a:pt x="91623" y="103831"/>
                    <a:pt x="80228" y="131504"/>
                  </a:cubicBezTo>
                  <a:cubicBezTo>
                    <a:pt x="68833" y="159177"/>
                    <a:pt x="62904" y="198593"/>
                    <a:pt x="62439" y="249752"/>
                  </a:cubicBezTo>
                  <a:cubicBezTo>
                    <a:pt x="77554" y="226731"/>
                    <a:pt x="96041" y="209639"/>
                    <a:pt x="117900" y="198476"/>
                  </a:cubicBezTo>
                  <a:cubicBezTo>
                    <a:pt x="139759" y="187314"/>
                    <a:pt x="162665" y="181733"/>
                    <a:pt x="186617" y="181733"/>
                  </a:cubicBezTo>
                  <a:cubicBezTo>
                    <a:pt x="228475" y="181733"/>
                    <a:pt x="264112" y="197139"/>
                    <a:pt x="293529" y="227951"/>
                  </a:cubicBezTo>
                  <a:cubicBezTo>
                    <a:pt x="322946" y="258763"/>
                    <a:pt x="337654" y="298587"/>
                    <a:pt x="337654" y="347421"/>
                  </a:cubicBezTo>
                  <a:cubicBezTo>
                    <a:pt x="337654" y="379512"/>
                    <a:pt x="330736" y="409336"/>
                    <a:pt x="316900" y="436892"/>
                  </a:cubicBezTo>
                  <a:cubicBezTo>
                    <a:pt x="303063" y="464449"/>
                    <a:pt x="284053" y="485552"/>
                    <a:pt x="259868" y="500202"/>
                  </a:cubicBezTo>
                  <a:cubicBezTo>
                    <a:pt x="235684" y="514853"/>
                    <a:pt x="208244" y="522178"/>
                    <a:pt x="177548" y="522178"/>
                  </a:cubicBezTo>
                  <a:cubicBezTo>
                    <a:pt x="125225" y="522178"/>
                    <a:pt x="82554" y="502935"/>
                    <a:pt x="49532" y="464449"/>
                  </a:cubicBezTo>
                  <a:cubicBezTo>
                    <a:pt x="16511" y="425963"/>
                    <a:pt x="0" y="362536"/>
                    <a:pt x="0" y="274170"/>
                  </a:cubicBezTo>
                  <a:cubicBezTo>
                    <a:pt x="0" y="175338"/>
                    <a:pt x="18255" y="103482"/>
                    <a:pt x="54765" y="58601"/>
                  </a:cubicBezTo>
                  <a:cubicBezTo>
                    <a:pt x="86623" y="19534"/>
                    <a:pt x="129527" y="0"/>
                    <a:pt x="183478" y="0"/>
                  </a:cubicBezTo>
                  <a:close/>
                  <a:moveTo>
                    <a:pt x="174060" y="237195"/>
                  </a:moveTo>
                  <a:cubicBezTo>
                    <a:pt x="145689" y="237195"/>
                    <a:pt x="121621" y="247369"/>
                    <a:pt x="101855" y="267716"/>
                  </a:cubicBezTo>
                  <a:cubicBezTo>
                    <a:pt x="82088" y="288064"/>
                    <a:pt x="72205" y="314748"/>
                    <a:pt x="72205" y="347770"/>
                  </a:cubicBezTo>
                  <a:cubicBezTo>
                    <a:pt x="72205" y="369396"/>
                    <a:pt x="76798" y="390093"/>
                    <a:pt x="85984" y="409859"/>
                  </a:cubicBezTo>
                  <a:cubicBezTo>
                    <a:pt x="95169" y="429625"/>
                    <a:pt x="108017" y="444682"/>
                    <a:pt x="124528" y="455031"/>
                  </a:cubicBezTo>
                  <a:cubicBezTo>
                    <a:pt x="141038" y="465379"/>
                    <a:pt x="158363" y="470553"/>
                    <a:pt x="176501" y="470553"/>
                  </a:cubicBezTo>
                  <a:cubicBezTo>
                    <a:pt x="203011" y="470553"/>
                    <a:pt x="225801" y="459856"/>
                    <a:pt x="244869" y="438462"/>
                  </a:cubicBezTo>
                  <a:cubicBezTo>
                    <a:pt x="263938" y="417068"/>
                    <a:pt x="273472" y="388000"/>
                    <a:pt x="273472" y="351258"/>
                  </a:cubicBezTo>
                  <a:cubicBezTo>
                    <a:pt x="273472" y="315911"/>
                    <a:pt x="264054" y="288064"/>
                    <a:pt x="245218" y="267716"/>
                  </a:cubicBezTo>
                  <a:cubicBezTo>
                    <a:pt x="226382" y="247369"/>
                    <a:pt x="202663" y="237195"/>
                    <a:pt x="174060"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3" name="Frihandsfigur: Form 12">
              <a:extLst>
                <a:ext uri="{FF2B5EF4-FFF2-40B4-BE49-F238E27FC236}">
                  <a16:creationId xmlns:a16="http://schemas.microsoft.com/office/drawing/2014/main" id="{48195A23-2F14-4179-08F2-F458EF3B6A8E}"/>
                </a:ext>
              </a:extLst>
            </p:cNvPr>
            <p:cNvSpPr/>
            <p:nvPr/>
          </p:nvSpPr>
          <p:spPr>
            <a:xfrm>
              <a:off x="3863845" y="6521539"/>
              <a:ext cx="331026" cy="504736"/>
            </a:xfrm>
            <a:custGeom>
              <a:avLst/>
              <a:gdLst/>
              <a:ahLst/>
              <a:cxnLst/>
              <a:rect l="l" t="t" r="r" b="b"/>
              <a:pathLst>
                <a:path w="331026" h="504736">
                  <a:moveTo>
                    <a:pt x="0" y="0"/>
                  </a:moveTo>
                  <a:lnTo>
                    <a:pt x="331026" y="0"/>
                  </a:lnTo>
                  <a:lnTo>
                    <a:pt x="331026" y="48834"/>
                  </a:lnTo>
                  <a:cubicBezTo>
                    <a:pt x="298470" y="83483"/>
                    <a:pt x="266204"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2" name="Frihandsfigur: Form 11">
              <a:extLst>
                <a:ext uri="{FF2B5EF4-FFF2-40B4-BE49-F238E27FC236}">
                  <a16:creationId xmlns:a16="http://schemas.microsoft.com/office/drawing/2014/main" id="{C5972A62-C806-1AEC-770F-8A400E06C03D}"/>
                </a:ext>
              </a:extLst>
            </p:cNvPr>
            <p:cNvSpPr/>
            <p:nvPr/>
          </p:nvSpPr>
          <p:spPr>
            <a:xfrm>
              <a:off x="3858962" y="7360543"/>
              <a:ext cx="336957" cy="522178"/>
            </a:xfrm>
            <a:custGeom>
              <a:avLst/>
              <a:gdLst/>
              <a:ahLst/>
              <a:cxnLst/>
              <a:rect l="l" t="t" r="r" b="b"/>
              <a:pathLst>
                <a:path w="336957" h="522178">
                  <a:moveTo>
                    <a:pt x="167432" y="0"/>
                  </a:moveTo>
                  <a:cubicBezTo>
                    <a:pt x="212080" y="0"/>
                    <a:pt x="248008"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0" y="522178"/>
                    <a:pt x="168478" y="522178"/>
                  </a:cubicBezTo>
                  <a:cubicBezTo>
                    <a:pt x="118016"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0" y="156502"/>
                    <a:pt x="20580" y="131853"/>
                  </a:cubicBezTo>
                  <a:cubicBezTo>
                    <a:pt x="20580"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3" y="59473"/>
                    <a:pt x="191849" y="51625"/>
                    <a:pt x="168130" y="51625"/>
                  </a:cubicBezTo>
                  <a:close/>
                  <a:moveTo>
                    <a:pt x="167083" y="263356"/>
                  </a:moveTo>
                  <a:cubicBezTo>
                    <a:pt x="137550" y="263356"/>
                    <a:pt x="113075" y="273123"/>
                    <a:pt x="93657" y="292657"/>
                  </a:cubicBezTo>
                  <a:cubicBezTo>
                    <a:pt x="74240" y="312190"/>
                    <a:pt x="64531" y="336608"/>
                    <a:pt x="64531" y="365908"/>
                  </a:cubicBezTo>
                  <a:cubicBezTo>
                    <a:pt x="64531" y="383814"/>
                    <a:pt x="68775" y="401139"/>
                    <a:pt x="77263" y="417882"/>
                  </a:cubicBezTo>
                  <a:cubicBezTo>
                    <a:pt x="85751" y="434625"/>
                    <a:pt x="98366"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 name="Frihandsfigur: Form 10">
              <a:extLst>
                <a:ext uri="{FF2B5EF4-FFF2-40B4-BE49-F238E27FC236}">
                  <a16:creationId xmlns:a16="http://schemas.microsoft.com/office/drawing/2014/main" id="{696C284C-CD37-DC54-3423-41D8137AD191}"/>
                </a:ext>
              </a:extLst>
            </p:cNvPr>
            <p:cNvSpPr/>
            <p:nvPr/>
          </p:nvSpPr>
          <p:spPr>
            <a:xfrm>
              <a:off x="3859660" y="8217793"/>
              <a:ext cx="336259" cy="522177"/>
            </a:xfrm>
            <a:custGeom>
              <a:avLst/>
              <a:gdLst/>
              <a:ahLst/>
              <a:cxnLst/>
              <a:rect l="l" t="t" r="r" b="b"/>
              <a:pathLst>
                <a:path w="336259" h="522177">
                  <a:moveTo>
                    <a:pt x="160804" y="0"/>
                  </a:moveTo>
                  <a:cubicBezTo>
                    <a:pt x="194058" y="0"/>
                    <a:pt x="224463" y="8953"/>
                    <a:pt x="252019"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1" y="464157"/>
                    <a:pt x="131969" y="470553"/>
                    <a:pt x="154525" y="470553"/>
                  </a:cubicBezTo>
                  <a:cubicBezTo>
                    <a:pt x="173827" y="470553"/>
                    <a:pt x="190744" y="466135"/>
                    <a:pt x="205278" y="457297"/>
                  </a:cubicBezTo>
                  <a:cubicBezTo>
                    <a:pt x="219812" y="448461"/>
                    <a:pt x="231730" y="436659"/>
                    <a:pt x="241032" y="421893"/>
                  </a:cubicBezTo>
                  <a:cubicBezTo>
                    <a:pt x="250334" y="407127"/>
                    <a:pt x="258124" y="387185"/>
                    <a:pt x="264402" y="362071"/>
                  </a:cubicBezTo>
                  <a:cubicBezTo>
                    <a:pt x="270681" y="336956"/>
                    <a:pt x="273820" y="311377"/>
                    <a:pt x="273820" y="285331"/>
                  </a:cubicBezTo>
                  <a:cubicBezTo>
                    <a:pt x="273820" y="282541"/>
                    <a:pt x="273704" y="278355"/>
                    <a:pt x="273472" y="272774"/>
                  </a:cubicBezTo>
                  <a:cubicBezTo>
                    <a:pt x="260914" y="292773"/>
                    <a:pt x="243764" y="308993"/>
                    <a:pt x="222021" y="321434"/>
                  </a:cubicBezTo>
                  <a:cubicBezTo>
                    <a:pt x="200278"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0"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5"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2" name="!!hundreds">
            <a:extLst>
              <a:ext uri="{FF2B5EF4-FFF2-40B4-BE49-F238E27FC236}">
                <a16:creationId xmlns:a16="http://schemas.microsoft.com/office/drawing/2014/main" id="{366EEF5E-DAC0-0343-AD30-601FAD9B5820}"/>
              </a:ext>
            </a:extLst>
          </p:cNvPr>
          <p:cNvGrpSpPr/>
          <p:nvPr/>
        </p:nvGrpSpPr>
        <p:grpSpPr>
          <a:xfrm>
            <a:off x="7104654" y="2113483"/>
            <a:ext cx="664189" cy="15143123"/>
            <a:chOff x="4343904" y="540645"/>
            <a:chExt cx="359629" cy="8199326"/>
          </a:xfrm>
          <a:solidFill>
            <a:srgbClr val="003A67"/>
          </a:solidFill>
        </p:grpSpPr>
        <p:sp>
          <p:nvSpPr>
            <p:cNvPr id="119" name="Frihandsfigur: Form 118">
              <a:extLst>
                <a:ext uri="{FF2B5EF4-FFF2-40B4-BE49-F238E27FC236}">
                  <a16:creationId xmlns:a16="http://schemas.microsoft.com/office/drawing/2014/main" id="{B8E4BB1D-64C1-4EEC-3739-9C55842F3A3A}"/>
                </a:ext>
              </a:extLst>
            </p:cNvPr>
            <p:cNvSpPr/>
            <p:nvPr/>
          </p:nvSpPr>
          <p:spPr>
            <a:xfrm>
              <a:off x="436448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8" name="Frihandsfigur: Form 117">
              <a:extLst>
                <a:ext uri="{FF2B5EF4-FFF2-40B4-BE49-F238E27FC236}">
                  <a16:creationId xmlns:a16="http://schemas.microsoft.com/office/drawing/2014/main" id="{387A8745-D7F0-57BE-2FF9-9E479DDB29D7}"/>
                </a:ext>
              </a:extLst>
            </p:cNvPr>
            <p:cNvSpPr/>
            <p:nvPr/>
          </p:nvSpPr>
          <p:spPr>
            <a:xfrm>
              <a:off x="441262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7" name="Frihandsfigur: Form 116">
              <a:extLst>
                <a:ext uri="{FF2B5EF4-FFF2-40B4-BE49-F238E27FC236}">
                  <a16:creationId xmlns:a16="http://schemas.microsoft.com/office/drawing/2014/main" id="{17B85BB3-B53E-AC84-0F8E-7F4DD970B2C2}"/>
                </a:ext>
              </a:extLst>
            </p:cNvPr>
            <p:cNvSpPr/>
            <p:nvPr/>
          </p:nvSpPr>
          <p:spPr>
            <a:xfrm>
              <a:off x="435640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6" name="Frihandsfigur: Form 115">
              <a:extLst>
                <a:ext uri="{FF2B5EF4-FFF2-40B4-BE49-F238E27FC236}">
                  <a16:creationId xmlns:a16="http://schemas.microsoft.com/office/drawing/2014/main" id="{F0F2DA69-DD57-9A46-1332-413D86769986}"/>
                </a:ext>
              </a:extLst>
            </p:cNvPr>
            <p:cNvSpPr/>
            <p:nvPr/>
          </p:nvSpPr>
          <p:spPr>
            <a:xfrm>
              <a:off x="436483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5" name="Frihandsfigur: Form 114">
              <a:extLst>
                <a:ext uri="{FF2B5EF4-FFF2-40B4-BE49-F238E27FC236}">
                  <a16:creationId xmlns:a16="http://schemas.microsoft.com/office/drawing/2014/main" id="{BB9F7B2E-4736-2F04-E3F3-68A45E70ACE5}"/>
                </a:ext>
              </a:extLst>
            </p:cNvPr>
            <p:cNvSpPr/>
            <p:nvPr/>
          </p:nvSpPr>
          <p:spPr>
            <a:xfrm>
              <a:off x="434390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4" name="Frihandsfigur: Form 113">
              <a:extLst>
                <a:ext uri="{FF2B5EF4-FFF2-40B4-BE49-F238E27FC236}">
                  <a16:creationId xmlns:a16="http://schemas.microsoft.com/office/drawing/2014/main" id="{1BF5670D-DCDD-6C90-922F-276090920FA7}"/>
                </a:ext>
              </a:extLst>
            </p:cNvPr>
            <p:cNvSpPr/>
            <p:nvPr/>
          </p:nvSpPr>
          <p:spPr>
            <a:xfrm>
              <a:off x="436448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3" name="Frihandsfigur: Form 112">
              <a:extLst>
                <a:ext uri="{FF2B5EF4-FFF2-40B4-BE49-F238E27FC236}">
                  <a16:creationId xmlns:a16="http://schemas.microsoft.com/office/drawing/2014/main" id="{EE1B9088-6355-C7A0-2A3C-8F3E0228FDF3}"/>
                </a:ext>
              </a:extLst>
            </p:cNvPr>
            <p:cNvSpPr/>
            <p:nvPr/>
          </p:nvSpPr>
          <p:spPr>
            <a:xfrm>
              <a:off x="436169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2" name="Frihandsfigur: Form 111">
              <a:extLst>
                <a:ext uri="{FF2B5EF4-FFF2-40B4-BE49-F238E27FC236}">
                  <a16:creationId xmlns:a16="http://schemas.microsoft.com/office/drawing/2014/main" id="{384A6218-5408-8A9C-C375-B00206E99B4F}"/>
                </a:ext>
              </a:extLst>
            </p:cNvPr>
            <p:cNvSpPr/>
            <p:nvPr/>
          </p:nvSpPr>
          <p:spPr>
            <a:xfrm>
              <a:off x="436867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1" name="Frihandsfigur: Form 110">
              <a:extLst>
                <a:ext uri="{FF2B5EF4-FFF2-40B4-BE49-F238E27FC236}">
                  <a16:creationId xmlns:a16="http://schemas.microsoft.com/office/drawing/2014/main" id="{4FF3232A-D1C3-5EC4-2D18-83699A97EDE7}"/>
                </a:ext>
              </a:extLst>
            </p:cNvPr>
            <p:cNvSpPr/>
            <p:nvPr/>
          </p:nvSpPr>
          <p:spPr>
            <a:xfrm>
              <a:off x="436378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10" name="Frihandsfigur: Form 109">
              <a:extLst>
                <a:ext uri="{FF2B5EF4-FFF2-40B4-BE49-F238E27FC236}">
                  <a16:creationId xmlns:a16="http://schemas.microsoft.com/office/drawing/2014/main" id="{B8C840C5-1639-0427-35BD-D21BF928EF0B}"/>
                </a:ext>
              </a:extLst>
            </p:cNvPr>
            <p:cNvSpPr/>
            <p:nvPr/>
          </p:nvSpPr>
          <p:spPr>
            <a:xfrm>
              <a:off x="436448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1" name="!!tens">
            <a:extLst>
              <a:ext uri="{FF2B5EF4-FFF2-40B4-BE49-F238E27FC236}">
                <a16:creationId xmlns:a16="http://schemas.microsoft.com/office/drawing/2014/main" id="{6FB2179D-9004-01B1-6857-38467B44EB52}"/>
              </a:ext>
            </a:extLst>
          </p:cNvPr>
          <p:cNvGrpSpPr/>
          <p:nvPr/>
        </p:nvGrpSpPr>
        <p:grpSpPr>
          <a:xfrm>
            <a:off x="8037002" y="530250"/>
            <a:ext cx="664189" cy="15143123"/>
            <a:chOff x="4845723" y="540645"/>
            <a:chExt cx="359629" cy="8199326"/>
          </a:xfrm>
          <a:solidFill>
            <a:srgbClr val="003A67"/>
          </a:solidFill>
        </p:grpSpPr>
        <p:sp>
          <p:nvSpPr>
            <p:cNvPr id="102" name="Frihandsfigur: Form 101">
              <a:extLst>
                <a:ext uri="{FF2B5EF4-FFF2-40B4-BE49-F238E27FC236}">
                  <a16:creationId xmlns:a16="http://schemas.microsoft.com/office/drawing/2014/main" id="{7DD46297-15EF-40B1-76BF-9A8DD71979B2}"/>
                </a:ext>
              </a:extLst>
            </p:cNvPr>
            <p:cNvSpPr/>
            <p:nvPr/>
          </p:nvSpPr>
          <p:spPr>
            <a:xfrm>
              <a:off x="4866303"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1" name="Frihandsfigur: Form 100">
              <a:extLst>
                <a:ext uri="{FF2B5EF4-FFF2-40B4-BE49-F238E27FC236}">
                  <a16:creationId xmlns:a16="http://schemas.microsoft.com/office/drawing/2014/main" id="{A8EB8F86-1666-FCA2-905E-F0EDFD560013}"/>
                </a:ext>
              </a:extLst>
            </p:cNvPr>
            <p:cNvSpPr/>
            <p:nvPr/>
          </p:nvSpPr>
          <p:spPr>
            <a:xfrm>
              <a:off x="4914440"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00" name="Frihandsfigur: Form 99">
              <a:extLst>
                <a:ext uri="{FF2B5EF4-FFF2-40B4-BE49-F238E27FC236}">
                  <a16:creationId xmlns:a16="http://schemas.microsoft.com/office/drawing/2014/main" id="{737658F5-E252-CE7E-447D-73FB413C46CE}"/>
                </a:ext>
              </a:extLst>
            </p:cNvPr>
            <p:cNvSpPr/>
            <p:nvPr/>
          </p:nvSpPr>
          <p:spPr>
            <a:xfrm>
              <a:off x="4858224"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9" name="Frihandsfigur: Form 98">
              <a:extLst>
                <a:ext uri="{FF2B5EF4-FFF2-40B4-BE49-F238E27FC236}">
                  <a16:creationId xmlns:a16="http://schemas.microsoft.com/office/drawing/2014/main" id="{56B604FD-6B61-562D-7DFD-5A5743AC48C3}"/>
                </a:ext>
              </a:extLst>
            </p:cNvPr>
            <p:cNvSpPr/>
            <p:nvPr/>
          </p:nvSpPr>
          <p:spPr>
            <a:xfrm>
              <a:off x="4866652"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8" name="Frihandsfigur: Form 97">
              <a:extLst>
                <a:ext uri="{FF2B5EF4-FFF2-40B4-BE49-F238E27FC236}">
                  <a16:creationId xmlns:a16="http://schemas.microsoft.com/office/drawing/2014/main" id="{3980E371-1B0C-B50E-2ED6-734D6F2A833B}"/>
                </a:ext>
              </a:extLst>
            </p:cNvPr>
            <p:cNvSpPr/>
            <p:nvPr/>
          </p:nvSpPr>
          <p:spPr>
            <a:xfrm>
              <a:off x="4845723"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7" name="Frihandsfigur: Form 96">
              <a:extLst>
                <a:ext uri="{FF2B5EF4-FFF2-40B4-BE49-F238E27FC236}">
                  <a16:creationId xmlns:a16="http://schemas.microsoft.com/office/drawing/2014/main" id="{F74D1F6A-6FDD-DB88-4662-4A254D49B857}"/>
                </a:ext>
              </a:extLst>
            </p:cNvPr>
            <p:cNvSpPr/>
            <p:nvPr/>
          </p:nvSpPr>
          <p:spPr>
            <a:xfrm>
              <a:off x="4866303"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6" name="Frihandsfigur: Form 95">
              <a:extLst>
                <a:ext uri="{FF2B5EF4-FFF2-40B4-BE49-F238E27FC236}">
                  <a16:creationId xmlns:a16="http://schemas.microsoft.com/office/drawing/2014/main" id="{F663A8B1-4A22-E47C-0039-CBF130D89655}"/>
                </a:ext>
              </a:extLst>
            </p:cNvPr>
            <p:cNvSpPr/>
            <p:nvPr/>
          </p:nvSpPr>
          <p:spPr>
            <a:xfrm>
              <a:off x="4863513"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5" name="Frihandsfigur: Form 94">
              <a:extLst>
                <a:ext uri="{FF2B5EF4-FFF2-40B4-BE49-F238E27FC236}">
                  <a16:creationId xmlns:a16="http://schemas.microsoft.com/office/drawing/2014/main" id="{48A78C3A-1F6E-C452-8280-02394A038295}"/>
                </a:ext>
              </a:extLst>
            </p:cNvPr>
            <p:cNvSpPr/>
            <p:nvPr/>
          </p:nvSpPr>
          <p:spPr>
            <a:xfrm>
              <a:off x="4870489"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4" name="Frihandsfigur: Form 93">
              <a:extLst>
                <a:ext uri="{FF2B5EF4-FFF2-40B4-BE49-F238E27FC236}">
                  <a16:creationId xmlns:a16="http://schemas.microsoft.com/office/drawing/2014/main" id="{A5B2F737-EEFB-0B3F-3E32-3B48A59812B1}"/>
                </a:ext>
              </a:extLst>
            </p:cNvPr>
            <p:cNvSpPr/>
            <p:nvPr/>
          </p:nvSpPr>
          <p:spPr>
            <a:xfrm>
              <a:off x="4865605"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93" name="Frihandsfigur: Form 92">
              <a:extLst>
                <a:ext uri="{FF2B5EF4-FFF2-40B4-BE49-F238E27FC236}">
                  <a16:creationId xmlns:a16="http://schemas.microsoft.com/office/drawing/2014/main" id="{4A4B6950-7F8D-40C1-8B16-1415B793A039}"/>
                </a:ext>
              </a:extLst>
            </p:cNvPr>
            <p:cNvSpPr/>
            <p:nvPr/>
          </p:nvSpPr>
          <p:spPr>
            <a:xfrm>
              <a:off x="4866303"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120" name="!!ones">
            <a:extLst>
              <a:ext uri="{FF2B5EF4-FFF2-40B4-BE49-F238E27FC236}">
                <a16:creationId xmlns:a16="http://schemas.microsoft.com/office/drawing/2014/main" id="{C6E7901B-11A6-5FCE-C2E8-7D5413715366}"/>
              </a:ext>
            </a:extLst>
          </p:cNvPr>
          <p:cNvGrpSpPr/>
          <p:nvPr/>
        </p:nvGrpSpPr>
        <p:grpSpPr>
          <a:xfrm>
            <a:off x="8969351" y="-12084116"/>
            <a:ext cx="664189" cy="15143125"/>
            <a:chOff x="5353554" y="540645"/>
            <a:chExt cx="359629" cy="8199326"/>
          </a:xfrm>
          <a:solidFill>
            <a:srgbClr val="003A67"/>
          </a:solidFill>
        </p:grpSpPr>
        <p:sp>
          <p:nvSpPr>
            <p:cNvPr id="50" name="Frihandsfigur: Form 49">
              <a:extLst>
                <a:ext uri="{FF2B5EF4-FFF2-40B4-BE49-F238E27FC236}">
                  <a16:creationId xmlns:a16="http://schemas.microsoft.com/office/drawing/2014/main" id="{9DA20F2E-FBEE-091B-E672-A531ABB93258}"/>
                </a:ext>
              </a:extLst>
            </p:cNvPr>
            <p:cNvSpPr/>
            <p:nvPr/>
          </p:nvSpPr>
          <p:spPr>
            <a:xfrm>
              <a:off x="5374134" y="540645"/>
              <a:ext cx="333468" cy="522177"/>
            </a:xfrm>
            <a:custGeom>
              <a:avLst/>
              <a:gdLst/>
              <a:ahLst/>
              <a:cxnLst/>
              <a:rect l="l" t="t" r="r" b="b"/>
              <a:pathLst>
                <a:path w="333468" h="522177">
                  <a:moveTo>
                    <a:pt x="166734" y="0"/>
                  </a:moveTo>
                  <a:cubicBezTo>
                    <a:pt x="194174" y="0"/>
                    <a:pt x="218243" y="5523"/>
                    <a:pt x="238939" y="16568"/>
                  </a:cubicBezTo>
                  <a:cubicBezTo>
                    <a:pt x="259635" y="27614"/>
                    <a:pt x="276727" y="43543"/>
                    <a:pt x="290215" y="64356"/>
                  </a:cubicBezTo>
                  <a:cubicBezTo>
                    <a:pt x="303702" y="85169"/>
                    <a:pt x="314283" y="110516"/>
                    <a:pt x="321957" y="140398"/>
                  </a:cubicBezTo>
                  <a:cubicBezTo>
                    <a:pt x="329631" y="170280"/>
                    <a:pt x="333468" y="210568"/>
                    <a:pt x="333468" y="261263"/>
                  </a:cubicBezTo>
                  <a:cubicBezTo>
                    <a:pt x="333468" y="321259"/>
                    <a:pt x="327306" y="369686"/>
                    <a:pt x="314981" y="406545"/>
                  </a:cubicBezTo>
                  <a:cubicBezTo>
                    <a:pt x="302656" y="443403"/>
                    <a:pt x="284227" y="471889"/>
                    <a:pt x="259694" y="492005"/>
                  </a:cubicBezTo>
                  <a:cubicBezTo>
                    <a:pt x="235160" y="512120"/>
                    <a:pt x="204174" y="522177"/>
                    <a:pt x="166734" y="522177"/>
                  </a:cubicBezTo>
                  <a:cubicBezTo>
                    <a:pt x="117435" y="522177"/>
                    <a:pt x="78716" y="504504"/>
                    <a:pt x="50578" y="469157"/>
                  </a:cubicBezTo>
                  <a:cubicBezTo>
                    <a:pt x="16860" y="426602"/>
                    <a:pt x="0" y="357303"/>
                    <a:pt x="0" y="261263"/>
                  </a:cubicBezTo>
                  <a:cubicBezTo>
                    <a:pt x="0" y="200801"/>
                    <a:pt x="6221" y="152141"/>
                    <a:pt x="18662" y="115283"/>
                  </a:cubicBezTo>
                  <a:cubicBezTo>
                    <a:pt x="31103" y="78425"/>
                    <a:pt x="49590" y="49996"/>
                    <a:pt x="74123" y="29998"/>
                  </a:cubicBezTo>
                  <a:cubicBezTo>
                    <a:pt x="98657" y="9999"/>
                    <a:pt x="129527" y="0"/>
                    <a:pt x="166734" y="0"/>
                  </a:cubicBezTo>
                  <a:close/>
                  <a:moveTo>
                    <a:pt x="166036" y="51973"/>
                  </a:moveTo>
                  <a:cubicBezTo>
                    <a:pt x="137201" y="51973"/>
                    <a:pt x="114179" y="64182"/>
                    <a:pt x="96971" y="88599"/>
                  </a:cubicBezTo>
                  <a:cubicBezTo>
                    <a:pt x="75344" y="119760"/>
                    <a:pt x="64531" y="177314"/>
                    <a:pt x="64531" y="261263"/>
                  </a:cubicBezTo>
                  <a:cubicBezTo>
                    <a:pt x="64531" y="345211"/>
                    <a:pt x="74356" y="401080"/>
                    <a:pt x="94006" y="428869"/>
                  </a:cubicBezTo>
                  <a:cubicBezTo>
                    <a:pt x="113656" y="456658"/>
                    <a:pt x="137899" y="470552"/>
                    <a:pt x="166734" y="470552"/>
                  </a:cubicBezTo>
                  <a:cubicBezTo>
                    <a:pt x="195570" y="470552"/>
                    <a:pt x="219812" y="456600"/>
                    <a:pt x="239462" y="428694"/>
                  </a:cubicBezTo>
                  <a:cubicBezTo>
                    <a:pt x="259112" y="400789"/>
                    <a:pt x="268937" y="344979"/>
                    <a:pt x="268937" y="261263"/>
                  </a:cubicBezTo>
                  <a:cubicBezTo>
                    <a:pt x="268937" y="177082"/>
                    <a:pt x="259112" y="121155"/>
                    <a:pt x="239462" y="93482"/>
                  </a:cubicBezTo>
                  <a:cubicBezTo>
                    <a:pt x="219812" y="65810"/>
                    <a:pt x="195337" y="51973"/>
                    <a:pt x="166036" y="51973"/>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9" name="Frihandsfigur: Form 48">
              <a:extLst>
                <a:ext uri="{FF2B5EF4-FFF2-40B4-BE49-F238E27FC236}">
                  <a16:creationId xmlns:a16="http://schemas.microsoft.com/office/drawing/2014/main" id="{9DE7C201-CD43-30FB-6724-9389B4E56E96}"/>
                </a:ext>
              </a:extLst>
            </p:cNvPr>
            <p:cNvSpPr/>
            <p:nvPr/>
          </p:nvSpPr>
          <p:spPr>
            <a:xfrm>
              <a:off x="5422271" y="1388370"/>
              <a:ext cx="188360" cy="513457"/>
            </a:xfrm>
            <a:custGeom>
              <a:avLst/>
              <a:gdLst/>
              <a:ahLst/>
              <a:cxnLst/>
              <a:rect l="l" t="t" r="r" b="b"/>
              <a:pathLst>
                <a:path w="188360" h="513457">
                  <a:moveTo>
                    <a:pt x="147898" y="0"/>
                  </a:moveTo>
                  <a:lnTo>
                    <a:pt x="188360" y="0"/>
                  </a:lnTo>
                  <a:lnTo>
                    <a:pt x="188360" y="513457"/>
                  </a:lnTo>
                  <a:lnTo>
                    <a:pt x="125573" y="513457"/>
                  </a:lnTo>
                  <a:lnTo>
                    <a:pt x="125573" y="113365"/>
                  </a:lnTo>
                  <a:cubicBezTo>
                    <a:pt x="110458" y="127782"/>
                    <a:pt x="90634" y="142200"/>
                    <a:pt x="66100" y="156618"/>
                  </a:cubicBezTo>
                  <a:cubicBezTo>
                    <a:pt x="41567" y="171036"/>
                    <a:pt x="19533" y="181849"/>
                    <a:pt x="0" y="189058"/>
                  </a:cubicBezTo>
                  <a:lnTo>
                    <a:pt x="0" y="128364"/>
                  </a:lnTo>
                  <a:cubicBezTo>
                    <a:pt x="35114" y="111853"/>
                    <a:pt x="65810" y="91855"/>
                    <a:pt x="92087" y="68368"/>
                  </a:cubicBezTo>
                  <a:cubicBezTo>
                    <a:pt x="118365" y="44881"/>
                    <a:pt x="136968" y="22091"/>
                    <a:pt x="147898"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8" name="Frihandsfigur: Form 47">
              <a:extLst>
                <a:ext uri="{FF2B5EF4-FFF2-40B4-BE49-F238E27FC236}">
                  <a16:creationId xmlns:a16="http://schemas.microsoft.com/office/drawing/2014/main" id="{A8173ABF-1DFB-F1BF-3BD4-81217A71C4AD}"/>
                </a:ext>
              </a:extLst>
            </p:cNvPr>
            <p:cNvSpPr/>
            <p:nvPr/>
          </p:nvSpPr>
          <p:spPr>
            <a:xfrm>
              <a:off x="5366055" y="2245619"/>
              <a:ext cx="338059" cy="513457"/>
            </a:xfrm>
            <a:custGeom>
              <a:avLst/>
              <a:gdLst/>
              <a:ahLst/>
              <a:cxnLst/>
              <a:rect l="l" t="t" r="r" b="b"/>
              <a:pathLst>
                <a:path w="338059" h="513457">
                  <a:moveTo>
                    <a:pt x="177952" y="0"/>
                  </a:moveTo>
                  <a:cubicBezTo>
                    <a:pt x="227019" y="0"/>
                    <a:pt x="265854" y="13604"/>
                    <a:pt x="294457" y="40812"/>
                  </a:cubicBezTo>
                  <a:cubicBezTo>
                    <a:pt x="323060" y="68020"/>
                    <a:pt x="337361" y="101738"/>
                    <a:pt x="337361" y="141969"/>
                  </a:cubicBezTo>
                  <a:cubicBezTo>
                    <a:pt x="337361" y="162432"/>
                    <a:pt x="333176" y="182548"/>
                    <a:pt x="324804" y="202313"/>
                  </a:cubicBezTo>
                  <a:cubicBezTo>
                    <a:pt x="316432" y="222080"/>
                    <a:pt x="302538" y="242892"/>
                    <a:pt x="283120" y="264752"/>
                  </a:cubicBezTo>
                  <a:cubicBezTo>
                    <a:pt x="263703" y="286611"/>
                    <a:pt x="231438" y="316609"/>
                    <a:pt x="186324" y="354746"/>
                  </a:cubicBezTo>
                  <a:cubicBezTo>
                    <a:pt x="148652" y="386372"/>
                    <a:pt x="124467" y="407824"/>
                    <a:pt x="113770" y="419103"/>
                  </a:cubicBezTo>
                  <a:cubicBezTo>
                    <a:pt x="103073" y="430381"/>
                    <a:pt x="94237" y="441718"/>
                    <a:pt x="87260" y="453112"/>
                  </a:cubicBezTo>
                  <a:lnTo>
                    <a:pt x="338059" y="453112"/>
                  </a:lnTo>
                  <a:lnTo>
                    <a:pt x="338059" y="513457"/>
                  </a:lnTo>
                  <a:lnTo>
                    <a:pt x="56" y="513457"/>
                  </a:lnTo>
                  <a:cubicBezTo>
                    <a:pt x="-409" y="498342"/>
                    <a:pt x="2033" y="483808"/>
                    <a:pt x="7381" y="469856"/>
                  </a:cubicBezTo>
                  <a:cubicBezTo>
                    <a:pt x="15986" y="446834"/>
                    <a:pt x="29764" y="424160"/>
                    <a:pt x="48716" y="401836"/>
                  </a:cubicBezTo>
                  <a:cubicBezTo>
                    <a:pt x="67668" y="379512"/>
                    <a:pt x="95051" y="353700"/>
                    <a:pt x="130862" y="324399"/>
                  </a:cubicBezTo>
                  <a:cubicBezTo>
                    <a:pt x="186440" y="278821"/>
                    <a:pt x="223996" y="242718"/>
                    <a:pt x="243530" y="216092"/>
                  </a:cubicBezTo>
                  <a:cubicBezTo>
                    <a:pt x="263064" y="189465"/>
                    <a:pt x="272830" y="164292"/>
                    <a:pt x="272830" y="140573"/>
                  </a:cubicBezTo>
                  <a:cubicBezTo>
                    <a:pt x="272830" y="115691"/>
                    <a:pt x="263936" y="94704"/>
                    <a:pt x="246146" y="77612"/>
                  </a:cubicBezTo>
                  <a:cubicBezTo>
                    <a:pt x="228356" y="60520"/>
                    <a:pt x="205160" y="51974"/>
                    <a:pt x="176557" y="51974"/>
                  </a:cubicBezTo>
                  <a:cubicBezTo>
                    <a:pt x="146326" y="51974"/>
                    <a:pt x="122142" y="61043"/>
                    <a:pt x="104003" y="79181"/>
                  </a:cubicBezTo>
                  <a:cubicBezTo>
                    <a:pt x="85865" y="97320"/>
                    <a:pt x="76680" y="122435"/>
                    <a:pt x="76447" y="154526"/>
                  </a:cubicBezTo>
                  <a:lnTo>
                    <a:pt x="11916" y="147899"/>
                  </a:lnTo>
                  <a:cubicBezTo>
                    <a:pt x="16334" y="99762"/>
                    <a:pt x="32961" y="63078"/>
                    <a:pt x="61797" y="37847"/>
                  </a:cubicBezTo>
                  <a:cubicBezTo>
                    <a:pt x="90632" y="12616"/>
                    <a:pt x="129351" y="0"/>
                    <a:pt x="177952"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6" name="Frihandsfigur: Form 45">
              <a:extLst>
                <a:ext uri="{FF2B5EF4-FFF2-40B4-BE49-F238E27FC236}">
                  <a16:creationId xmlns:a16="http://schemas.microsoft.com/office/drawing/2014/main" id="{17F28D13-73D6-EA9E-A390-2E65EE0ED623}"/>
                </a:ext>
              </a:extLst>
            </p:cNvPr>
            <p:cNvSpPr/>
            <p:nvPr/>
          </p:nvSpPr>
          <p:spPr>
            <a:xfrm>
              <a:off x="5374483" y="3093345"/>
              <a:ext cx="334863" cy="522525"/>
            </a:xfrm>
            <a:custGeom>
              <a:avLst/>
              <a:gdLst/>
              <a:ahLst/>
              <a:cxnLst/>
              <a:rect l="l" t="t" r="r" b="b"/>
              <a:pathLst>
                <a:path w="334863" h="522525">
                  <a:moveTo>
                    <a:pt x="160106" y="0"/>
                  </a:moveTo>
                  <a:cubicBezTo>
                    <a:pt x="188012" y="0"/>
                    <a:pt x="213708" y="5988"/>
                    <a:pt x="237195" y="17963"/>
                  </a:cubicBezTo>
                  <a:cubicBezTo>
                    <a:pt x="260682" y="29939"/>
                    <a:pt x="278646" y="46275"/>
                    <a:pt x="291087" y="66972"/>
                  </a:cubicBezTo>
                  <a:cubicBezTo>
                    <a:pt x="303528" y="87669"/>
                    <a:pt x="309748" y="109644"/>
                    <a:pt x="309748" y="132898"/>
                  </a:cubicBezTo>
                  <a:cubicBezTo>
                    <a:pt x="309748" y="154990"/>
                    <a:pt x="303819" y="175105"/>
                    <a:pt x="291959" y="193243"/>
                  </a:cubicBezTo>
                  <a:cubicBezTo>
                    <a:pt x="280099" y="211382"/>
                    <a:pt x="262542" y="225800"/>
                    <a:pt x="239288" y="236496"/>
                  </a:cubicBezTo>
                  <a:cubicBezTo>
                    <a:pt x="269518" y="243473"/>
                    <a:pt x="293005" y="257948"/>
                    <a:pt x="309748" y="279924"/>
                  </a:cubicBezTo>
                  <a:cubicBezTo>
                    <a:pt x="326492" y="301900"/>
                    <a:pt x="334863" y="329398"/>
                    <a:pt x="334863" y="362419"/>
                  </a:cubicBezTo>
                  <a:cubicBezTo>
                    <a:pt x="334863" y="407067"/>
                    <a:pt x="318585" y="444914"/>
                    <a:pt x="286029" y="475959"/>
                  </a:cubicBezTo>
                  <a:cubicBezTo>
                    <a:pt x="253473" y="507004"/>
                    <a:pt x="212313" y="522525"/>
                    <a:pt x="162548" y="522525"/>
                  </a:cubicBezTo>
                  <a:cubicBezTo>
                    <a:pt x="117667" y="522525"/>
                    <a:pt x="80402" y="509155"/>
                    <a:pt x="50753" y="482412"/>
                  </a:cubicBezTo>
                  <a:cubicBezTo>
                    <a:pt x="21103" y="455669"/>
                    <a:pt x="4186" y="421020"/>
                    <a:pt x="0" y="378465"/>
                  </a:cubicBezTo>
                  <a:lnTo>
                    <a:pt x="62787" y="370093"/>
                  </a:lnTo>
                  <a:cubicBezTo>
                    <a:pt x="69996" y="405673"/>
                    <a:pt x="82262" y="431310"/>
                    <a:pt x="99587" y="447007"/>
                  </a:cubicBezTo>
                  <a:cubicBezTo>
                    <a:pt x="116911" y="462703"/>
                    <a:pt x="138015" y="470552"/>
                    <a:pt x="162897" y="470552"/>
                  </a:cubicBezTo>
                  <a:cubicBezTo>
                    <a:pt x="192430" y="470552"/>
                    <a:pt x="217370" y="460320"/>
                    <a:pt x="237718" y="439856"/>
                  </a:cubicBezTo>
                  <a:cubicBezTo>
                    <a:pt x="258066" y="419392"/>
                    <a:pt x="268239" y="394045"/>
                    <a:pt x="268239" y="363814"/>
                  </a:cubicBezTo>
                  <a:cubicBezTo>
                    <a:pt x="268239" y="334979"/>
                    <a:pt x="258821" y="311202"/>
                    <a:pt x="239985" y="292481"/>
                  </a:cubicBezTo>
                  <a:cubicBezTo>
                    <a:pt x="221149" y="273762"/>
                    <a:pt x="197197" y="264402"/>
                    <a:pt x="168129" y="264402"/>
                  </a:cubicBezTo>
                  <a:cubicBezTo>
                    <a:pt x="156269" y="264402"/>
                    <a:pt x="141503" y="266727"/>
                    <a:pt x="123830" y="271378"/>
                  </a:cubicBezTo>
                  <a:lnTo>
                    <a:pt x="130806" y="216265"/>
                  </a:lnTo>
                  <a:cubicBezTo>
                    <a:pt x="134992" y="216731"/>
                    <a:pt x="138364" y="216963"/>
                    <a:pt x="140922" y="216963"/>
                  </a:cubicBezTo>
                  <a:cubicBezTo>
                    <a:pt x="167664" y="216963"/>
                    <a:pt x="191732" y="209986"/>
                    <a:pt x="213126" y="196034"/>
                  </a:cubicBezTo>
                  <a:cubicBezTo>
                    <a:pt x="234520" y="182082"/>
                    <a:pt x="245217" y="160571"/>
                    <a:pt x="245217" y="131503"/>
                  </a:cubicBezTo>
                  <a:cubicBezTo>
                    <a:pt x="245217" y="108481"/>
                    <a:pt x="237427" y="89412"/>
                    <a:pt x="221847" y="74297"/>
                  </a:cubicBezTo>
                  <a:cubicBezTo>
                    <a:pt x="206266" y="59182"/>
                    <a:pt x="186151" y="51624"/>
                    <a:pt x="161502" y="51624"/>
                  </a:cubicBezTo>
                  <a:cubicBezTo>
                    <a:pt x="137085" y="51624"/>
                    <a:pt x="116737" y="59298"/>
                    <a:pt x="100459" y="74646"/>
                  </a:cubicBezTo>
                  <a:cubicBezTo>
                    <a:pt x="84181" y="89994"/>
                    <a:pt x="73716" y="113016"/>
                    <a:pt x="69065" y="143712"/>
                  </a:cubicBezTo>
                  <a:lnTo>
                    <a:pt x="6279" y="132549"/>
                  </a:lnTo>
                  <a:cubicBezTo>
                    <a:pt x="13953" y="90459"/>
                    <a:pt x="31393" y="57845"/>
                    <a:pt x="58601" y="34707"/>
                  </a:cubicBezTo>
                  <a:cubicBezTo>
                    <a:pt x="85809" y="11568"/>
                    <a:pt x="119644" y="0"/>
                    <a:pt x="160106" y="0"/>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5" name="Frihandsfigur: Form 44">
              <a:extLst>
                <a:ext uri="{FF2B5EF4-FFF2-40B4-BE49-F238E27FC236}">
                  <a16:creationId xmlns:a16="http://schemas.microsoft.com/office/drawing/2014/main" id="{8CA28FA0-F220-42D2-2134-996F667559A6}"/>
                </a:ext>
              </a:extLst>
            </p:cNvPr>
            <p:cNvSpPr/>
            <p:nvPr/>
          </p:nvSpPr>
          <p:spPr>
            <a:xfrm>
              <a:off x="5353554" y="3952686"/>
              <a:ext cx="353699" cy="511364"/>
            </a:xfrm>
            <a:custGeom>
              <a:avLst/>
              <a:gdLst/>
              <a:ahLst/>
              <a:cxnLst/>
              <a:rect l="l" t="t" r="r" b="b"/>
              <a:pathLst>
                <a:path w="353699" h="511364">
                  <a:moveTo>
                    <a:pt x="233358" y="0"/>
                  </a:moveTo>
                  <a:lnTo>
                    <a:pt x="284634" y="0"/>
                  </a:lnTo>
                  <a:lnTo>
                    <a:pt x="284634" y="331375"/>
                  </a:lnTo>
                  <a:lnTo>
                    <a:pt x="353699" y="331375"/>
                  </a:lnTo>
                  <a:lnTo>
                    <a:pt x="353699" y="388930"/>
                  </a:lnTo>
                  <a:lnTo>
                    <a:pt x="284634" y="388930"/>
                  </a:lnTo>
                  <a:lnTo>
                    <a:pt x="284634" y="511364"/>
                  </a:lnTo>
                  <a:lnTo>
                    <a:pt x="221847" y="511364"/>
                  </a:lnTo>
                  <a:lnTo>
                    <a:pt x="221847" y="388930"/>
                  </a:lnTo>
                  <a:lnTo>
                    <a:pt x="0" y="388930"/>
                  </a:lnTo>
                  <a:lnTo>
                    <a:pt x="0" y="331375"/>
                  </a:lnTo>
                  <a:lnTo>
                    <a:pt x="233358" y="0"/>
                  </a:lnTo>
                  <a:close/>
                  <a:moveTo>
                    <a:pt x="221847" y="100808"/>
                  </a:moveTo>
                  <a:lnTo>
                    <a:pt x="61740" y="331375"/>
                  </a:lnTo>
                  <a:lnTo>
                    <a:pt x="221847" y="331375"/>
                  </a:lnTo>
                  <a:lnTo>
                    <a:pt x="221847" y="100808"/>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4" name="Frihandsfigur: Form 43">
              <a:extLst>
                <a:ext uri="{FF2B5EF4-FFF2-40B4-BE49-F238E27FC236}">
                  <a16:creationId xmlns:a16="http://schemas.microsoft.com/office/drawing/2014/main" id="{292B701D-6AB2-D7F9-3902-50A135BB05AC}"/>
                </a:ext>
              </a:extLst>
            </p:cNvPr>
            <p:cNvSpPr/>
            <p:nvPr/>
          </p:nvSpPr>
          <p:spPr>
            <a:xfrm>
              <a:off x="5374134" y="4816913"/>
              <a:ext cx="339049" cy="513109"/>
            </a:xfrm>
            <a:custGeom>
              <a:avLst/>
              <a:gdLst/>
              <a:ahLst/>
              <a:cxnLst/>
              <a:rect l="l" t="t" r="r" b="b"/>
              <a:pathLst>
                <a:path w="339049" h="513109">
                  <a:moveTo>
                    <a:pt x="60694" y="0"/>
                  </a:moveTo>
                  <a:lnTo>
                    <a:pt x="314981" y="0"/>
                  </a:lnTo>
                  <a:lnTo>
                    <a:pt x="314981" y="59997"/>
                  </a:lnTo>
                  <a:lnTo>
                    <a:pt x="110924" y="59997"/>
                  </a:lnTo>
                  <a:lnTo>
                    <a:pt x="83367" y="197430"/>
                  </a:lnTo>
                  <a:cubicBezTo>
                    <a:pt x="114063" y="176036"/>
                    <a:pt x="146270" y="165339"/>
                    <a:pt x="179989" y="165339"/>
                  </a:cubicBezTo>
                  <a:cubicBezTo>
                    <a:pt x="224638" y="165339"/>
                    <a:pt x="262310" y="180803"/>
                    <a:pt x="293005" y="211732"/>
                  </a:cubicBezTo>
                  <a:cubicBezTo>
                    <a:pt x="323701" y="242660"/>
                    <a:pt x="339049" y="282425"/>
                    <a:pt x="339049" y="331027"/>
                  </a:cubicBezTo>
                  <a:cubicBezTo>
                    <a:pt x="339049" y="377303"/>
                    <a:pt x="325562" y="417301"/>
                    <a:pt x="298587" y="451019"/>
                  </a:cubicBezTo>
                  <a:cubicBezTo>
                    <a:pt x="265798" y="492412"/>
                    <a:pt x="221033" y="513109"/>
                    <a:pt x="164292" y="513109"/>
                  </a:cubicBezTo>
                  <a:cubicBezTo>
                    <a:pt x="117784" y="513109"/>
                    <a:pt x="79821" y="500086"/>
                    <a:pt x="50404" y="474041"/>
                  </a:cubicBezTo>
                  <a:cubicBezTo>
                    <a:pt x="20987" y="447996"/>
                    <a:pt x="4186" y="413464"/>
                    <a:pt x="0" y="370443"/>
                  </a:cubicBezTo>
                  <a:lnTo>
                    <a:pt x="65926" y="364862"/>
                  </a:lnTo>
                  <a:cubicBezTo>
                    <a:pt x="70810" y="396953"/>
                    <a:pt x="82146" y="421079"/>
                    <a:pt x="99936" y="437241"/>
                  </a:cubicBezTo>
                  <a:cubicBezTo>
                    <a:pt x="117725" y="453403"/>
                    <a:pt x="139178" y="461484"/>
                    <a:pt x="164292" y="461484"/>
                  </a:cubicBezTo>
                  <a:cubicBezTo>
                    <a:pt x="194523" y="461484"/>
                    <a:pt x="220103" y="450089"/>
                    <a:pt x="241032" y="427300"/>
                  </a:cubicBezTo>
                  <a:cubicBezTo>
                    <a:pt x="261961" y="404511"/>
                    <a:pt x="272425" y="374280"/>
                    <a:pt x="272425" y="336608"/>
                  </a:cubicBezTo>
                  <a:cubicBezTo>
                    <a:pt x="272425" y="300796"/>
                    <a:pt x="262368" y="272542"/>
                    <a:pt x="242253" y="251846"/>
                  </a:cubicBezTo>
                  <a:cubicBezTo>
                    <a:pt x="222138" y="231149"/>
                    <a:pt x="195802" y="220801"/>
                    <a:pt x="163246" y="220801"/>
                  </a:cubicBezTo>
                  <a:cubicBezTo>
                    <a:pt x="143015" y="220801"/>
                    <a:pt x="124760" y="225394"/>
                    <a:pt x="108482" y="234579"/>
                  </a:cubicBezTo>
                  <a:cubicBezTo>
                    <a:pt x="92204" y="243765"/>
                    <a:pt x="79414" y="255683"/>
                    <a:pt x="70112" y="270333"/>
                  </a:cubicBezTo>
                  <a:lnTo>
                    <a:pt x="11162" y="262659"/>
                  </a:lnTo>
                  <a:lnTo>
                    <a:pt x="60694"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2" name="Frihandsfigur: Form 41">
              <a:extLst>
                <a:ext uri="{FF2B5EF4-FFF2-40B4-BE49-F238E27FC236}">
                  <a16:creationId xmlns:a16="http://schemas.microsoft.com/office/drawing/2014/main" id="{0D842BCE-AA88-4FB3-BC02-9441AAEB8AA5}"/>
                </a:ext>
              </a:extLst>
            </p:cNvPr>
            <p:cNvSpPr/>
            <p:nvPr/>
          </p:nvSpPr>
          <p:spPr>
            <a:xfrm>
              <a:off x="5371344" y="5655568"/>
              <a:ext cx="337653" cy="522178"/>
            </a:xfrm>
            <a:custGeom>
              <a:avLst/>
              <a:gdLst/>
              <a:ahLst/>
              <a:cxnLst/>
              <a:rect l="l" t="t" r="r" b="b"/>
              <a:pathLst>
                <a:path w="337653" h="522178">
                  <a:moveTo>
                    <a:pt x="183477" y="0"/>
                  </a:moveTo>
                  <a:cubicBezTo>
                    <a:pt x="223707" y="0"/>
                    <a:pt x="256670" y="11279"/>
                    <a:pt x="282366" y="33835"/>
                  </a:cubicBezTo>
                  <a:cubicBezTo>
                    <a:pt x="308062" y="56392"/>
                    <a:pt x="323468" y="87553"/>
                    <a:pt x="328584" y="127318"/>
                  </a:cubicBezTo>
                  <a:lnTo>
                    <a:pt x="266146" y="132201"/>
                  </a:lnTo>
                  <a:cubicBezTo>
                    <a:pt x="260565" y="107552"/>
                    <a:pt x="252659" y="89646"/>
                    <a:pt x="242427" y="78484"/>
                  </a:cubicBezTo>
                  <a:cubicBezTo>
                    <a:pt x="225451" y="60578"/>
                    <a:pt x="204522" y="51625"/>
                    <a:pt x="179640" y="51625"/>
                  </a:cubicBezTo>
                  <a:cubicBezTo>
                    <a:pt x="159641" y="51625"/>
                    <a:pt x="142084" y="57206"/>
                    <a:pt x="126969" y="68368"/>
                  </a:cubicBezTo>
                  <a:cubicBezTo>
                    <a:pt x="107202" y="82786"/>
                    <a:pt x="91622" y="103831"/>
                    <a:pt x="80227" y="131504"/>
                  </a:cubicBezTo>
                  <a:cubicBezTo>
                    <a:pt x="68833" y="159177"/>
                    <a:pt x="62903" y="198593"/>
                    <a:pt x="62438" y="249752"/>
                  </a:cubicBezTo>
                  <a:cubicBezTo>
                    <a:pt x="77553" y="226731"/>
                    <a:pt x="96040" y="209639"/>
                    <a:pt x="117899" y="198476"/>
                  </a:cubicBezTo>
                  <a:cubicBezTo>
                    <a:pt x="139758" y="187314"/>
                    <a:pt x="162664" y="181733"/>
                    <a:pt x="186616" y="181733"/>
                  </a:cubicBezTo>
                  <a:cubicBezTo>
                    <a:pt x="228474" y="181733"/>
                    <a:pt x="264111" y="197139"/>
                    <a:pt x="293528" y="227951"/>
                  </a:cubicBezTo>
                  <a:cubicBezTo>
                    <a:pt x="322945" y="258763"/>
                    <a:pt x="337653" y="298587"/>
                    <a:pt x="337653" y="347421"/>
                  </a:cubicBezTo>
                  <a:cubicBezTo>
                    <a:pt x="337653" y="379512"/>
                    <a:pt x="330735" y="409336"/>
                    <a:pt x="316899" y="436892"/>
                  </a:cubicBezTo>
                  <a:cubicBezTo>
                    <a:pt x="303062" y="464449"/>
                    <a:pt x="284052" y="485552"/>
                    <a:pt x="259867" y="500202"/>
                  </a:cubicBezTo>
                  <a:cubicBezTo>
                    <a:pt x="235683" y="514853"/>
                    <a:pt x="208243" y="522178"/>
                    <a:pt x="177547" y="522178"/>
                  </a:cubicBezTo>
                  <a:cubicBezTo>
                    <a:pt x="125224" y="522178"/>
                    <a:pt x="82553" y="502935"/>
                    <a:pt x="49531" y="464449"/>
                  </a:cubicBezTo>
                  <a:cubicBezTo>
                    <a:pt x="16510" y="425963"/>
                    <a:pt x="0" y="362536"/>
                    <a:pt x="0" y="274170"/>
                  </a:cubicBezTo>
                  <a:cubicBezTo>
                    <a:pt x="0" y="175338"/>
                    <a:pt x="18254" y="103482"/>
                    <a:pt x="54764" y="58601"/>
                  </a:cubicBezTo>
                  <a:cubicBezTo>
                    <a:pt x="86622" y="19534"/>
                    <a:pt x="129527" y="0"/>
                    <a:pt x="183477" y="0"/>
                  </a:cubicBezTo>
                  <a:close/>
                  <a:moveTo>
                    <a:pt x="174059" y="237195"/>
                  </a:moveTo>
                  <a:cubicBezTo>
                    <a:pt x="145688" y="237195"/>
                    <a:pt x="121620" y="247369"/>
                    <a:pt x="101854" y="267716"/>
                  </a:cubicBezTo>
                  <a:cubicBezTo>
                    <a:pt x="82088" y="288064"/>
                    <a:pt x="72204" y="314748"/>
                    <a:pt x="72204" y="347770"/>
                  </a:cubicBezTo>
                  <a:cubicBezTo>
                    <a:pt x="72204" y="369396"/>
                    <a:pt x="76797" y="390093"/>
                    <a:pt x="85983" y="409859"/>
                  </a:cubicBezTo>
                  <a:cubicBezTo>
                    <a:pt x="95168" y="429625"/>
                    <a:pt x="108016" y="444682"/>
                    <a:pt x="124527" y="455031"/>
                  </a:cubicBezTo>
                  <a:cubicBezTo>
                    <a:pt x="141037" y="465379"/>
                    <a:pt x="158362" y="470553"/>
                    <a:pt x="176500" y="470553"/>
                  </a:cubicBezTo>
                  <a:cubicBezTo>
                    <a:pt x="203010" y="470553"/>
                    <a:pt x="225800" y="459856"/>
                    <a:pt x="244868" y="438462"/>
                  </a:cubicBezTo>
                  <a:cubicBezTo>
                    <a:pt x="263937" y="417068"/>
                    <a:pt x="273471" y="388000"/>
                    <a:pt x="273471" y="351258"/>
                  </a:cubicBezTo>
                  <a:cubicBezTo>
                    <a:pt x="273471" y="315911"/>
                    <a:pt x="264053" y="288064"/>
                    <a:pt x="245217" y="267716"/>
                  </a:cubicBezTo>
                  <a:cubicBezTo>
                    <a:pt x="226381" y="247369"/>
                    <a:pt x="202662" y="237195"/>
                    <a:pt x="174059" y="237195"/>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1" name="Frihandsfigur: Form 40">
              <a:extLst>
                <a:ext uri="{FF2B5EF4-FFF2-40B4-BE49-F238E27FC236}">
                  <a16:creationId xmlns:a16="http://schemas.microsoft.com/office/drawing/2014/main" id="{616BC163-747B-83AD-94A5-B8BEE9A092E6}"/>
                </a:ext>
              </a:extLst>
            </p:cNvPr>
            <p:cNvSpPr/>
            <p:nvPr/>
          </p:nvSpPr>
          <p:spPr>
            <a:xfrm>
              <a:off x="5378320" y="6521539"/>
              <a:ext cx="331026" cy="504736"/>
            </a:xfrm>
            <a:custGeom>
              <a:avLst/>
              <a:gdLst/>
              <a:ahLst/>
              <a:cxnLst/>
              <a:rect l="l" t="t" r="r" b="b"/>
              <a:pathLst>
                <a:path w="331026" h="504736">
                  <a:moveTo>
                    <a:pt x="0" y="0"/>
                  </a:moveTo>
                  <a:lnTo>
                    <a:pt x="331026" y="0"/>
                  </a:lnTo>
                  <a:lnTo>
                    <a:pt x="331026" y="48834"/>
                  </a:lnTo>
                  <a:cubicBezTo>
                    <a:pt x="298470" y="83483"/>
                    <a:pt x="266205" y="129527"/>
                    <a:pt x="234230" y="186965"/>
                  </a:cubicBezTo>
                  <a:cubicBezTo>
                    <a:pt x="202255" y="244403"/>
                    <a:pt x="177547" y="303469"/>
                    <a:pt x="160106" y="364163"/>
                  </a:cubicBezTo>
                  <a:cubicBezTo>
                    <a:pt x="147549" y="406952"/>
                    <a:pt x="139526" y="453809"/>
                    <a:pt x="136038" y="504736"/>
                  </a:cubicBezTo>
                  <a:lnTo>
                    <a:pt x="71507" y="504736"/>
                  </a:lnTo>
                  <a:cubicBezTo>
                    <a:pt x="72205" y="464506"/>
                    <a:pt x="80111" y="415904"/>
                    <a:pt x="95227" y="358931"/>
                  </a:cubicBezTo>
                  <a:cubicBezTo>
                    <a:pt x="110342" y="301958"/>
                    <a:pt x="132027" y="247019"/>
                    <a:pt x="160281" y="194116"/>
                  </a:cubicBezTo>
                  <a:cubicBezTo>
                    <a:pt x="188535" y="141212"/>
                    <a:pt x="218591" y="96622"/>
                    <a:pt x="250450" y="60345"/>
                  </a:cubicBezTo>
                  <a:lnTo>
                    <a:pt x="0" y="60345"/>
                  </a:lnTo>
                  <a:lnTo>
                    <a:pt x="0" y="0"/>
                  </a:ln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40" name="Frihandsfigur: Form 39">
              <a:extLst>
                <a:ext uri="{FF2B5EF4-FFF2-40B4-BE49-F238E27FC236}">
                  <a16:creationId xmlns:a16="http://schemas.microsoft.com/office/drawing/2014/main" id="{6F9A1ED2-FDBB-052F-BFBF-1982D0F6481B}"/>
                </a:ext>
              </a:extLst>
            </p:cNvPr>
            <p:cNvSpPr/>
            <p:nvPr/>
          </p:nvSpPr>
          <p:spPr>
            <a:xfrm>
              <a:off x="5373436" y="7360543"/>
              <a:ext cx="336957" cy="522178"/>
            </a:xfrm>
            <a:custGeom>
              <a:avLst/>
              <a:gdLst/>
              <a:ahLst/>
              <a:cxnLst/>
              <a:rect l="l" t="t" r="r" b="b"/>
              <a:pathLst>
                <a:path w="336957" h="522178">
                  <a:moveTo>
                    <a:pt x="167432" y="0"/>
                  </a:moveTo>
                  <a:cubicBezTo>
                    <a:pt x="212081" y="0"/>
                    <a:pt x="248009" y="12965"/>
                    <a:pt x="275216" y="38893"/>
                  </a:cubicBezTo>
                  <a:cubicBezTo>
                    <a:pt x="302424" y="64822"/>
                    <a:pt x="316028" y="96390"/>
                    <a:pt x="316028" y="133597"/>
                  </a:cubicBezTo>
                  <a:cubicBezTo>
                    <a:pt x="316028" y="157316"/>
                    <a:pt x="309807" y="177954"/>
                    <a:pt x="297366" y="195512"/>
                  </a:cubicBezTo>
                  <a:cubicBezTo>
                    <a:pt x="284925" y="213069"/>
                    <a:pt x="266031" y="226614"/>
                    <a:pt x="240683" y="236149"/>
                  </a:cubicBezTo>
                  <a:cubicBezTo>
                    <a:pt x="272077" y="246381"/>
                    <a:pt x="295971" y="262891"/>
                    <a:pt x="312365" y="285680"/>
                  </a:cubicBezTo>
                  <a:cubicBezTo>
                    <a:pt x="328759" y="308470"/>
                    <a:pt x="336957" y="335677"/>
                    <a:pt x="336957" y="367303"/>
                  </a:cubicBezTo>
                  <a:cubicBezTo>
                    <a:pt x="336957" y="411022"/>
                    <a:pt x="321492" y="447764"/>
                    <a:pt x="290564" y="477529"/>
                  </a:cubicBezTo>
                  <a:cubicBezTo>
                    <a:pt x="259636" y="507295"/>
                    <a:pt x="218941" y="522178"/>
                    <a:pt x="168479" y="522178"/>
                  </a:cubicBezTo>
                  <a:cubicBezTo>
                    <a:pt x="118017" y="522178"/>
                    <a:pt x="77321" y="507237"/>
                    <a:pt x="46393" y="477355"/>
                  </a:cubicBezTo>
                  <a:cubicBezTo>
                    <a:pt x="15465" y="447473"/>
                    <a:pt x="0" y="410208"/>
                    <a:pt x="0" y="365559"/>
                  </a:cubicBezTo>
                  <a:cubicBezTo>
                    <a:pt x="0" y="332306"/>
                    <a:pt x="8430" y="304458"/>
                    <a:pt x="25290" y="282018"/>
                  </a:cubicBezTo>
                  <a:cubicBezTo>
                    <a:pt x="42149" y="259577"/>
                    <a:pt x="66159" y="244288"/>
                    <a:pt x="97320" y="236149"/>
                  </a:cubicBezTo>
                  <a:cubicBezTo>
                    <a:pt x="71275" y="226614"/>
                    <a:pt x="51974" y="213010"/>
                    <a:pt x="39417" y="195337"/>
                  </a:cubicBezTo>
                  <a:cubicBezTo>
                    <a:pt x="26859" y="177664"/>
                    <a:pt x="20581" y="156502"/>
                    <a:pt x="20581" y="131853"/>
                  </a:cubicBezTo>
                  <a:cubicBezTo>
                    <a:pt x="20581" y="94646"/>
                    <a:pt x="33952" y="63368"/>
                    <a:pt x="60694" y="38021"/>
                  </a:cubicBezTo>
                  <a:cubicBezTo>
                    <a:pt x="87437" y="12674"/>
                    <a:pt x="123016" y="0"/>
                    <a:pt x="167432" y="0"/>
                  </a:cubicBezTo>
                  <a:close/>
                  <a:moveTo>
                    <a:pt x="168130" y="51625"/>
                  </a:moveTo>
                  <a:cubicBezTo>
                    <a:pt x="144178" y="51625"/>
                    <a:pt x="124295" y="59299"/>
                    <a:pt x="108482" y="74647"/>
                  </a:cubicBezTo>
                  <a:cubicBezTo>
                    <a:pt x="92669" y="89995"/>
                    <a:pt x="84763" y="108366"/>
                    <a:pt x="84763" y="129760"/>
                  </a:cubicBezTo>
                  <a:cubicBezTo>
                    <a:pt x="84763" y="153944"/>
                    <a:pt x="92553" y="173711"/>
                    <a:pt x="108133" y="189058"/>
                  </a:cubicBezTo>
                  <a:cubicBezTo>
                    <a:pt x="123714" y="204406"/>
                    <a:pt x="143945" y="212080"/>
                    <a:pt x="168827" y="212080"/>
                  </a:cubicBezTo>
                  <a:cubicBezTo>
                    <a:pt x="193012" y="212080"/>
                    <a:pt x="212836" y="204464"/>
                    <a:pt x="228300" y="189233"/>
                  </a:cubicBezTo>
                  <a:cubicBezTo>
                    <a:pt x="243765" y="174001"/>
                    <a:pt x="251497" y="155340"/>
                    <a:pt x="251497" y="133248"/>
                  </a:cubicBezTo>
                  <a:cubicBezTo>
                    <a:pt x="251497" y="110226"/>
                    <a:pt x="243532" y="90867"/>
                    <a:pt x="227603" y="75170"/>
                  </a:cubicBezTo>
                  <a:cubicBezTo>
                    <a:pt x="211674" y="59473"/>
                    <a:pt x="191849" y="51625"/>
                    <a:pt x="168130" y="51625"/>
                  </a:cubicBezTo>
                  <a:close/>
                  <a:moveTo>
                    <a:pt x="167083" y="263356"/>
                  </a:moveTo>
                  <a:cubicBezTo>
                    <a:pt x="137550" y="263356"/>
                    <a:pt x="113075" y="273123"/>
                    <a:pt x="93658" y="292657"/>
                  </a:cubicBezTo>
                  <a:cubicBezTo>
                    <a:pt x="74240" y="312190"/>
                    <a:pt x="64531" y="336608"/>
                    <a:pt x="64531" y="365908"/>
                  </a:cubicBezTo>
                  <a:cubicBezTo>
                    <a:pt x="64531" y="383814"/>
                    <a:pt x="68775" y="401139"/>
                    <a:pt x="77263" y="417882"/>
                  </a:cubicBezTo>
                  <a:cubicBezTo>
                    <a:pt x="85751" y="434625"/>
                    <a:pt x="98367" y="447589"/>
                    <a:pt x="115110" y="456775"/>
                  </a:cubicBezTo>
                  <a:cubicBezTo>
                    <a:pt x="131853" y="465960"/>
                    <a:pt x="149875" y="470553"/>
                    <a:pt x="169176" y="470553"/>
                  </a:cubicBezTo>
                  <a:cubicBezTo>
                    <a:pt x="199174" y="470553"/>
                    <a:pt x="223940" y="460902"/>
                    <a:pt x="243474" y="441601"/>
                  </a:cubicBezTo>
                  <a:cubicBezTo>
                    <a:pt x="263008" y="422300"/>
                    <a:pt x="272774" y="397767"/>
                    <a:pt x="272774" y="368001"/>
                  </a:cubicBezTo>
                  <a:cubicBezTo>
                    <a:pt x="272774" y="337770"/>
                    <a:pt x="262717" y="312772"/>
                    <a:pt x="242602" y="293006"/>
                  </a:cubicBezTo>
                  <a:cubicBezTo>
                    <a:pt x="222487" y="273239"/>
                    <a:pt x="197314" y="263356"/>
                    <a:pt x="167083" y="263356"/>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38" name="Frihandsfigur: Form 37">
              <a:extLst>
                <a:ext uri="{FF2B5EF4-FFF2-40B4-BE49-F238E27FC236}">
                  <a16:creationId xmlns:a16="http://schemas.microsoft.com/office/drawing/2014/main" id="{CF75C4C1-B6A1-EDE5-CB2E-09DCE63803CB}"/>
                </a:ext>
              </a:extLst>
            </p:cNvPr>
            <p:cNvSpPr/>
            <p:nvPr/>
          </p:nvSpPr>
          <p:spPr>
            <a:xfrm>
              <a:off x="5374134" y="8217794"/>
              <a:ext cx="336259" cy="522177"/>
            </a:xfrm>
            <a:custGeom>
              <a:avLst/>
              <a:gdLst/>
              <a:ahLst/>
              <a:cxnLst/>
              <a:rect l="l" t="t" r="r" b="b"/>
              <a:pathLst>
                <a:path w="336259" h="522177">
                  <a:moveTo>
                    <a:pt x="160804" y="0"/>
                  </a:moveTo>
                  <a:cubicBezTo>
                    <a:pt x="194058" y="0"/>
                    <a:pt x="224463" y="8953"/>
                    <a:pt x="252020" y="26859"/>
                  </a:cubicBezTo>
                  <a:cubicBezTo>
                    <a:pt x="279576" y="44765"/>
                    <a:pt x="300505" y="70287"/>
                    <a:pt x="314806" y="103424"/>
                  </a:cubicBezTo>
                  <a:cubicBezTo>
                    <a:pt x="329108" y="136562"/>
                    <a:pt x="336259" y="184523"/>
                    <a:pt x="336259" y="247311"/>
                  </a:cubicBezTo>
                  <a:cubicBezTo>
                    <a:pt x="336259" y="312655"/>
                    <a:pt x="329166" y="364687"/>
                    <a:pt x="314981" y="403405"/>
                  </a:cubicBezTo>
                  <a:cubicBezTo>
                    <a:pt x="300796" y="442124"/>
                    <a:pt x="279692" y="471599"/>
                    <a:pt x="251671" y="491831"/>
                  </a:cubicBezTo>
                  <a:cubicBezTo>
                    <a:pt x="223649" y="512061"/>
                    <a:pt x="190802" y="522177"/>
                    <a:pt x="153130" y="522177"/>
                  </a:cubicBezTo>
                  <a:cubicBezTo>
                    <a:pt x="113133" y="522177"/>
                    <a:pt x="80460" y="511073"/>
                    <a:pt x="55113" y="488865"/>
                  </a:cubicBezTo>
                  <a:cubicBezTo>
                    <a:pt x="29766" y="466657"/>
                    <a:pt x="14534" y="435439"/>
                    <a:pt x="9418" y="395209"/>
                  </a:cubicBezTo>
                  <a:lnTo>
                    <a:pt x="69763" y="389627"/>
                  </a:lnTo>
                  <a:cubicBezTo>
                    <a:pt x="74879" y="417997"/>
                    <a:pt x="84646" y="438578"/>
                    <a:pt x="99064" y="451368"/>
                  </a:cubicBezTo>
                  <a:cubicBezTo>
                    <a:pt x="113482" y="464157"/>
                    <a:pt x="131969" y="470553"/>
                    <a:pt x="154526" y="470553"/>
                  </a:cubicBezTo>
                  <a:cubicBezTo>
                    <a:pt x="173827" y="470553"/>
                    <a:pt x="190744" y="466135"/>
                    <a:pt x="205278" y="457297"/>
                  </a:cubicBezTo>
                  <a:cubicBezTo>
                    <a:pt x="219812" y="448461"/>
                    <a:pt x="231730" y="436659"/>
                    <a:pt x="241032" y="421893"/>
                  </a:cubicBezTo>
                  <a:cubicBezTo>
                    <a:pt x="250334" y="407127"/>
                    <a:pt x="258124" y="387185"/>
                    <a:pt x="264403" y="362071"/>
                  </a:cubicBezTo>
                  <a:cubicBezTo>
                    <a:pt x="270681" y="336956"/>
                    <a:pt x="273821" y="311377"/>
                    <a:pt x="273821" y="285331"/>
                  </a:cubicBezTo>
                  <a:cubicBezTo>
                    <a:pt x="273821" y="282541"/>
                    <a:pt x="273704" y="278355"/>
                    <a:pt x="273472" y="272774"/>
                  </a:cubicBezTo>
                  <a:cubicBezTo>
                    <a:pt x="260914" y="292773"/>
                    <a:pt x="243764" y="308993"/>
                    <a:pt x="222021" y="321434"/>
                  </a:cubicBezTo>
                  <a:cubicBezTo>
                    <a:pt x="200279" y="333875"/>
                    <a:pt x="176733" y="340095"/>
                    <a:pt x="151386" y="340095"/>
                  </a:cubicBezTo>
                  <a:cubicBezTo>
                    <a:pt x="109063" y="340095"/>
                    <a:pt x="73251" y="324747"/>
                    <a:pt x="43951" y="294052"/>
                  </a:cubicBezTo>
                  <a:cubicBezTo>
                    <a:pt x="14650" y="263356"/>
                    <a:pt x="0" y="222893"/>
                    <a:pt x="0" y="172664"/>
                  </a:cubicBezTo>
                  <a:cubicBezTo>
                    <a:pt x="0" y="120807"/>
                    <a:pt x="15290" y="79065"/>
                    <a:pt x="45869" y="47439"/>
                  </a:cubicBezTo>
                  <a:cubicBezTo>
                    <a:pt x="76449" y="15813"/>
                    <a:pt x="114761" y="0"/>
                    <a:pt x="160804" y="0"/>
                  </a:cubicBezTo>
                  <a:close/>
                  <a:moveTo>
                    <a:pt x="168478" y="51974"/>
                  </a:moveTo>
                  <a:cubicBezTo>
                    <a:pt x="140573" y="51974"/>
                    <a:pt x="116272" y="63368"/>
                    <a:pt x="95576" y="86158"/>
                  </a:cubicBezTo>
                  <a:cubicBezTo>
                    <a:pt x="74879" y="108947"/>
                    <a:pt x="64531" y="138480"/>
                    <a:pt x="64531" y="174757"/>
                  </a:cubicBezTo>
                  <a:cubicBezTo>
                    <a:pt x="64531" y="207313"/>
                    <a:pt x="74356" y="233765"/>
                    <a:pt x="94006" y="254113"/>
                  </a:cubicBezTo>
                  <a:cubicBezTo>
                    <a:pt x="113656" y="274460"/>
                    <a:pt x="137899" y="284634"/>
                    <a:pt x="166734" y="284634"/>
                  </a:cubicBezTo>
                  <a:cubicBezTo>
                    <a:pt x="195802" y="284634"/>
                    <a:pt x="219696" y="274460"/>
                    <a:pt x="238416" y="254113"/>
                  </a:cubicBezTo>
                  <a:cubicBezTo>
                    <a:pt x="257136" y="233765"/>
                    <a:pt x="266495" y="205569"/>
                    <a:pt x="266495" y="169525"/>
                  </a:cubicBezTo>
                  <a:cubicBezTo>
                    <a:pt x="266495" y="133480"/>
                    <a:pt x="256903" y="104878"/>
                    <a:pt x="237718" y="83716"/>
                  </a:cubicBezTo>
                  <a:cubicBezTo>
                    <a:pt x="218533" y="62555"/>
                    <a:pt x="195453" y="51974"/>
                    <a:pt x="168478" y="51974"/>
                  </a:cubicBezTo>
                  <a:close/>
                </a:path>
              </a:pathLst>
            </a:custGeom>
            <a:grpFill/>
            <a:ln w="5715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grpSp>
        <p:nvGrpSpPr>
          <p:cNvPr id="6" name="Täckplatta">
            <a:extLst>
              <a:ext uri="{FF2B5EF4-FFF2-40B4-BE49-F238E27FC236}">
                <a16:creationId xmlns:a16="http://schemas.microsoft.com/office/drawing/2014/main" id="{740BE4F2-BD92-6100-8D6F-C6B9F177C068}"/>
              </a:ext>
            </a:extLst>
          </p:cNvPr>
          <p:cNvGrpSpPr/>
          <p:nvPr/>
        </p:nvGrpSpPr>
        <p:grpSpPr>
          <a:xfrm>
            <a:off x="4660745" y="1"/>
            <a:ext cx="7531256" cy="6857999"/>
            <a:chOff x="4660745" y="1"/>
            <a:chExt cx="7531256" cy="6857999"/>
          </a:xfrm>
        </p:grpSpPr>
        <p:sp>
          <p:nvSpPr>
            <p:cNvPr id="7" name="Rektangel 6">
              <a:extLst>
                <a:ext uri="{FF2B5EF4-FFF2-40B4-BE49-F238E27FC236}">
                  <a16:creationId xmlns:a16="http://schemas.microsoft.com/office/drawing/2014/main" id="{AF285C30-8318-3DE6-09A1-AEC109E3294E}"/>
                </a:ext>
              </a:extLst>
            </p:cNvPr>
            <p:cNvSpPr/>
            <p:nvPr/>
          </p:nvSpPr>
          <p:spPr>
            <a:xfrm>
              <a:off x="4660745" y="1"/>
              <a:ext cx="7531255" cy="152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8" name="Grupp 7">
              <a:extLst>
                <a:ext uri="{FF2B5EF4-FFF2-40B4-BE49-F238E27FC236}">
                  <a16:creationId xmlns:a16="http://schemas.microsoft.com/office/drawing/2014/main" id="{A9B3B7E1-15F5-EEE4-D63D-2A9F51AC72D0}"/>
                </a:ext>
              </a:extLst>
            </p:cNvPr>
            <p:cNvGrpSpPr/>
            <p:nvPr/>
          </p:nvGrpSpPr>
          <p:grpSpPr>
            <a:xfrm>
              <a:off x="5429249" y="152400"/>
              <a:ext cx="6762752" cy="6705600"/>
              <a:chOff x="5429249" y="152400"/>
              <a:chExt cx="6762752" cy="6705600"/>
            </a:xfrm>
          </p:grpSpPr>
          <p:sp>
            <p:nvSpPr>
              <p:cNvPr id="9" name="Rektangel 8">
                <a:extLst>
                  <a:ext uri="{FF2B5EF4-FFF2-40B4-BE49-F238E27FC236}">
                    <a16:creationId xmlns:a16="http://schemas.microsoft.com/office/drawing/2014/main" id="{F0942C27-5A23-C0D3-00AF-D9EAFC15FC41}"/>
                  </a:ext>
                </a:extLst>
              </p:cNvPr>
              <p:cNvSpPr/>
              <p:nvPr/>
            </p:nvSpPr>
            <p:spPr>
              <a:xfrm>
                <a:off x="5429249" y="152400"/>
                <a:ext cx="5546671" cy="1591227"/>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0" name="Grupp 9">
                <a:extLst>
                  <a:ext uri="{FF2B5EF4-FFF2-40B4-BE49-F238E27FC236}">
                    <a16:creationId xmlns:a16="http://schemas.microsoft.com/office/drawing/2014/main" id="{0FEE5607-8B91-8B13-02AA-75E9BCA2DD47}"/>
                  </a:ext>
                </a:extLst>
              </p:cNvPr>
              <p:cNvGrpSpPr/>
              <p:nvPr/>
            </p:nvGrpSpPr>
            <p:grpSpPr>
              <a:xfrm>
                <a:off x="5898349" y="3515932"/>
                <a:ext cx="6293652" cy="3342068"/>
                <a:chOff x="5898349" y="3515932"/>
                <a:chExt cx="6293652" cy="3342068"/>
              </a:xfrm>
            </p:grpSpPr>
            <p:sp>
              <p:nvSpPr>
                <p:cNvPr id="29" name="Rektangel 28">
                  <a:extLst>
                    <a:ext uri="{FF2B5EF4-FFF2-40B4-BE49-F238E27FC236}">
                      <a16:creationId xmlns:a16="http://schemas.microsoft.com/office/drawing/2014/main" id="{76137D8F-1F73-7717-7195-D623C347AEA3}"/>
                    </a:ext>
                  </a:extLst>
                </p:cNvPr>
                <p:cNvSpPr/>
                <p:nvPr/>
              </p:nvSpPr>
              <p:spPr>
                <a:xfrm>
                  <a:off x="5898350" y="3515932"/>
                  <a:ext cx="6138076" cy="3189668"/>
                </a:xfrm>
                <a:prstGeom prst="rect">
                  <a:avLst/>
                </a:prstGeom>
                <a:solidFill>
                  <a:srgbClr val="EEF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a:extLst>
                    <a:ext uri="{FF2B5EF4-FFF2-40B4-BE49-F238E27FC236}">
                      <a16:creationId xmlns:a16="http://schemas.microsoft.com/office/drawing/2014/main" id="{3384C449-6832-2FDA-E935-4A72EB287281}"/>
                    </a:ext>
                  </a:extLst>
                </p:cNvPr>
                <p:cNvSpPr/>
                <p:nvPr/>
              </p:nvSpPr>
              <p:spPr>
                <a:xfrm>
                  <a:off x="5898349" y="6705599"/>
                  <a:ext cx="6293652" cy="1524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grpSp>
      <p:pic>
        <p:nvPicPr>
          <p:cNvPr id="16" name="Platshållare för bild 15">
            <a:extLst>
              <a:ext uri="{FF2B5EF4-FFF2-40B4-BE49-F238E27FC236}">
                <a16:creationId xmlns:a16="http://schemas.microsoft.com/office/drawing/2014/main" id="{6E5E66E3-5EA6-25A7-44CA-7B2302BD592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681" r="25681"/>
          <a:stretch/>
        </p:blipFill>
        <p:spPr/>
      </p:pic>
      <p:sp>
        <p:nvSpPr>
          <p:cNvPr id="3" name="Pil: femhörning 2">
            <a:extLst>
              <a:ext uri="{FF2B5EF4-FFF2-40B4-BE49-F238E27FC236}">
                <a16:creationId xmlns:a16="http://schemas.microsoft.com/office/drawing/2014/main" id="{38509C4C-0506-E221-F653-0C40767610FC}"/>
              </a:ext>
            </a:extLst>
          </p:cNvPr>
          <p:cNvSpPr/>
          <p:nvPr/>
        </p:nvSpPr>
        <p:spPr>
          <a:xfrm>
            <a:off x="155235" y="4535273"/>
            <a:ext cx="11881190" cy="2172092"/>
          </a:xfrm>
          <a:prstGeom prst="homePlate">
            <a:avLst>
              <a:gd name="adj" fmla="val 32334"/>
            </a:avLst>
          </a:prstGeom>
          <a:solidFill>
            <a:srgbClr val="4A96D2">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Ins="36000" rtlCol="0" anchor="ctr"/>
          <a:lstStyle/>
          <a:p>
            <a:pPr lvl="0">
              <a:lnSpc>
                <a:spcPct val="79000"/>
              </a:lnSpc>
              <a:defRPr/>
            </a:pPr>
            <a:endParaRPr lang="sv-SE" sz="2800" b="1"/>
          </a:p>
        </p:txBody>
      </p:sp>
      <p:sp>
        <p:nvSpPr>
          <p:cNvPr id="2" name="textruta 1">
            <a:extLst>
              <a:ext uri="{FF2B5EF4-FFF2-40B4-BE49-F238E27FC236}">
                <a16:creationId xmlns:a16="http://schemas.microsoft.com/office/drawing/2014/main" id="{FBE52FC9-186A-50EC-E9BF-598981B41BF8}"/>
              </a:ext>
            </a:extLst>
          </p:cNvPr>
          <p:cNvSpPr txBox="1"/>
          <p:nvPr/>
        </p:nvSpPr>
        <p:spPr>
          <a:xfrm>
            <a:off x="8426372" y="5220012"/>
            <a:ext cx="3598997" cy="773160"/>
          </a:xfrm>
          <a:prstGeom prst="rect">
            <a:avLst/>
          </a:prstGeom>
          <a:noFill/>
        </p:spPr>
        <p:txBody>
          <a:bodyPr wrap="square">
            <a:spAutoFit/>
          </a:bodyPr>
          <a:lstStyle/>
          <a:p>
            <a:pPr lvl="0">
              <a:lnSpc>
                <a:spcPct val="79000"/>
              </a:lnSpc>
              <a:defRPr/>
            </a:pPr>
            <a:r>
              <a:rPr lang="sv-SE" sz="2800" b="1" err="1">
                <a:solidFill>
                  <a:prstClr val="white"/>
                </a:solidFill>
              </a:rPr>
              <a:t>Act</a:t>
            </a:r>
            <a:r>
              <a:rPr lang="sv-SE" sz="2800" b="1">
                <a:solidFill>
                  <a:prstClr val="white"/>
                </a:solidFill>
              </a:rPr>
              <a:t> Svenska</a:t>
            </a:r>
            <a:br>
              <a:rPr lang="sv-SE" sz="2800" b="1">
                <a:solidFill>
                  <a:prstClr val="white"/>
                </a:solidFill>
              </a:rPr>
            </a:br>
            <a:r>
              <a:rPr lang="sv-SE" sz="2800" b="1">
                <a:solidFill>
                  <a:prstClr val="white"/>
                </a:solidFill>
              </a:rPr>
              <a:t>kyrkan lanseras</a:t>
            </a:r>
          </a:p>
        </p:txBody>
      </p:sp>
    </p:spTree>
    <p:extLst>
      <p:ext uri="{BB962C8B-B14F-4D97-AF65-F5344CB8AC3E}">
        <p14:creationId xmlns:p14="http://schemas.microsoft.com/office/powerpoint/2010/main" val="12693704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latshållare för bild 19" descr="En bild som visar utomhus, klädsel, Människoansikte, svart och vit&#10;&#10;Automatiskt genererad beskrivning">
            <a:extLst>
              <a:ext uri="{FF2B5EF4-FFF2-40B4-BE49-F238E27FC236}">
                <a16:creationId xmlns:a16="http://schemas.microsoft.com/office/drawing/2014/main" id="{43FF5FE9-3427-2C80-B5FA-B216CFEC359F}"/>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t="5142" b="5142"/>
          <a:stretch/>
        </p:blipFill>
        <p:spPr/>
      </p:pic>
      <p:pic>
        <p:nvPicPr>
          <p:cNvPr id="40" name="Platshållare för bild 39" descr="En bild som visar klädsel, person, Människoansikte, tjej">
            <a:extLst>
              <a:ext uri="{FF2B5EF4-FFF2-40B4-BE49-F238E27FC236}">
                <a16:creationId xmlns:a16="http://schemas.microsoft.com/office/drawing/2014/main" id="{502D8081-3E6C-22F4-6ECE-6EF995F41D87}"/>
              </a:ext>
            </a:extLst>
          </p:cNvPr>
          <p:cNvPicPr>
            <a:picLocks noGrp="1" noChangeAspect="1"/>
          </p:cNvPicPr>
          <p:nvPr>
            <p:ph type="pic" sz="quarter" idx="15"/>
          </p:nvPr>
        </p:nvPicPr>
        <p:blipFill rotWithShape="1">
          <a:blip r:embed="rId4">
            <a:extLst>
              <a:ext uri="{28A0092B-C50C-407E-A947-70E740481C1C}">
                <a14:useLocalDpi xmlns:a14="http://schemas.microsoft.com/office/drawing/2010/main" val="0"/>
              </a:ext>
            </a:extLst>
          </a:blip>
          <a:srcRect t="23525" b="23525"/>
          <a:stretch/>
        </p:blipFill>
        <p:spPr/>
      </p:pic>
      <p:pic>
        <p:nvPicPr>
          <p:cNvPr id="29" name="Platshållare för bild 28">
            <a:extLst>
              <a:ext uri="{FF2B5EF4-FFF2-40B4-BE49-F238E27FC236}">
                <a16:creationId xmlns:a16="http://schemas.microsoft.com/office/drawing/2014/main" id="{5B68A06B-292D-40DC-C4C2-2026002F6DBA}"/>
              </a:ext>
            </a:extLst>
          </p:cNvPr>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t="23167" b="23167"/>
          <a:stretch/>
        </p:blipFill>
        <p:spPr/>
      </p:pic>
      <p:pic>
        <p:nvPicPr>
          <p:cNvPr id="30" name="Platshållare för bild 29" descr="En bild som visar person, bordsservis, klädsel, Människoansikte&#10;&#10;Automatiskt genererad beskrivning">
            <a:extLst>
              <a:ext uri="{FF2B5EF4-FFF2-40B4-BE49-F238E27FC236}">
                <a16:creationId xmlns:a16="http://schemas.microsoft.com/office/drawing/2014/main" id="{83170048-03DF-0F69-06DA-EE4720C7F419}"/>
              </a:ext>
            </a:extLst>
          </p:cNvPr>
          <p:cNvPicPr>
            <a:picLocks noGrp="1" noChangeAspect="1"/>
          </p:cNvPicPr>
          <p:nvPr>
            <p:ph type="pic" sz="quarter" idx="17"/>
          </p:nvPr>
        </p:nvPicPr>
        <p:blipFill rotWithShape="1">
          <a:blip r:embed="rId6">
            <a:extLst>
              <a:ext uri="{28A0092B-C50C-407E-A947-70E740481C1C}">
                <a14:useLocalDpi xmlns:a14="http://schemas.microsoft.com/office/drawing/2010/main" val="0"/>
              </a:ext>
            </a:extLst>
          </a:blip>
          <a:srcRect t="7122" b="7122"/>
          <a:stretch/>
        </p:blipFill>
        <p:spPr/>
      </p:pic>
      <p:pic>
        <p:nvPicPr>
          <p:cNvPr id="21" name="Platshållare för bild 20">
            <a:extLst>
              <a:ext uri="{FF2B5EF4-FFF2-40B4-BE49-F238E27FC236}">
                <a16:creationId xmlns:a16="http://schemas.microsoft.com/office/drawing/2014/main" id="{3AC7A28E-F5AF-1E67-5403-13B7466AB5B3}"/>
              </a:ext>
            </a:extLst>
          </p:cNvPr>
          <p:cNvPicPr>
            <a:picLocks noGrp="1" noChangeAspect="1"/>
          </p:cNvPicPr>
          <p:nvPr>
            <p:ph type="pic" sz="quarter" idx="18"/>
          </p:nvPr>
        </p:nvPicPr>
        <p:blipFill>
          <a:blip r:embed="rId7">
            <a:extLst>
              <a:ext uri="{28A0092B-C50C-407E-A947-70E740481C1C}">
                <a14:useLocalDpi xmlns:a14="http://schemas.microsoft.com/office/drawing/2010/main" val="0"/>
              </a:ext>
            </a:extLst>
          </a:blip>
          <a:srcRect t="2308" b="2308"/>
          <a:stretch/>
        </p:blipFill>
        <p:spPr/>
      </p:pic>
      <p:pic>
        <p:nvPicPr>
          <p:cNvPr id="18" name="Platshållare för bild 17" descr="En bild som visar klädsel, person, Människoansikte, rosa&#10;&#10;Automatiskt genererad beskrivning">
            <a:extLst>
              <a:ext uri="{FF2B5EF4-FFF2-40B4-BE49-F238E27FC236}">
                <a16:creationId xmlns:a16="http://schemas.microsoft.com/office/drawing/2014/main" id="{CD62C512-2B96-FC59-AB8D-F933E7BCB760}"/>
              </a:ext>
            </a:extLst>
          </p:cNvPr>
          <p:cNvPicPr>
            <a:picLocks noGrp="1" noChangeAspect="1"/>
          </p:cNvPicPr>
          <p:nvPr>
            <p:ph type="pic" sz="quarter" idx="13"/>
          </p:nvPr>
        </p:nvPicPr>
        <p:blipFill rotWithShape="1">
          <a:blip r:embed="rId8">
            <a:extLst>
              <a:ext uri="{28A0092B-C50C-407E-A947-70E740481C1C}">
                <a14:useLocalDpi xmlns:a14="http://schemas.microsoft.com/office/drawing/2010/main" val="0"/>
              </a:ext>
            </a:extLst>
          </a:blip>
          <a:srcRect l="10176" r="10176"/>
          <a:stretch/>
        </p:blipFill>
        <p:spPr/>
      </p:pic>
      <p:pic>
        <p:nvPicPr>
          <p:cNvPr id="19" name="Platshållare för bild 18" descr="En bild som visar Människoansikte, klädsel, slips, skjorta&#10;&#10;Automatiskt genererad beskrivning">
            <a:extLst>
              <a:ext uri="{FF2B5EF4-FFF2-40B4-BE49-F238E27FC236}">
                <a16:creationId xmlns:a16="http://schemas.microsoft.com/office/drawing/2014/main" id="{3CF539E7-1F82-ABC1-D9D2-D476D12087F0}"/>
              </a:ext>
            </a:extLst>
          </p:cNvPr>
          <p:cNvPicPr>
            <a:picLocks noGrp="1" noChangeAspect="1"/>
          </p:cNvPicPr>
          <p:nvPr>
            <p:ph type="pic" sz="quarter" idx="19"/>
          </p:nvPr>
        </p:nvPicPr>
        <p:blipFill rotWithShape="1">
          <a:blip r:embed="rId9">
            <a:extLst>
              <a:ext uri="{28A0092B-C50C-407E-A947-70E740481C1C}">
                <a14:useLocalDpi xmlns:a14="http://schemas.microsoft.com/office/drawing/2010/main" val="0"/>
              </a:ext>
            </a:extLst>
          </a:blip>
          <a:srcRect t="5118" b="5118"/>
          <a:stretch/>
        </p:blipFill>
        <p:spPr/>
      </p:pic>
    </p:spTree>
    <p:extLst>
      <p:ext uri="{BB962C8B-B14F-4D97-AF65-F5344CB8AC3E}">
        <p14:creationId xmlns:p14="http://schemas.microsoft.com/office/powerpoint/2010/main" val="15919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femhörning 5">
            <a:extLst>
              <a:ext uri="{FF2B5EF4-FFF2-40B4-BE49-F238E27FC236}">
                <a16:creationId xmlns:a16="http://schemas.microsoft.com/office/drawing/2014/main" id="{C6510A48-5997-44A3-9BF9-E22670CA08F1}"/>
              </a:ext>
            </a:extLst>
          </p:cNvPr>
          <p:cNvSpPr/>
          <p:nvPr/>
        </p:nvSpPr>
        <p:spPr>
          <a:xfrm>
            <a:off x="155235" y="4535273"/>
            <a:ext cx="9204978" cy="2172092"/>
          </a:xfrm>
          <a:prstGeom prst="homePlate">
            <a:avLst>
              <a:gd name="adj" fmla="val 32334"/>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Ins="36000" rtlCol="0" anchor="ctr"/>
          <a:lstStyle/>
          <a:p>
            <a:pPr lvl="0">
              <a:lnSpc>
                <a:spcPct val="79000"/>
              </a:lnSpc>
              <a:defRPr/>
            </a:pPr>
            <a:endParaRPr lang="sv-SE" sz="2800" b="1"/>
          </a:p>
        </p:txBody>
      </p:sp>
      <p:sp>
        <p:nvSpPr>
          <p:cNvPr id="4" name="Rubrik 3">
            <a:extLst>
              <a:ext uri="{FF2B5EF4-FFF2-40B4-BE49-F238E27FC236}">
                <a16:creationId xmlns:a16="http://schemas.microsoft.com/office/drawing/2014/main" id="{4EC2E985-315C-BF3A-A172-0DC2BEE1642B}"/>
              </a:ext>
            </a:extLst>
          </p:cNvPr>
          <p:cNvSpPr>
            <a:spLocks noGrp="1"/>
          </p:cNvSpPr>
          <p:nvPr>
            <p:ph type="title"/>
          </p:nvPr>
        </p:nvSpPr>
        <p:spPr>
          <a:xfrm>
            <a:off x="731838" y="535604"/>
            <a:ext cx="9828212" cy="935626"/>
          </a:xfrm>
        </p:spPr>
        <p:txBody>
          <a:bodyPr/>
          <a:lstStyle/>
          <a:p>
            <a:r>
              <a:rPr lang="sv-SE"/>
              <a:t>Det ekumeniska sammanhanget</a:t>
            </a:r>
          </a:p>
        </p:txBody>
      </p:sp>
      <p:pic>
        <p:nvPicPr>
          <p:cNvPr id="7" name="Picture 4">
            <a:extLst>
              <a:ext uri="{FF2B5EF4-FFF2-40B4-BE49-F238E27FC236}">
                <a16:creationId xmlns:a16="http://schemas.microsoft.com/office/drawing/2014/main" id="{1428D6CF-A981-B8BF-936E-EED95E0804C6}"/>
              </a:ext>
            </a:extLst>
          </p:cNvPr>
          <p:cNvPicPr>
            <a:picLocks noChangeAspect="1"/>
          </p:cNvPicPr>
          <p:nvPr/>
        </p:nvPicPr>
        <p:blipFill>
          <a:blip r:embed="rId3"/>
          <a:stretch>
            <a:fillRect/>
          </a:stretch>
        </p:blipFill>
        <p:spPr>
          <a:xfrm>
            <a:off x="618807" y="1858261"/>
            <a:ext cx="7712990" cy="2716892"/>
          </a:xfrm>
          <a:prstGeom prst="rect">
            <a:avLst/>
          </a:prstGeom>
        </p:spPr>
      </p:pic>
      <p:grpSp>
        <p:nvGrpSpPr>
          <p:cNvPr id="27" name="Group 26">
            <a:extLst>
              <a:ext uri="{FF2B5EF4-FFF2-40B4-BE49-F238E27FC236}">
                <a16:creationId xmlns:a16="http://schemas.microsoft.com/office/drawing/2014/main" id="{0465DF6B-F6F1-4F54-DC25-B5811AA0EE91}"/>
              </a:ext>
            </a:extLst>
          </p:cNvPr>
          <p:cNvGrpSpPr/>
          <p:nvPr/>
        </p:nvGrpSpPr>
        <p:grpSpPr>
          <a:xfrm>
            <a:off x="3601476" y="4734747"/>
            <a:ext cx="1747651" cy="1747651"/>
            <a:chOff x="8133316" y="1967322"/>
            <a:chExt cx="2820692" cy="2820692"/>
          </a:xfrm>
        </p:grpSpPr>
        <p:sp>
          <p:nvSpPr>
            <p:cNvPr id="28" name="Oval 11">
              <a:extLst>
                <a:ext uri="{FF2B5EF4-FFF2-40B4-BE49-F238E27FC236}">
                  <a16:creationId xmlns:a16="http://schemas.microsoft.com/office/drawing/2014/main" id="{2FB7560D-9A06-C733-23B0-B0FC4307ABD2}"/>
                </a:ext>
              </a:extLst>
            </p:cNvPr>
            <p:cNvSpPr/>
            <p:nvPr/>
          </p:nvSpPr>
          <p:spPr>
            <a:xfrm>
              <a:off x="8133316" y="1967322"/>
              <a:ext cx="2820692" cy="28206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29" name="Picture 23">
              <a:extLst>
                <a:ext uri="{FF2B5EF4-FFF2-40B4-BE49-F238E27FC236}">
                  <a16:creationId xmlns:a16="http://schemas.microsoft.com/office/drawing/2014/main" id="{1973255F-93E1-DE83-D0A8-B9B6D4A15250}"/>
                </a:ext>
              </a:extLst>
            </p:cNvPr>
            <p:cNvPicPr>
              <a:picLocks noChangeAspect="1"/>
            </p:cNvPicPr>
            <p:nvPr/>
          </p:nvPicPr>
          <p:blipFill>
            <a:blip r:embed="rId4"/>
            <a:stretch>
              <a:fillRect/>
            </a:stretch>
          </p:blipFill>
          <p:spPr>
            <a:xfrm>
              <a:off x="8675296" y="2805782"/>
              <a:ext cx="1914285" cy="927790"/>
            </a:xfrm>
            <a:prstGeom prst="rect">
              <a:avLst/>
            </a:prstGeom>
          </p:spPr>
        </p:pic>
      </p:grpSp>
      <p:grpSp>
        <p:nvGrpSpPr>
          <p:cNvPr id="5" name="Grupp 4">
            <a:extLst>
              <a:ext uri="{FF2B5EF4-FFF2-40B4-BE49-F238E27FC236}">
                <a16:creationId xmlns:a16="http://schemas.microsoft.com/office/drawing/2014/main" id="{2AD912C3-5698-4402-C3FA-09F4612733F6}"/>
              </a:ext>
            </a:extLst>
          </p:cNvPr>
          <p:cNvGrpSpPr/>
          <p:nvPr/>
        </p:nvGrpSpPr>
        <p:grpSpPr>
          <a:xfrm>
            <a:off x="965406" y="4738969"/>
            <a:ext cx="1745267" cy="1745267"/>
            <a:chOff x="1496927" y="4738969"/>
            <a:chExt cx="1745267" cy="1745267"/>
          </a:xfrm>
        </p:grpSpPr>
        <p:sp>
          <p:nvSpPr>
            <p:cNvPr id="10" name="Oval 9">
              <a:extLst>
                <a:ext uri="{FF2B5EF4-FFF2-40B4-BE49-F238E27FC236}">
                  <a16:creationId xmlns:a16="http://schemas.microsoft.com/office/drawing/2014/main" id="{9660BE24-8CD8-C0E4-1261-6085D3B0B2CC}"/>
                </a:ext>
              </a:extLst>
            </p:cNvPr>
            <p:cNvSpPr/>
            <p:nvPr/>
          </p:nvSpPr>
          <p:spPr>
            <a:xfrm>
              <a:off x="1496927" y="4738969"/>
              <a:ext cx="1745267" cy="17452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22">
              <a:extLst>
                <a:ext uri="{FF2B5EF4-FFF2-40B4-BE49-F238E27FC236}">
                  <a16:creationId xmlns:a16="http://schemas.microsoft.com/office/drawing/2014/main" id="{45188110-FEA3-A15A-AFEB-AC7AD03AF2D3}"/>
                </a:ext>
              </a:extLst>
            </p:cNvPr>
            <p:cNvPicPr>
              <a:picLocks noChangeAspect="1"/>
            </p:cNvPicPr>
            <p:nvPr/>
          </p:nvPicPr>
          <p:blipFill>
            <a:blip r:embed="rId5"/>
            <a:stretch>
              <a:fillRect/>
            </a:stretch>
          </p:blipFill>
          <p:spPr>
            <a:xfrm>
              <a:off x="1846348" y="5093243"/>
              <a:ext cx="1016238" cy="1016238"/>
            </a:xfrm>
            <a:prstGeom prst="rect">
              <a:avLst/>
            </a:prstGeom>
          </p:spPr>
        </p:pic>
      </p:grpSp>
      <p:grpSp>
        <p:nvGrpSpPr>
          <p:cNvPr id="9" name="Grupp 8">
            <a:extLst>
              <a:ext uri="{FF2B5EF4-FFF2-40B4-BE49-F238E27FC236}">
                <a16:creationId xmlns:a16="http://schemas.microsoft.com/office/drawing/2014/main" id="{F1483DAA-CF2F-45DE-4F86-86E4E6F0537D}"/>
              </a:ext>
            </a:extLst>
          </p:cNvPr>
          <p:cNvGrpSpPr/>
          <p:nvPr/>
        </p:nvGrpSpPr>
        <p:grpSpPr>
          <a:xfrm>
            <a:off x="6255786" y="4727537"/>
            <a:ext cx="1747651" cy="1747651"/>
            <a:chOff x="3581954" y="4727537"/>
            <a:chExt cx="1747651" cy="1747651"/>
          </a:xfrm>
        </p:grpSpPr>
        <p:sp>
          <p:nvSpPr>
            <p:cNvPr id="11" name="Oval 10">
              <a:extLst>
                <a:ext uri="{FF2B5EF4-FFF2-40B4-BE49-F238E27FC236}">
                  <a16:creationId xmlns:a16="http://schemas.microsoft.com/office/drawing/2014/main" id="{AD1798D2-A33F-812A-2C39-C331D5DA8B73}"/>
                </a:ext>
              </a:extLst>
            </p:cNvPr>
            <p:cNvSpPr/>
            <p:nvPr/>
          </p:nvSpPr>
          <p:spPr>
            <a:xfrm>
              <a:off x="3581954" y="4727537"/>
              <a:ext cx="1747651" cy="17476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13" name="Picture 21">
              <a:extLst>
                <a:ext uri="{FF2B5EF4-FFF2-40B4-BE49-F238E27FC236}">
                  <a16:creationId xmlns:a16="http://schemas.microsoft.com/office/drawing/2014/main" id="{2D50037F-765E-2085-A4F2-03C54B5DE772}"/>
                </a:ext>
              </a:extLst>
            </p:cNvPr>
            <p:cNvPicPr>
              <a:picLocks noChangeAspect="1"/>
            </p:cNvPicPr>
            <p:nvPr/>
          </p:nvPicPr>
          <p:blipFill>
            <a:blip r:embed="rId6"/>
            <a:stretch>
              <a:fillRect/>
            </a:stretch>
          </p:blipFill>
          <p:spPr>
            <a:xfrm>
              <a:off x="3810852" y="5487648"/>
              <a:ext cx="1289854" cy="241848"/>
            </a:xfrm>
            <a:prstGeom prst="rect">
              <a:avLst/>
            </a:prstGeom>
          </p:spPr>
        </p:pic>
      </p:grpSp>
    </p:spTree>
    <p:extLst>
      <p:ext uri="{BB962C8B-B14F-4D97-AF65-F5344CB8AC3E}">
        <p14:creationId xmlns:p14="http://schemas.microsoft.com/office/powerpoint/2010/main" val="377876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Människoansikte, person, klädsel, inomhus&#10;&#10;AI-genererat innehåll kan vara felaktigt.">
            <a:extLst>
              <a:ext uri="{FF2B5EF4-FFF2-40B4-BE49-F238E27FC236}">
                <a16:creationId xmlns:a16="http://schemas.microsoft.com/office/drawing/2014/main" id="{89E13DCC-1FD5-D06F-4022-779B5F44A40E}"/>
              </a:ext>
            </a:extLst>
          </p:cNvPr>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rcRect/>
          <a:stretch/>
        </p:blipFill>
        <p:spPr>
          <a:xfrm>
            <a:off x="155575" y="152400"/>
            <a:ext cx="11880850" cy="6553200"/>
          </a:xfrm>
        </p:spPr>
      </p:pic>
      <p:sp>
        <p:nvSpPr>
          <p:cNvPr id="6" name="Pil: femhörning 5">
            <a:extLst>
              <a:ext uri="{FF2B5EF4-FFF2-40B4-BE49-F238E27FC236}">
                <a16:creationId xmlns:a16="http://schemas.microsoft.com/office/drawing/2014/main" id="{18184794-AE6D-B7FD-78B8-7D91C204F915}"/>
              </a:ext>
            </a:extLst>
          </p:cNvPr>
          <p:cNvSpPr/>
          <p:nvPr/>
        </p:nvSpPr>
        <p:spPr>
          <a:xfrm>
            <a:off x="155575" y="4533508"/>
            <a:ext cx="4205056" cy="2172092"/>
          </a:xfrm>
          <a:prstGeom prst="homePlate">
            <a:avLst>
              <a:gd name="adj" fmla="val 32334"/>
            </a:avLst>
          </a:prstGeom>
          <a:solidFill>
            <a:schemeClr val="accent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lvl="0">
              <a:lnSpc>
                <a:spcPct val="79000"/>
              </a:lnSpc>
              <a:defRPr/>
            </a:pPr>
            <a:endParaRPr lang="sv-SE" sz="2800"/>
          </a:p>
        </p:txBody>
      </p:sp>
      <p:sp>
        <p:nvSpPr>
          <p:cNvPr id="3" name="textruta 2">
            <a:extLst>
              <a:ext uri="{FF2B5EF4-FFF2-40B4-BE49-F238E27FC236}">
                <a16:creationId xmlns:a16="http://schemas.microsoft.com/office/drawing/2014/main" id="{4A6B05CD-853F-9804-8CB0-FFCB44098D0A}"/>
              </a:ext>
            </a:extLst>
          </p:cNvPr>
          <p:cNvSpPr txBox="1"/>
          <p:nvPr/>
        </p:nvSpPr>
        <p:spPr>
          <a:xfrm>
            <a:off x="538280" y="5259278"/>
            <a:ext cx="3191391" cy="775790"/>
          </a:xfrm>
          <a:prstGeom prst="rect">
            <a:avLst/>
          </a:prstGeom>
          <a:noFill/>
        </p:spPr>
        <p:txBody>
          <a:bodyPr wrap="square">
            <a:spAutoFit/>
          </a:bodyPr>
          <a:lstStyle/>
          <a:p>
            <a:pPr lvl="0">
              <a:lnSpc>
                <a:spcPct val="79000"/>
              </a:lnSpc>
              <a:defRPr/>
            </a:pPr>
            <a:r>
              <a:rPr lang="sv-SE" sz="2800" b="1">
                <a:solidFill>
                  <a:schemeClr val="bg1"/>
                </a:solidFill>
              </a:rPr>
              <a:t>Lokalt</a:t>
            </a:r>
          </a:p>
          <a:p>
            <a:pPr lvl="0">
              <a:lnSpc>
                <a:spcPct val="79000"/>
              </a:lnSpc>
              <a:spcBef>
                <a:spcPts val="400"/>
              </a:spcBef>
              <a:defRPr/>
            </a:pPr>
            <a:r>
              <a:rPr lang="sv-SE" sz="2400">
                <a:solidFill>
                  <a:schemeClr val="bg1"/>
                </a:solidFill>
              </a:rPr>
              <a:t>Rättighetsbärare</a:t>
            </a:r>
          </a:p>
        </p:txBody>
      </p:sp>
    </p:spTree>
    <p:extLst>
      <p:ext uri="{BB962C8B-B14F-4D97-AF65-F5344CB8AC3E}">
        <p14:creationId xmlns:p14="http://schemas.microsoft.com/office/powerpoint/2010/main" val="267723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A00AF-0C3F-7DF8-3E12-F7084914D502}"/>
            </a:ext>
          </a:extLst>
        </p:cNvPr>
        <p:cNvGrpSpPr/>
        <p:nvPr/>
      </p:nvGrpSpPr>
      <p:grpSpPr>
        <a:xfrm>
          <a:off x="0" y="0"/>
          <a:ext cx="0" cy="0"/>
          <a:chOff x="0" y="0"/>
          <a:chExt cx="0" cy="0"/>
        </a:xfrm>
      </p:grpSpPr>
      <p:pic>
        <p:nvPicPr>
          <p:cNvPr id="19" name="Picture 3">
            <a:extLst>
              <a:ext uri="{FF2B5EF4-FFF2-40B4-BE49-F238E27FC236}">
                <a16:creationId xmlns:a16="http://schemas.microsoft.com/office/drawing/2014/main" id="{BE4E370B-A2C9-93B2-9C08-78CED8D545E1}"/>
              </a:ext>
            </a:extLst>
          </p:cNvPr>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rcRect/>
          <a:stretch/>
        </p:blipFill>
        <p:spPr>
          <a:xfrm>
            <a:off x="155575" y="152400"/>
            <a:ext cx="11880850" cy="6553200"/>
          </a:xfrm>
        </p:spPr>
      </p:pic>
      <p:sp>
        <p:nvSpPr>
          <p:cNvPr id="3" name="Pil: femhörning 2">
            <a:extLst>
              <a:ext uri="{FF2B5EF4-FFF2-40B4-BE49-F238E27FC236}">
                <a16:creationId xmlns:a16="http://schemas.microsoft.com/office/drawing/2014/main" id="{3B78B729-0C20-0A1F-9562-66D5D15A7900}"/>
              </a:ext>
            </a:extLst>
          </p:cNvPr>
          <p:cNvSpPr/>
          <p:nvPr/>
        </p:nvSpPr>
        <p:spPr>
          <a:xfrm>
            <a:off x="155575" y="4535479"/>
            <a:ext cx="8214000" cy="2172092"/>
          </a:xfrm>
          <a:prstGeom prst="homePlate">
            <a:avLst>
              <a:gd name="adj" fmla="val 32334"/>
            </a:avLst>
          </a:prstGeom>
          <a:solidFill>
            <a:schemeClr val="accent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lvl="0">
              <a:lnSpc>
                <a:spcPct val="79000"/>
              </a:lnSpc>
              <a:defRPr/>
            </a:pPr>
            <a:endParaRPr lang="sv-SE" sz="2800"/>
          </a:p>
        </p:txBody>
      </p:sp>
      <p:sp>
        <p:nvSpPr>
          <p:cNvPr id="2" name="textruta 1">
            <a:extLst>
              <a:ext uri="{FF2B5EF4-FFF2-40B4-BE49-F238E27FC236}">
                <a16:creationId xmlns:a16="http://schemas.microsoft.com/office/drawing/2014/main" id="{4BF93E73-911A-8814-D6C5-0D3150E78BA3}"/>
              </a:ext>
            </a:extLst>
          </p:cNvPr>
          <p:cNvSpPr txBox="1"/>
          <p:nvPr/>
        </p:nvSpPr>
        <p:spPr>
          <a:xfrm>
            <a:off x="5081002" y="5259278"/>
            <a:ext cx="3553998" cy="724494"/>
          </a:xfrm>
          <a:prstGeom prst="rect">
            <a:avLst/>
          </a:prstGeom>
          <a:noFill/>
        </p:spPr>
        <p:txBody>
          <a:bodyPr wrap="square">
            <a:spAutoFit/>
          </a:bodyPr>
          <a:lstStyle/>
          <a:p>
            <a:pPr lvl="0">
              <a:lnSpc>
                <a:spcPct val="79000"/>
              </a:lnSpc>
              <a:defRPr/>
            </a:pPr>
            <a:r>
              <a:rPr lang="sv-SE" sz="2800" b="1">
                <a:solidFill>
                  <a:schemeClr val="bg1"/>
                </a:solidFill>
              </a:rPr>
              <a:t>Globalt</a:t>
            </a:r>
          </a:p>
          <a:p>
            <a:pPr lvl="0">
              <a:lnSpc>
                <a:spcPct val="79000"/>
              </a:lnSpc>
              <a:defRPr/>
            </a:pPr>
            <a:r>
              <a:rPr lang="sv-SE" sz="2400">
                <a:solidFill>
                  <a:schemeClr val="bg1"/>
                </a:solidFill>
              </a:rPr>
              <a:t>Skyldighetsbärare</a:t>
            </a:r>
          </a:p>
        </p:txBody>
      </p:sp>
    </p:spTree>
    <p:extLst>
      <p:ext uri="{BB962C8B-B14F-4D97-AF65-F5344CB8AC3E}">
        <p14:creationId xmlns:p14="http://schemas.microsoft.com/office/powerpoint/2010/main" val="1262551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utomhus, moln, himmel, träd&#10;&#10;AI-genererat innehåll kan vara felaktigt.">
            <a:extLst>
              <a:ext uri="{FF2B5EF4-FFF2-40B4-BE49-F238E27FC236}">
                <a16:creationId xmlns:a16="http://schemas.microsoft.com/office/drawing/2014/main" id="{28E81E17-9495-0165-8FB2-5E96C1B2E89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632" b="8632"/>
          <a:stretch/>
        </p:blipFill>
        <p:spPr/>
      </p:pic>
      <p:sp>
        <p:nvSpPr>
          <p:cNvPr id="3" name="Rubrik 2">
            <a:extLst>
              <a:ext uri="{FF2B5EF4-FFF2-40B4-BE49-F238E27FC236}">
                <a16:creationId xmlns:a16="http://schemas.microsoft.com/office/drawing/2014/main" id="{5EB7DBAD-FCAC-E88E-DF0D-6D1F4E15DC3A}"/>
              </a:ext>
            </a:extLst>
          </p:cNvPr>
          <p:cNvSpPr>
            <a:spLocks noGrp="1"/>
          </p:cNvSpPr>
          <p:nvPr>
            <p:ph type="title"/>
          </p:nvPr>
        </p:nvSpPr>
        <p:spPr/>
        <p:txBody>
          <a:bodyPr anchor="t"/>
          <a:lstStyle/>
          <a:p>
            <a:r>
              <a:rPr lang="sv-SE"/>
              <a:t>Att vara en kyrka</a:t>
            </a:r>
            <a:br>
              <a:rPr lang="sv-SE"/>
            </a:br>
            <a:r>
              <a:rPr lang="sv-SE"/>
              <a:t>är en styrka</a:t>
            </a:r>
          </a:p>
        </p:txBody>
      </p:sp>
    </p:spTree>
    <p:extLst>
      <p:ext uri="{BB962C8B-B14F-4D97-AF65-F5344CB8AC3E}">
        <p14:creationId xmlns:p14="http://schemas.microsoft.com/office/powerpoint/2010/main" val="378006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7B97C-1CBB-B4BB-6B56-1F89EB162C50}"/>
            </a:ext>
          </a:extLst>
        </p:cNvPr>
        <p:cNvGrpSpPr/>
        <p:nvPr/>
      </p:nvGrpSpPr>
      <p:grpSpPr>
        <a:xfrm>
          <a:off x="0" y="0"/>
          <a:ext cx="0" cy="0"/>
          <a:chOff x="0" y="0"/>
          <a:chExt cx="0" cy="0"/>
        </a:xfrm>
      </p:grpSpPr>
      <p:pic>
        <p:nvPicPr>
          <p:cNvPr id="4" name="FolkAct 16x9 - 24s">
            <a:hlinkClick r:id="" action="ppaction://media"/>
            <a:extLst>
              <a:ext uri="{FF2B5EF4-FFF2-40B4-BE49-F238E27FC236}">
                <a16:creationId xmlns:a16="http://schemas.microsoft.com/office/drawing/2014/main" id="{3077AEAE-555D-94FF-E770-C1A1D214706D}"/>
              </a:ext>
            </a:extLst>
          </p:cNvPr>
          <p:cNvPicPr>
            <a:picLocks noGrp="1" noChangeAspect="1"/>
          </p:cNvPicPr>
          <p:nvPr>
            <p:ph type="media" sz="quarter" idx="13"/>
            <a:videoFile r:link="rId2"/>
            <p:extLst>
              <p:ext uri="{DAA4B4D4-6D71-4841-9C94-3DE7FCFB9230}">
                <p14:media xmlns:p14="http://schemas.microsoft.com/office/powerpoint/2010/main" r:embed="rId1"/>
              </p:ext>
            </p:extLst>
          </p:nvPr>
        </p:nvPicPr>
        <p:blipFill>
          <a:blip r:embed="rId5"/>
          <a:stretch>
            <a:fillRect/>
          </a:stretch>
        </p:blipFill>
        <p:spPr>
          <a:xfrm>
            <a:off x="155575" y="152400"/>
            <a:ext cx="11880850" cy="6553200"/>
          </a:xfrm>
          <a:prstGeom prst="rect">
            <a:avLst/>
          </a:prstGeom>
        </p:spPr>
      </p:pic>
    </p:spTree>
    <p:extLst>
      <p:ext uri="{BB962C8B-B14F-4D97-AF65-F5344CB8AC3E}">
        <p14:creationId xmlns:p14="http://schemas.microsoft.com/office/powerpoint/2010/main" val="272640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3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65549B65-9737-E4FF-0A7D-7C80EFED22CD}"/>
              </a:ext>
            </a:extLst>
          </p:cNvPr>
          <p:cNvSpPr>
            <a:spLocks noGrp="1"/>
          </p:cNvSpPr>
          <p:nvPr>
            <p:ph type="pic" sz="quarter" idx="13"/>
          </p:nvPr>
        </p:nvSpPr>
        <p:spPr/>
        <p:txBody>
          <a:bodyPr/>
          <a:lstStyle/>
          <a:p>
            <a:endParaRPr lang="sv-SE"/>
          </a:p>
        </p:txBody>
      </p:sp>
      <p:sp>
        <p:nvSpPr>
          <p:cNvPr id="3" name="Rubrik 2">
            <a:extLst>
              <a:ext uri="{FF2B5EF4-FFF2-40B4-BE49-F238E27FC236}">
                <a16:creationId xmlns:a16="http://schemas.microsoft.com/office/drawing/2014/main" id="{FDBED42B-0CA0-0E1D-E7B2-B69A2D4DE578}"/>
              </a:ext>
            </a:extLst>
          </p:cNvPr>
          <p:cNvSpPr>
            <a:spLocks noGrp="1"/>
          </p:cNvSpPr>
          <p:nvPr>
            <p:ph type="title"/>
          </p:nvPr>
        </p:nvSpPr>
        <p:spPr/>
        <p:txBody>
          <a:bodyPr/>
          <a:lstStyle/>
          <a:p>
            <a:r>
              <a:rPr lang="sv-SE" dirty="0"/>
              <a:t>Uppdrag/metod</a:t>
            </a:r>
          </a:p>
        </p:txBody>
      </p:sp>
    </p:spTree>
    <p:extLst>
      <p:ext uri="{BB962C8B-B14F-4D97-AF65-F5344CB8AC3E}">
        <p14:creationId xmlns:p14="http://schemas.microsoft.com/office/powerpoint/2010/main" val="3728968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168CA-2C78-90AE-62FC-A5D9F86E2C5F}"/>
            </a:ext>
          </a:extLst>
        </p:cNvPr>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99916D7-95A3-59AB-641E-832A0F57BF5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888" r="19888"/>
          <a:stretch/>
        </p:blipFill>
        <p:spPr>
          <a:xfrm>
            <a:off x="6129948" y="162894"/>
            <a:ext cx="5906477" cy="6542706"/>
          </a:xfrm>
          <a:noFill/>
        </p:spPr>
      </p:pic>
      <p:sp>
        <p:nvSpPr>
          <p:cNvPr id="7" name="Platshållare för text 6">
            <a:extLst>
              <a:ext uri="{FF2B5EF4-FFF2-40B4-BE49-F238E27FC236}">
                <a16:creationId xmlns:a16="http://schemas.microsoft.com/office/drawing/2014/main" id="{DDE7987B-B214-4955-5F07-F13C5A4A8BF8}"/>
              </a:ext>
            </a:extLst>
          </p:cNvPr>
          <p:cNvSpPr>
            <a:spLocks noGrp="1"/>
          </p:cNvSpPr>
          <p:nvPr>
            <p:ph idx="1"/>
          </p:nvPr>
        </p:nvSpPr>
        <p:spPr>
          <a:xfrm>
            <a:off x="731838" y="1720359"/>
            <a:ext cx="5001052" cy="4301029"/>
          </a:xfrm>
        </p:spPr>
        <p:txBody>
          <a:bodyPr>
            <a:normAutofit/>
          </a:bodyPr>
          <a:lstStyle/>
          <a:p>
            <a:pPr marL="0" indent="0">
              <a:spcAft>
                <a:spcPts val="600"/>
              </a:spcAft>
              <a:buNone/>
            </a:pPr>
            <a:r>
              <a:rPr lang="sv-SE"/>
              <a:t>”... att, för livets skull och tillsammans i den världsvida kyrkan, sänder Gud oss att, i ord och handling dela evangeliet, försvara människovärdet, värna skapelsen och leva i tron, hoppet och kärleken”</a:t>
            </a:r>
          </a:p>
        </p:txBody>
      </p:sp>
      <p:sp>
        <p:nvSpPr>
          <p:cNvPr id="10" name="Rubrik 9">
            <a:extLst>
              <a:ext uri="{FF2B5EF4-FFF2-40B4-BE49-F238E27FC236}">
                <a16:creationId xmlns:a16="http://schemas.microsoft.com/office/drawing/2014/main" id="{A94372D7-B71B-1F30-5729-7632ECA0D1E5}"/>
              </a:ext>
            </a:extLst>
          </p:cNvPr>
          <p:cNvSpPr>
            <a:spLocks noGrp="1"/>
          </p:cNvSpPr>
          <p:nvPr>
            <p:ph type="title"/>
          </p:nvPr>
        </p:nvSpPr>
        <p:spPr>
          <a:xfrm>
            <a:off x="731838" y="535604"/>
            <a:ext cx="5001052" cy="935626"/>
          </a:xfrm>
        </p:spPr>
        <p:txBody>
          <a:bodyPr anchor="b">
            <a:normAutofit/>
          </a:bodyPr>
          <a:lstStyle/>
          <a:p>
            <a:r>
              <a:rPr lang="sv-SE"/>
              <a:t>Vår mission</a:t>
            </a:r>
          </a:p>
        </p:txBody>
      </p:sp>
      <p:sp>
        <p:nvSpPr>
          <p:cNvPr id="2" name="Rubrik 2">
            <a:extLst>
              <a:ext uri="{FF2B5EF4-FFF2-40B4-BE49-F238E27FC236}">
                <a16:creationId xmlns:a16="http://schemas.microsoft.com/office/drawing/2014/main" id="{0EF84044-00E2-860F-A025-2FB032DC37A8}"/>
              </a:ext>
            </a:extLst>
          </p:cNvPr>
          <p:cNvSpPr txBox="1">
            <a:spLocks/>
          </p:cNvSpPr>
          <p:nvPr/>
        </p:nvSpPr>
        <p:spPr>
          <a:xfrm>
            <a:off x="731838" y="535604"/>
            <a:ext cx="9828212" cy="935626"/>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3600" b="1" kern="1200">
                <a:solidFill>
                  <a:schemeClr val="tx1"/>
                </a:solidFill>
                <a:latin typeface="+mj-lt"/>
                <a:ea typeface="+mj-ea"/>
                <a:cs typeface="+mj-cs"/>
              </a:defRPr>
            </a:lvl1pPr>
          </a:lstStyle>
          <a:p>
            <a:endParaRPr lang="sv-SE">
              <a:solidFill>
                <a:schemeClr val="accent4"/>
              </a:solidFill>
            </a:endParaRPr>
          </a:p>
        </p:txBody>
      </p:sp>
    </p:spTree>
    <p:extLst>
      <p:ext uri="{BB962C8B-B14F-4D97-AF65-F5344CB8AC3E}">
        <p14:creationId xmlns:p14="http://schemas.microsoft.com/office/powerpoint/2010/main" val="191012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D86F7C00-9F23-0CA2-0EB8-B9152B818FEE}"/>
              </a:ext>
            </a:extLst>
          </p:cNvPr>
          <p:cNvSpPr txBox="1"/>
          <p:nvPr/>
        </p:nvSpPr>
        <p:spPr>
          <a:xfrm>
            <a:off x="881137" y="2208978"/>
            <a:ext cx="3087317" cy="3087316"/>
          </a:xfrm>
          <a:prstGeom prst="rect">
            <a:avLst/>
          </a:prstGeom>
          <a:noFill/>
        </p:spPr>
        <p:txBody>
          <a:bodyPr wrap="none" lIns="0" tIns="0" rIns="0" bIns="0" rtlCol="0">
            <a:prstTxWarp prst="textArchUp">
              <a:avLst>
                <a:gd name="adj" fmla="val 12099715"/>
              </a:avLst>
            </a:prstTxWarp>
            <a:spAutoFit/>
          </a:bodyPr>
          <a:lstStyle/>
          <a:p>
            <a:pPr marL="0" marR="0" lvl="0" indent="0" algn="ctr" defTabSz="914400" rtl="0" eaLnBrk="1" fontAlgn="auto" latinLnBrk="0" hangingPunct="1">
              <a:lnSpc>
                <a:spcPct val="90000"/>
              </a:lnSpc>
              <a:spcBef>
                <a:spcPts val="400"/>
              </a:spcBef>
              <a:spcAft>
                <a:spcPts val="400"/>
              </a:spcAft>
              <a:buClrTx/>
              <a:buSzTx/>
              <a:buFontTx/>
              <a:buNone/>
              <a:tabLst/>
              <a:defRPr/>
            </a:pPr>
            <a:r>
              <a:rPr kumimoji="0" lang="sv-SE" sz="1400" b="1" i="0" u="none" strike="noStrike" kern="1200" cap="none" spc="0" normalizeH="0" baseline="0" noProof="0">
                <a:ln>
                  <a:noFill/>
                </a:ln>
                <a:effectLst/>
                <a:uLnTx/>
                <a:uFillTx/>
                <a:latin typeface="Arial" panose="020B0604020202020204"/>
                <a:ea typeface="+mn-ea"/>
                <a:cs typeface="+mn-cs"/>
              </a:rPr>
              <a:t>Rörelsen / engagerade givare</a:t>
            </a:r>
          </a:p>
        </p:txBody>
      </p:sp>
      <p:pic>
        <p:nvPicPr>
          <p:cNvPr id="6" name="Bildobjekt 5">
            <a:extLst>
              <a:ext uri="{FF2B5EF4-FFF2-40B4-BE49-F238E27FC236}">
                <a16:creationId xmlns:a16="http://schemas.microsoft.com/office/drawing/2014/main" id="{C652EFE9-DDA4-F180-C88D-EF20BE383672}"/>
              </a:ext>
            </a:extLst>
          </p:cNvPr>
          <p:cNvPicPr>
            <a:picLocks noChangeAspect="1"/>
          </p:cNvPicPr>
          <p:nvPr/>
        </p:nvPicPr>
        <p:blipFill>
          <a:blip r:embed="rId3">
            <a:extLst>
              <a:ext uri="{28A0092B-C50C-407E-A947-70E740481C1C}">
                <a14:useLocalDpi xmlns:a14="http://schemas.microsoft.com/office/drawing/2010/main" val="0"/>
              </a:ext>
            </a:extLst>
          </a:blip>
          <a:srcRect l="16644" r="16644"/>
          <a:stretch/>
        </p:blipFill>
        <p:spPr>
          <a:xfrm>
            <a:off x="1161223" y="2489064"/>
            <a:ext cx="2527200" cy="2527200"/>
          </a:xfrm>
          <a:prstGeom prst="ellipse">
            <a:avLst/>
          </a:prstGeom>
        </p:spPr>
      </p:pic>
      <p:sp>
        <p:nvSpPr>
          <p:cNvPr id="2" name="Rubrik 1">
            <a:extLst>
              <a:ext uri="{FF2B5EF4-FFF2-40B4-BE49-F238E27FC236}">
                <a16:creationId xmlns:a16="http://schemas.microsoft.com/office/drawing/2014/main" id="{E622A14E-35DB-BA4F-EABF-6A28AD855A5D}"/>
              </a:ext>
            </a:extLst>
          </p:cNvPr>
          <p:cNvSpPr>
            <a:spLocks noGrp="1"/>
          </p:cNvSpPr>
          <p:nvPr>
            <p:ph type="title"/>
          </p:nvPr>
        </p:nvSpPr>
        <p:spPr/>
        <p:txBody>
          <a:bodyPr/>
          <a:lstStyle/>
          <a:p>
            <a:r>
              <a:rPr lang="sv-SE"/>
              <a:t>Engagemangskedjan</a:t>
            </a:r>
          </a:p>
        </p:txBody>
      </p:sp>
      <p:sp>
        <p:nvSpPr>
          <p:cNvPr id="3" name="textruta 2">
            <a:extLst>
              <a:ext uri="{FF2B5EF4-FFF2-40B4-BE49-F238E27FC236}">
                <a16:creationId xmlns:a16="http://schemas.microsoft.com/office/drawing/2014/main" id="{10239137-6C7D-0BA0-904D-BA0DE7FE77E9}"/>
              </a:ext>
            </a:extLst>
          </p:cNvPr>
          <p:cNvSpPr txBox="1"/>
          <p:nvPr/>
        </p:nvSpPr>
        <p:spPr>
          <a:xfrm>
            <a:off x="3458810" y="2297913"/>
            <a:ext cx="3087317" cy="3087316"/>
          </a:xfrm>
          <a:prstGeom prst="rect">
            <a:avLst/>
          </a:prstGeom>
          <a:noFill/>
        </p:spPr>
        <p:txBody>
          <a:bodyPr wrap="none" lIns="0" tIns="0" rIns="0" bIns="0" rtlCol="0">
            <a:prstTxWarp prst="textArchDown">
              <a:avLst/>
            </a:prstTxWarp>
            <a:spAutoFit/>
          </a:bodyPr>
          <a:lstStyle/>
          <a:p>
            <a:pPr marL="0" marR="0" lvl="0" indent="0" algn="ctr" defTabSz="914400" rtl="0" eaLnBrk="1" fontAlgn="auto" latinLnBrk="0" hangingPunct="1">
              <a:lnSpc>
                <a:spcPct val="90000"/>
              </a:lnSpc>
              <a:spcBef>
                <a:spcPts val="400"/>
              </a:spcBef>
              <a:spcAft>
                <a:spcPts val="400"/>
              </a:spcAft>
              <a:buClrTx/>
              <a:buSzTx/>
              <a:buFontTx/>
              <a:buNone/>
              <a:tabLst/>
              <a:defRPr/>
            </a:pPr>
            <a:r>
              <a:rPr kumimoji="0" lang="sv-SE" sz="1400" b="1" i="0" u="none" strike="noStrike" kern="1200" cap="none" spc="0" normalizeH="0" baseline="0" noProof="0">
                <a:ln>
                  <a:noFill/>
                </a:ln>
                <a:effectLst/>
                <a:uLnTx/>
                <a:uFillTx/>
                <a:latin typeface="Arial" panose="020B0604020202020204"/>
                <a:ea typeface="+mn-ea"/>
                <a:cs typeface="+mn-cs"/>
              </a:rPr>
              <a:t>Internationella avdelningen</a:t>
            </a:r>
          </a:p>
        </p:txBody>
      </p:sp>
      <p:pic>
        <p:nvPicPr>
          <p:cNvPr id="4" name="Picture 1">
            <a:extLst>
              <a:ext uri="{FF2B5EF4-FFF2-40B4-BE49-F238E27FC236}">
                <a16:creationId xmlns:a16="http://schemas.microsoft.com/office/drawing/2014/main" id="{029101F3-B331-8164-AFB5-A1967399022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bwMode="auto">
          <a:xfrm>
            <a:off x="3742203" y="2488344"/>
            <a:ext cx="2525230" cy="2527200"/>
          </a:xfrm>
          <a:prstGeom prst="ellipse">
            <a:avLst/>
          </a:prstGeom>
          <a:noFill/>
        </p:spPr>
      </p:pic>
      <p:sp>
        <p:nvSpPr>
          <p:cNvPr id="7" name="textruta 6">
            <a:extLst>
              <a:ext uri="{FF2B5EF4-FFF2-40B4-BE49-F238E27FC236}">
                <a16:creationId xmlns:a16="http://schemas.microsoft.com/office/drawing/2014/main" id="{38559D7D-A171-9714-FF86-503C5FD05B05}"/>
              </a:ext>
            </a:extLst>
          </p:cNvPr>
          <p:cNvSpPr txBox="1"/>
          <p:nvPr/>
        </p:nvSpPr>
        <p:spPr>
          <a:xfrm>
            <a:off x="6036482" y="2208978"/>
            <a:ext cx="3087317" cy="3087316"/>
          </a:xfrm>
          <a:prstGeom prst="rect">
            <a:avLst/>
          </a:prstGeom>
          <a:noFill/>
        </p:spPr>
        <p:txBody>
          <a:bodyPr wrap="none" lIns="0" tIns="0" rIns="0" bIns="0" rtlCol="0">
            <a:prstTxWarp prst="textArchUp">
              <a:avLst>
                <a:gd name="adj" fmla="val 14225264"/>
              </a:avLst>
            </a:prstTxWarp>
            <a:spAutoFit/>
          </a:bodyPr>
          <a:lstStyle/>
          <a:p>
            <a:pPr marL="0" marR="0" lvl="0" indent="0" algn="ctr" defTabSz="914400" rtl="0" eaLnBrk="1" fontAlgn="auto" latinLnBrk="0" hangingPunct="1">
              <a:lnSpc>
                <a:spcPct val="90000"/>
              </a:lnSpc>
              <a:spcBef>
                <a:spcPts val="400"/>
              </a:spcBef>
              <a:spcAft>
                <a:spcPts val="400"/>
              </a:spcAft>
              <a:buClrTx/>
              <a:buSzTx/>
              <a:buFontTx/>
              <a:buNone/>
              <a:tabLst/>
              <a:defRPr/>
            </a:pPr>
            <a:r>
              <a:rPr kumimoji="0" lang="sv-SE" sz="1400" b="1" i="0" u="none" strike="noStrike" kern="1200" cap="none" spc="0" normalizeH="0" baseline="0" noProof="0">
                <a:ln>
                  <a:noFill/>
                </a:ln>
                <a:effectLst/>
                <a:uLnTx/>
                <a:uFillTx/>
                <a:latin typeface="Arial" panose="020B0604020202020204"/>
                <a:ea typeface="+mn-ea"/>
                <a:cs typeface="+mn-cs"/>
              </a:rPr>
              <a:t>Program, partner</a:t>
            </a:r>
          </a:p>
        </p:txBody>
      </p:sp>
      <p:pic>
        <p:nvPicPr>
          <p:cNvPr id="8" name="Bildobjekt 7">
            <a:extLst>
              <a:ext uri="{FF2B5EF4-FFF2-40B4-BE49-F238E27FC236}">
                <a16:creationId xmlns:a16="http://schemas.microsoft.com/office/drawing/2014/main" id="{1C894D44-A343-46A3-DBFA-38BA6177E5BE}"/>
              </a:ext>
            </a:extLst>
          </p:cNvPr>
          <p:cNvPicPr>
            <a:picLocks noChangeAspect="1"/>
          </p:cNvPicPr>
          <p:nvPr/>
        </p:nvPicPr>
        <p:blipFill>
          <a:blip r:embed="rId5">
            <a:extLst>
              <a:ext uri="{28A0092B-C50C-407E-A947-70E740481C1C}">
                <a14:useLocalDpi xmlns:a14="http://schemas.microsoft.com/office/drawing/2010/main" val="0"/>
              </a:ext>
            </a:extLst>
          </a:blip>
          <a:srcRect l="-568" t="24751" r="568" b="8549"/>
          <a:stretch>
            <a:fillRect/>
          </a:stretch>
        </p:blipFill>
        <p:spPr>
          <a:xfrm>
            <a:off x="6323184" y="2488344"/>
            <a:ext cx="2527371" cy="2528643"/>
          </a:xfrm>
          <a:prstGeom prst="ellipse">
            <a:avLst/>
          </a:prstGeom>
        </p:spPr>
      </p:pic>
      <p:sp>
        <p:nvSpPr>
          <p:cNvPr id="9" name="Båge 8">
            <a:extLst>
              <a:ext uri="{FF2B5EF4-FFF2-40B4-BE49-F238E27FC236}">
                <a16:creationId xmlns:a16="http://schemas.microsoft.com/office/drawing/2014/main" id="{FF099FF4-170E-0022-E2CE-116C70AE4568}"/>
              </a:ext>
            </a:extLst>
          </p:cNvPr>
          <p:cNvSpPr/>
          <p:nvPr/>
        </p:nvSpPr>
        <p:spPr>
          <a:xfrm flipV="1">
            <a:off x="8877752" y="1837046"/>
            <a:ext cx="1294157" cy="1584015"/>
          </a:xfrm>
          <a:prstGeom prst="arc">
            <a:avLst>
              <a:gd name="adj1" fmla="val 21594125"/>
              <a:gd name="adj2" fmla="val 10824558"/>
            </a:avLst>
          </a:prstGeom>
          <a:solidFill>
            <a:schemeClr val="accent2">
              <a:alpha val="0"/>
            </a:schemeClr>
          </a:solidFill>
          <a:ln w="254000" cap="rnd">
            <a:solidFill>
              <a:srgbClr val="003A6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cxnSp>
        <p:nvCxnSpPr>
          <p:cNvPr id="10" name="Rak koppling 9">
            <a:extLst>
              <a:ext uri="{FF2B5EF4-FFF2-40B4-BE49-F238E27FC236}">
                <a16:creationId xmlns:a16="http://schemas.microsoft.com/office/drawing/2014/main" id="{9976F83E-201D-1063-DFED-88D4C2365B4B}"/>
              </a:ext>
            </a:extLst>
          </p:cNvPr>
          <p:cNvCxnSpPr/>
          <p:nvPr/>
        </p:nvCxnSpPr>
        <p:spPr>
          <a:xfrm>
            <a:off x="8877095" y="2578680"/>
            <a:ext cx="17" cy="1174706"/>
          </a:xfrm>
          <a:prstGeom prst="line">
            <a:avLst/>
          </a:prstGeom>
          <a:ln w="254000" cap="rnd">
            <a:solidFill>
              <a:srgbClr val="003A67"/>
            </a:solidFill>
          </a:ln>
        </p:spPr>
        <p:style>
          <a:lnRef idx="1">
            <a:schemeClr val="accent1"/>
          </a:lnRef>
          <a:fillRef idx="0">
            <a:schemeClr val="accent1"/>
          </a:fillRef>
          <a:effectRef idx="0">
            <a:schemeClr val="accent1"/>
          </a:effectRef>
          <a:fontRef idx="minor">
            <a:schemeClr val="tx1"/>
          </a:fontRef>
        </p:style>
      </p:cxnSp>
      <p:sp>
        <p:nvSpPr>
          <p:cNvPr id="11" name="Ellips 10">
            <a:extLst>
              <a:ext uri="{FF2B5EF4-FFF2-40B4-BE49-F238E27FC236}">
                <a16:creationId xmlns:a16="http://schemas.microsoft.com/office/drawing/2014/main" id="{A79A9E39-B7D1-1C34-3EBF-A0925814AE4F}"/>
              </a:ext>
            </a:extLst>
          </p:cNvPr>
          <p:cNvSpPr/>
          <p:nvPr/>
        </p:nvSpPr>
        <p:spPr>
          <a:xfrm>
            <a:off x="1135235" y="2463076"/>
            <a:ext cx="2580620" cy="2580619"/>
          </a:xfrm>
          <a:prstGeom prst="ellipse">
            <a:avLst/>
          </a:prstGeom>
          <a:noFill/>
          <a:ln w="25400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2" name="Ellips 11">
            <a:extLst>
              <a:ext uri="{FF2B5EF4-FFF2-40B4-BE49-F238E27FC236}">
                <a16:creationId xmlns:a16="http://schemas.microsoft.com/office/drawing/2014/main" id="{EEE7E5C7-CEAB-CB70-B897-26A330B3268E}"/>
              </a:ext>
            </a:extLst>
          </p:cNvPr>
          <p:cNvSpPr/>
          <p:nvPr/>
        </p:nvSpPr>
        <p:spPr>
          <a:xfrm>
            <a:off x="3715855" y="2463076"/>
            <a:ext cx="2580620" cy="2580619"/>
          </a:xfrm>
          <a:prstGeom prst="ellipse">
            <a:avLst/>
          </a:prstGeom>
          <a:noFill/>
          <a:ln w="25400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3" name="Ellips 12">
            <a:extLst>
              <a:ext uri="{FF2B5EF4-FFF2-40B4-BE49-F238E27FC236}">
                <a16:creationId xmlns:a16="http://schemas.microsoft.com/office/drawing/2014/main" id="{5DBB37B9-E16C-B427-CEED-0696FBDA37B9}"/>
              </a:ext>
            </a:extLst>
          </p:cNvPr>
          <p:cNvSpPr/>
          <p:nvPr/>
        </p:nvSpPr>
        <p:spPr>
          <a:xfrm>
            <a:off x="6296474" y="2463076"/>
            <a:ext cx="2580620" cy="2580619"/>
          </a:xfrm>
          <a:prstGeom prst="ellipse">
            <a:avLst/>
          </a:prstGeom>
          <a:noFill/>
          <a:ln w="254000">
            <a:solidFill>
              <a:srgbClr val="003A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4" name="Båge 13">
            <a:extLst>
              <a:ext uri="{FF2B5EF4-FFF2-40B4-BE49-F238E27FC236}">
                <a16:creationId xmlns:a16="http://schemas.microsoft.com/office/drawing/2014/main" id="{F8F0738C-AE22-EB2E-EE97-A5D268597412}"/>
              </a:ext>
            </a:extLst>
          </p:cNvPr>
          <p:cNvSpPr/>
          <p:nvPr/>
        </p:nvSpPr>
        <p:spPr>
          <a:xfrm>
            <a:off x="3715855" y="2463076"/>
            <a:ext cx="2580620" cy="2580619"/>
          </a:xfrm>
          <a:prstGeom prst="arc">
            <a:avLst>
              <a:gd name="adj1" fmla="val 21522238"/>
              <a:gd name="adj2" fmla="val 10831419"/>
            </a:avLst>
          </a:prstGeom>
          <a:solidFill>
            <a:schemeClr val="accent2">
              <a:alpha val="0"/>
            </a:schemeClr>
          </a:solidFill>
          <a:ln w="254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5" name="Båge 14">
            <a:extLst>
              <a:ext uri="{FF2B5EF4-FFF2-40B4-BE49-F238E27FC236}">
                <a16:creationId xmlns:a16="http://schemas.microsoft.com/office/drawing/2014/main" id="{15AB11DF-7084-05E2-D17D-9DC9C855A97E}"/>
              </a:ext>
            </a:extLst>
          </p:cNvPr>
          <p:cNvSpPr/>
          <p:nvPr/>
        </p:nvSpPr>
        <p:spPr>
          <a:xfrm>
            <a:off x="6296474" y="2463076"/>
            <a:ext cx="2580620" cy="2580619"/>
          </a:xfrm>
          <a:prstGeom prst="arc">
            <a:avLst>
              <a:gd name="adj1" fmla="val 10802553"/>
              <a:gd name="adj2" fmla="val 21587520"/>
            </a:avLst>
          </a:prstGeom>
          <a:noFill/>
          <a:ln w="254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6" name="Båge 15">
            <a:extLst>
              <a:ext uri="{FF2B5EF4-FFF2-40B4-BE49-F238E27FC236}">
                <a16:creationId xmlns:a16="http://schemas.microsoft.com/office/drawing/2014/main" id="{F21E7C8F-19F7-DFBA-831D-742F6607ACEA}"/>
              </a:ext>
            </a:extLst>
          </p:cNvPr>
          <p:cNvSpPr/>
          <p:nvPr/>
        </p:nvSpPr>
        <p:spPr>
          <a:xfrm>
            <a:off x="1135235" y="2463076"/>
            <a:ext cx="2580620" cy="2580619"/>
          </a:xfrm>
          <a:prstGeom prst="arc">
            <a:avLst>
              <a:gd name="adj1" fmla="val 11811771"/>
              <a:gd name="adj2" fmla="val 0"/>
            </a:avLst>
          </a:prstGeom>
          <a:noFill/>
          <a:ln w="254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grpSp>
        <p:nvGrpSpPr>
          <p:cNvPr id="17" name="Grupp 16">
            <a:extLst>
              <a:ext uri="{FF2B5EF4-FFF2-40B4-BE49-F238E27FC236}">
                <a16:creationId xmlns:a16="http://schemas.microsoft.com/office/drawing/2014/main" id="{DA4A0093-DD0D-B585-43D1-0AFA04A96858}"/>
              </a:ext>
            </a:extLst>
          </p:cNvPr>
          <p:cNvGrpSpPr/>
          <p:nvPr/>
        </p:nvGrpSpPr>
        <p:grpSpPr>
          <a:xfrm>
            <a:off x="8877087" y="3773694"/>
            <a:ext cx="1704351" cy="1419735"/>
            <a:chOff x="8889030" y="3588233"/>
            <a:chExt cx="1815745" cy="1395324"/>
          </a:xfrm>
        </p:grpSpPr>
        <p:sp>
          <p:nvSpPr>
            <p:cNvPr id="18" name="Båge 17">
              <a:extLst>
                <a:ext uri="{FF2B5EF4-FFF2-40B4-BE49-F238E27FC236}">
                  <a16:creationId xmlns:a16="http://schemas.microsoft.com/office/drawing/2014/main" id="{21A0A8A9-8F3A-28F2-2554-D0275711D1D7}"/>
                </a:ext>
              </a:extLst>
            </p:cNvPr>
            <p:cNvSpPr/>
            <p:nvPr/>
          </p:nvSpPr>
          <p:spPr>
            <a:xfrm>
              <a:off x="8889030" y="3588233"/>
              <a:ext cx="1395324" cy="1395324"/>
            </a:xfrm>
            <a:prstGeom prst="arc">
              <a:avLst>
                <a:gd name="adj1" fmla="val 7634"/>
                <a:gd name="adj2" fmla="val 10824558"/>
              </a:avLst>
            </a:prstGeom>
            <a:solidFill>
              <a:schemeClr val="accent2">
                <a:alpha val="0"/>
              </a:schemeClr>
            </a:solidFill>
            <a:ln w="254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67"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sp>
          <p:nvSpPr>
            <p:cNvPr id="19" name="Frihandsfigur: Form 18">
              <a:extLst>
                <a:ext uri="{FF2B5EF4-FFF2-40B4-BE49-F238E27FC236}">
                  <a16:creationId xmlns:a16="http://schemas.microsoft.com/office/drawing/2014/main" id="{3F5D3445-637C-82DD-0FF2-CF059BD5B440}"/>
                </a:ext>
              </a:extLst>
            </p:cNvPr>
            <p:cNvSpPr/>
            <p:nvPr/>
          </p:nvSpPr>
          <p:spPr>
            <a:xfrm>
              <a:off x="9863936" y="3910761"/>
              <a:ext cx="840839" cy="560826"/>
            </a:xfrm>
            <a:custGeom>
              <a:avLst/>
              <a:gdLst>
                <a:gd name="connsiteX0" fmla="*/ 420819 w 840838"/>
                <a:gd name="connsiteY0" fmla="*/ 0 h 560826"/>
                <a:gd name="connsiteX1" fmla="*/ 560826 w 840838"/>
                <a:gd name="connsiteY1" fmla="*/ 140007 h 560826"/>
                <a:gd name="connsiteX2" fmla="*/ 560824 w 840838"/>
                <a:gd name="connsiteY2" fmla="*/ 140009 h 560826"/>
                <a:gd name="connsiteX3" fmla="*/ 840838 w 840838"/>
                <a:gd name="connsiteY3" fmla="*/ 420024 h 560826"/>
                <a:gd name="connsiteX4" fmla="*/ 700269 w 840838"/>
                <a:gd name="connsiteY4" fmla="*/ 560593 h 560826"/>
                <a:gd name="connsiteX5" fmla="*/ 527839 w 840838"/>
                <a:gd name="connsiteY5" fmla="*/ 388163 h 560826"/>
                <a:gd name="connsiteX6" fmla="*/ 527839 w 840838"/>
                <a:gd name="connsiteY6" fmla="*/ 426924 h 560826"/>
                <a:gd name="connsiteX7" fmla="*/ 302909 w 840838"/>
                <a:gd name="connsiteY7" fmla="*/ 426924 h 560826"/>
                <a:gd name="connsiteX8" fmla="*/ 302909 w 840838"/>
                <a:gd name="connsiteY8" fmla="*/ 397924 h 560826"/>
                <a:gd name="connsiteX9" fmla="*/ 140007 w 840838"/>
                <a:gd name="connsiteY9" fmla="*/ 560826 h 560826"/>
                <a:gd name="connsiteX10" fmla="*/ 0 w 840838"/>
                <a:gd name="connsiteY10" fmla="*/ 420819 h 56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838" h="560826">
                  <a:moveTo>
                    <a:pt x="420819" y="0"/>
                  </a:moveTo>
                  <a:lnTo>
                    <a:pt x="560826" y="140007"/>
                  </a:lnTo>
                  <a:lnTo>
                    <a:pt x="560824" y="140009"/>
                  </a:lnTo>
                  <a:lnTo>
                    <a:pt x="840838" y="420024"/>
                  </a:lnTo>
                  <a:lnTo>
                    <a:pt x="700269" y="560593"/>
                  </a:lnTo>
                  <a:lnTo>
                    <a:pt x="527839" y="388163"/>
                  </a:lnTo>
                  <a:lnTo>
                    <a:pt x="527839" y="426924"/>
                  </a:lnTo>
                  <a:lnTo>
                    <a:pt x="302909" y="426924"/>
                  </a:lnTo>
                  <a:lnTo>
                    <a:pt x="302909" y="397924"/>
                  </a:lnTo>
                  <a:lnTo>
                    <a:pt x="140007" y="560826"/>
                  </a:lnTo>
                  <a:lnTo>
                    <a:pt x="0" y="420819"/>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white"/>
                </a:solidFill>
                <a:effectLst/>
                <a:uLnTx/>
                <a:uFillTx/>
                <a:latin typeface="Arial" panose="020B0604020202020204"/>
                <a:ea typeface="+mn-ea"/>
                <a:cs typeface="Arial" panose="020B0604020202020204" pitchFamily="34" charset="0"/>
              </a:endParaRPr>
            </a:p>
          </p:txBody>
        </p:sp>
      </p:grpSp>
      <p:cxnSp>
        <p:nvCxnSpPr>
          <p:cNvPr id="20" name="Rak koppling 19">
            <a:extLst>
              <a:ext uri="{FF2B5EF4-FFF2-40B4-BE49-F238E27FC236}">
                <a16:creationId xmlns:a16="http://schemas.microsoft.com/office/drawing/2014/main" id="{BA0BA2D4-6E33-4219-0AD4-23426EA4A404}"/>
              </a:ext>
            </a:extLst>
          </p:cNvPr>
          <p:cNvCxnSpPr>
            <a:cxnSpLocks/>
            <a:endCxn id="18" idx="2"/>
          </p:cNvCxnSpPr>
          <p:nvPr/>
        </p:nvCxnSpPr>
        <p:spPr>
          <a:xfrm>
            <a:off x="8877087" y="3700193"/>
            <a:ext cx="14" cy="778690"/>
          </a:xfrm>
          <a:prstGeom prst="line">
            <a:avLst/>
          </a:prstGeom>
          <a:ln w="2540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rihandsfigur: Form 20">
            <a:extLst>
              <a:ext uri="{FF2B5EF4-FFF2-40B4-BE49-F238E27FC236}">
                <a16:creationId xmlns:a16="http://schemas.microsoft.com/office/drawing/2014/main" id="{E933872E-66BB-C035-FF11-9477F165CDEA}"/>
              </a:ext>
            </a:extLst>
          </p:cNvPr>
          <p:cNvSpPr/>
          <p:nvPr/>
        </p:nvSpPr>
        <p:spPr>
          <a:xfrm rot="11743100" flipV="1">
            <a:off x="828485" y="3022223"/>
            <a:ext cx="777556" cy="518617"/>
          </a:xfrm>
          <a:custGeom>
            <a:avLst/>
            <a:gdLst>
              <a:gd name="connsiteX0" fmla="*/ 420819 w 840838"/>
              <a:gd name="connsiteY0" fmla="*/ 0 h 560826"/>
              <a:gd name="connsiteX1" fmla="*/ 560826 w 840838"/>
              <a:gd name="connsiteY1" fmla="*/ 140007 h 560826"/>
              <a:gd name="connsiteX2" fmla="*/ 560824 w 840838"/>
              <a:gd name="connsiteY2" fmla="*/ 140009 h 560826"/>
              <a:gd name="connsiteX3" fmla="*/ 840838 w 840838"/>
              <a:gd name="connsiteY3" fmla="*/ 420024 h 560826"/>
              <a:gd name="connsiteX4" fmla="*/ 700269 w 840838"/>
              <a:gd name="connsiteY4" fmla="*/ 560593 h 560826"/>
              <a:gd name="connsiteX5" fmla="*/ 527839 w 840838"/>
              <a:gd name="connsiteY5" fmla="*/ 388163 h 560826"/>
              <a:gd name="connsiteX6" fmla="*/ 527839 w 840838"/>
              <a:gd name="connsiteY6" fmla="*/ 426924 h 560826"/>
              <a:gd name="connsiteX7" fmla="*/ 302909 w 840838"/>
              <a:gd name="connsiteY7" fmla="*/ 426924 h 560826"/>
              <a:gd name="connsiteX8" fmla="*/ 302909 w 840838"/>
              <a:gd name="connsiteY8" fmla="*/ 397924 h 560826"/>
              <a:gd name="connsiteX9" fmla="*/ 140007 w 840838"/>
              <a:gd name="connsiteY9" fmla="*/ 560826 h 560826"/>
              <a:gd name="connsiteX10" fmla="*/ 0 w 840838"/>
              <a:gd name="connsiteY10" fmla="*/ 420819 h 56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838" h="560826">
                <a:moveTo>
                  <a:pt x="420819" y="0"/>
                </a:moveTo>
                <a:lnTo>
                  <a:pt x="560826" y="140007"/>
                </a:lnTo>
                <a:lnTo>
                  <a:pt x="560824" y="140009"/>
                </a:lnTo>
                <a:lnTo>
                  <a:pt x="840838" y="420024"/>
                </a:lnTo>
                <a:lnTo>
                  <a:pt x="700269" y="560593"/>
                </a:lnTo>
                <a:lnTo>
                  <a:pt x="527839" y="388163"/>
                </a:lnTo>
                <a:lnTo>
                  <a:pt x="527839" y="426924"/>
                </a:lnTo>
                <a:lnTo>
                  <a:pt x="302909" y="426924"/>
                </a:lnTo>
                <a:lnTo>
                  <a:pt x="302909" y="397924"/>
                </a:lnTo>
                <a:lnTo>
                  <a:pt x="140007" y="560826"/>
                </a:lnTo>
                <a:lnTo>
                  <a:pt x="0" y="420819"/>
                </a:lnTo>
                <a:close/>
              </a:path>
            </a:pathLst>
          </a:custGeom>
          <a:solidFill>
            <a:srgbClr val="003A6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sv-SE" sz="1400" b="0" i="0" u="none" strike="noStrike" kern="1200" cap="none" spc="0" normalizeH="0" baseline="0" noProof="0" err="1">
              <a:ln>
                <a:noFill/>
              </a:ln>
              <a:solidFill>
                <a:prstClr val="white"/>
              </a:solidFill>
              <a:effectLst/>
              <a:uLnTx/>
              <a:uFillTx/>
              <a:latin typeface="Arial" panose="020B0604020202020204"/>
              <a:ea typeface="+mn-ea"/>
              <a:cs typeface="Arial" panose="020B0604020202020204" pitchFamily="34" charset="0"/>
            </a:endParaRPr>
          </a:p>
        </p:txBody>
      </p:sp>
      <p:pic>
        <p:nvPicPr>
          <p:cNvPr id="25" name="Bildobjekt 24">
            <a:extLst>
              <a:ext uri="{FF2B5EF4-FFF2-40B4-BE49-F238E27FC236}">
                <a16:creationId xmlns:a16="http://schemas.microsoft.com/office/drawing/2014/main" id="{6FB9075A-D72C-11CA-1FE0-5FB76037A7A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rot="21120000">
            <a:off x="10524462" y="2629063"/>
            <a:ext cx="1317874" cy="879169"/>
          </a:xfrm>
          <a:prstGeom prst="rect">
            <a:avLst/>
          </a:prstGeom>
          <a:solidFill>
            <a:srgbClr val="FFFFFF">
              <a:shade val="85000"/>
            </a:srgbClr>
          </a:solidFill>
          <a:ln w="38100" cap="sq">
            <a:noFill/>
            <a:miter lim="800000"/>
          </a:ln>
          <a:effectLst/>
        </p:spPr>
      </p:pic>
      <p:pic>
        <p:nvPicPr>
          <p:cNvPr id="26" name="Bildobjekt 25" descr="En bild som visar klädsel, Människoansikte, himmel, person&#10;&#10;Automatiskt genererad beskrivning">
            <a:extLst>
              <a:ext uri="{FF2B5EF4-FFF2-40B4-BE49-F238E27FC236}">
                <a16:creationId xmlns:a16="http://schemas.microsoft.com/office/drawing/2014/main" id="{786E2BE1-EC14-04AA-14FC-A5A49595435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420000">
            <a:off x="10476839" y="3522632"/>
            <a:ext cx="1318754" cy="879169"/>
          </a:xfrm>
          <a:prstGeom prst="rect">
            <a:avLst/>
          </a:prstGeom>
          <a:solidFill>
            <a:srgbClr val="FFFFFF">
              <a:shade val="85000"/>
            </a:srgbClr>
          </a:solidFill>
          <a:ln w="38100" cap="sq">
            <a:noFill/>
            <a:miter lim="800000"/>
          </a:ln>
          <a:effectLst/>
        </p:spPr>
      </p:pic>
      <p:sp>
        <p:nvSpPr>
          <p:cNvPr id="33" name="Frihandsfigur: Form 32">
            <a:extLst>
              <a:ext uri="{FF2B5EF4-FFF2-40B4-BE49-F238E27FC236}">
                <a16:creationId xmlns:a16="http://schemas.microsoft.com/office/drawing/2014/main" id="{904B904F-8CEC-49D9-D2E5-95D18AE33611}"/>
              </a:ext>
            </a:extLst>
          </p:cNvPr>
          <p:cNvSpPr/>
          <p:nvPr/>
        </p:nvSpPr>
        <p:spPr>
          <a:xfrm>
            <a:off x="9777282" y="2589512"/>
            <a:ext cx="789254" cy="570638"/>
          </a:xfrm>
          <a:custGeom>
            <a:avLst/>
            <a:gdLst>
              <a:gd name="connsiteX0" fmla="*/ 420819 w 840838"/>
              <a:gd name="connsiteY0" fmla="*/ 0 h 560826"/>
              <a:gd name="connsiteX1" fmla="*/ 560826 w 840838"/>
              <a:gd name="connsiteY1" fmla="*/ 140007 h 560826"/>
              <a:gd name="connsiteX2" fmla="*/ 560824 w 840838"/>
              <a:gd name="connsiteY2" fmla="*/ 140009 h 560826"/>
              <a:gd name="connsiteX3" fmla="*/ 840838 w 840838"/>
              <a:gd name="connsiteY3" fmla="*/ 420024 h 560826"/>
              <a:gd name="connsiteX4" fmla="*/ 700269 w 840838"/>
              <a:gd name="connsiteY4" fmla="*/ 560593 h 560826"/>
              <a:gd name="connsiteX5" fmla="*/ 527839 w 840838"/>
              <a:gd name="connsiteY5" fmla="*/ 388163 h 560826"/>
              <a:gd name="connsiteX6" fmla="*/ 527839 w 840838"/>
              <a:gd name="connsiteY6" fmla="*/ 426924 h 560826"/>
              <a:gd name="connsiteX7" fmla="*/ 302909 w 840838"/>
              <a:gd name="connsiteY7" fmla="*/ 426924 h 560826"/>
              <a:gd name="connsiteX8" fmla="*/ 302909 w 840838"/>
              <a:gd name="connsiteY8" fmla="*/ 397924 h 560826"/>
              <a:gd name="connsiteX9" fmla="*/ 140007 w 840838"/>
              <a:gd name="connsiteY9" fmla="*/ 560826 h 560826"/>
              <a:gd name="connsiteX10" fmla="*/ 0 w 840838"/>
              <a:gd name="connsiteY10" fmla="*/ 420819 h 56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0838" h="560826">
                <a:moveTo>
                  <a:pt x="420819" y="0"/>
                </a:moveTo>
                <a:lnTo>
                  <a:pt x="560826" y="140007"/>
                </a:lnTo>
                <a:lnTo>
                  <a:pt x="560824" y="140009"/>
                </a:lnTo>
                <a:lnTo>
                  <a:pt x="840838" y="420024"/>
                </a:lnTo>
                <a:lnTo>
                  <a:pt x="700269" y="560593"/>
                </a:lnTo>
                <a:lnTo>
                  <a:pt x="527839" y="388163"/>
                </a:lnTo>
                <a:lnTo>
                  <a:pt x="527839" y="426924"/>
                </a:lnTo>
                <a:lnTo>
                  <a:pt x="302909" y="426924"/>
                </a:lnTo>
                <a:lnTo>
                  <a:pt x="302909" y="397924"/>
                </a:lnTo>
                <a:lnTo>
                  <a:pt x="140007" y="560826"/>
                </a:lnTo>
                <a:lnTo>
                  <a:pt x="0" y="420819"/>
                </a:lnTo>
                <a:close/>
              </a:path>
            </a:pathLst>
          </a:custGeom>
          <a:solidFill>
            <a:srgbClr val="EEF7F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white"/>
              </a:solidFill>
              <a:effectLst/>
              <a:uLnTx/>
              <a:uFillTx/>
              <a:latin typeface="Arial" panose="020B0604020202020204"/>
              <a:ea typeface="+mn-ea"/>
              <a:cs typeface="Arial" panose="020B0604020202020204" pitchFamily="34" charset="0"/>
            </a:endParaRPr>
          </a:p>
        </p:txBody>
      </p:sp>
      <p:sp>
        <p:nvSpPr>
          <p:cNvPr id="27" name="Ellips 26">
            <a:extLst>
              <a:ext uri="{FF2B5EF4-FFF2-40B4-BE49-F238E27FC236}">
                <a16:creationId xmlns:a16="http://schemas.microsoft.com/office/drawing/2014/main" id="{4E834249-A702-CD81-C76D-6B940B3369F3}"/>
              </a:ext>
            </a:extLst>
          </p:cNvPr>
          <p:cNvSpPr/>
          <p:nvPr/>
        </p:nvSpPr>
        <p:spPr>
          <a:xfrm>
            <a:off x="9481351" y="2701666"/>
            <a:ext cx="1381116" cy="13811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90000"/>
              </a:lnSpc>
              <a:spcBef>
                <a:spcPts val="400"/>
              </a:spcBef>
              <a:spcAft>
                <a:spcPts val="400"/>
              </a:spcAft>
              <a:buClrTx/>
              <a:buSzTx/>
              <a:buFontTx/>
              <a:buNone/>
              <a:tabLst/>
              <a:defRPr/>
            </a:pPr>
            <a:r>
              <a:rPr kumimoji="0" lang="sv-SE" sz="1400" b="1" i="0" u="none" strike="noStrike" kern="1200" cap="none" spc="0" normalizeH="0" baseline="0" noProof="0">
                <a:ln>
                  <a:noFill/>
                </a:ln>
                <a:solidFill>
                  <a:prstClr val="white"/>
                </a:solidFill>
                <a:effectLst/>
                <a:uLnTx/>
                <a:uFillTx/>
                <a:latin typeface="Arial" panose="020B0604020202020204"/>
                <a:ea typeface="+mn-ea"/>
                <a:cs typeface="+mn-cs"/>
              </a:rPr>
              <a:t>Rättighets-</a:t>
            </a:r>
            <a:br>
              <a:rPr kumimoji="0" lang="sv-SE" sz="1400" b="1" i="0" u="none" strike="noStrike" kern="1200" cap="none" spc="0" normalizeH="0" baseline="0" noProof="0">
                <a:ln>
                  <a:noFill/>
                </a:ln>
                <a:solidFill>
                  <a:prstClr val="white"/>
                </a:solidFill>
                <a:effectLst/>
                <a:uLnTx/>
                <a:uFillTx/>
                <a:latin typeface="Arial" panose="020B0604020202020204"/>
                <a:ea typeface="+mn-ea"/>
                <a:cs typeface="+mn-cs"/>
              </a:rPr>
            </a:br>
            <a:r>
              <a:rPr kumimoji="0" lang="sv-SE" sz="1400" b="1" i="0" u="none" strike="noStrike" kern="1200" cap="none" spc="0" normalizeH="0" baseline="0" noProof="0">
                <a:ln>
                  <a:noFill/>
                </a:ln>
                <a:solidFill>
                  <a:prstClr val="white"/>
                </a:solidFill>
                <a:effectLst/>
                <a:uLnTx/>
                <a:uFillTx/>
                <a:latin typeface="Arial" panose="020B0604020202020204"/>
                <a:ea typeface="+mn-ea"/>
                <a:cs typeface="+mn-cs"/>
              </a:rPr>
              <a:t>bärare</a:t>
            </a:r>
          </a:p>
        </p:txBody>
      </p:sp>
      <p:sp>
        <p:nvSpPr>
          <p:cNvPr id="38" name="Frihandsfigur: Form 37">
            <a:extLst>
              <a:ext uri="{FF2B5EF4-FFF2-40B4-BE49-F238E27FC236}">
                <a16:creationId xmlns:a16="http://schemas.microsoft.com/office/drawing/2014/main" id="{55BEADCC-6DC9-AB27-C066-0BACCB707A6C}"/>
              </a:ext>
            </a:extLst>
          </p:cNvPr>
          <p:cNvSpPr/>
          <p:nvPr/>
        </p:nvSpPr>
        <p:spPr>
          <a:xfrm>
            <a:off x="162060" y="2516791"/>
            <a:ext cx="701269" cy="2172092"/>
          </a:xfrm>
          <a:custGeom>
            <a:avLst/>
            <a:gdLst>
              <a:gd name="connsiteX0" fmla="*/ 0 w 701269"/>
              <a:gd name="connsiteY0" fmla="*/ 0 h 2172092"/>
              <a:gd name="connsiteX1" fmla="*/ 57522 w 701269"/>
              <a:gd name="connsiteY1" fmla="*/ 0 h 2172092"/>
              <a:gd name="connsiteX2" fmla="*/ 701269 w 701269"/>
              <a:gd name="connsiteY2" fmla="*/ 1086046 h 2172092"/>
              <a:gd name="connsiteX3" fmla="*/ 57522 w 701269"/>
              <a:gd name="connsiteY3" fmla="*/ 2172092 h 2172092"/>
              <a:gd name="connsiteX4" fmla="*/ 0 w 701269"/>
              <a:gd name="connsiteY4" fmla="*/ 2172092 h 2172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269" h="2172092">
                <a:moveTo>
                  <a:pt x="0" y="0"/>
                </a:moveTo>
                <a:lnTo>
                  <a:pt x="57522" y="0"/>
                </a:lnTo>
                <a:lnTo>
                  <a:pt x="701269" y="1086046"/>
                </a:lnTo>
                <a:lnTo>
                  <a:pt x="57522" y="2172092"/>
                </a:lnTo>
                <a:lnTo>
                  <a:pt x="0" y="2172092"/>
                </a:lnTo>
                <a:close/>
              </a:path>
            </a:pathLst>
          </a:custGeom>
          <a:solidFill>
            <a:schemeClr val="accent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576000" rtlCol="0" anchor="ctr">
            <a:noAutofit/>
          </a:bodyPr>
          <a:lstStyle/>
          <a:p>
            <a:pPr lvl="0">
              <a:lnSpc>
                <a:spcPct val="79000"/>
              </a:lnSpc>
              <a:defRPr/>
            </a:pPr>
            <a:endParaRPr lang="sv-SE" sz="2800" b="1"/>
          </a:p>
        </p:txBody>
      </p:sp>
    </p:spTree>
    <p:extLst>
      <p:ext uri="{BB962C8B-B14F-4D97-AF65-F5344CB8AC3E}">
        <p14:creationId xmlns:p14="http://schemas.microsoft.com/office/powerpoint/2010/main" val="235117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25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25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25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25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250"/>
                                        <p:tgtEl>
                                          <p:spTgt spid="15"/>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250"/>
                                        <p:tgtEl>
                                          <p:spTgt spid="7"/>
                                        </p:tgtEl>
                                      </p:cBhvr>
                                    </p:animEffect>
                                  </p:childTnLst>
                                </p:cTn>
                              </p:par>
                              <p:par>
                                <p:cTn id="39" presetID="1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150"/>
                                        <p:tgtEl>
                                          <p:spTgt spid="20"/>
                                        </p:tgtEl>
                                      </p:cBhvr>
                                    </p:animEffect>
                                  </p:childTnLst>
                                </p:cTn>
                              </p:par>
                              <p:par>
                                <p:cTn id="47" presetID="22" presetClass="entr" presetSubtype="8" fill="hold" nodeType="withEffect">
                                  <p:stCondLst>
                                    <p:cond delay="10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250"/>
                                        <p:tgtEl>
                                          <p:spTgt spid="17"/>
                                        </p:tgtEl>
                                      </p:cBhvr>
                                    </p:animEffect>
                                  </p:childTnLst>
                                </p:cTn>
                              </p:par>
                            </p:childTnLst>
                          </p:cTn>
                        </p:par>
                        <p:par>
                          <p:cTn id="50" fill="hold">
                            <p:stCondLst>
                              <p:cond delay="35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par>
                                <p:cTn id="54" presetID="47" presetClass="entr" presetSubtype="0" fill="hold" nodeType="withEffect">
                                  <p:stCondLst>
                                    <p:cond delay="25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250"/>
                                        <p:tgtEl>
                                          <p:spTgt spid="26"/>
                                        </p:tgtEl>
                                      </p:cBhvr>
                                    </p:animEffect>
                                    <p:anim calcmode="lin" valueType="num">
                                      <p:cBhvr>
                                        <p:cTn id="57" dur="250" fill="hold"/>
                                        <p:tgtEl>
                                          <p:spTgt spid="26"/>
                                        </p:tgtEl>
                                        <p:attrNameLst>
                                          <p:attrName>ppt_x</p:attrName>
                                        </p:attrNameLst>
                                      </p:cBhvr>
                                      <p:tavLst>
                                        <p:tav tm="0">
                                          <p:val>
                                            <p:strVal val="#ppt_x"/>
                                          </p:val>
                                        </p:tav>
                                        <p:tav tm="100000">
                                          <p:val>
                                            <p:strVal val="#ppt_x"/>
                                          </p:val>
                                        </p:tav>
                                      </p:tavLst>
                                    </p:anim>
                                    <p:anim calcmode="lin" valueType="num">
                                      <p:cBhvr>
                                        <p:cTn id="58" dur="25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30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250"/>
                                        <p:tgtEl>
                                          <p:spTgt spid="25"/>
                                        </p:tgtEl>
                                      </p:cBhvr>
                                    </p:animEffect>
                                    <p:anim calcmode="lin" valueType="num">
                                      <p:cBhvr>
                                        <p:cTn id="62" dur="250" fill="hold"/>
                                        <p:tgtEl>
                                          <p:spTgt spid="25"/>
                                        </p:tgtEl>
                                        <p:attrNameLst>
                                          <p:attrName>ppt_x</p:attrName>
                                        </p:attrNameLst>
                                      </p:cBhvr>
                                      <p:tavLst>
                                        <p:tav tm="0">
                                          <p:val>
                                            <p:strVal val="#ppt_x"/>
                                          </p:val>
                                        </p:tav>
                                        <p:tav tm="100000">
                                          <p:val>
                                            <p:strVal val="#ppt_x"/>
                                          </p:val>
                                        </p:tav>
                                      </p:tavLst>
                                    </p:anim>
                                    <p:anim calcmode="lin" valueType="num">
                                      <p:cBhvr>
                                        <p:cTn id="63" dur="250" fill="hold"/>
                                        <p:tgtEl>
                                          <p:spTgt spid="25"/>
                                        </p:tgtEl>
                                        <p:attrNameLst>
                                          <p:attrName>ppt_y</p:attrName>
                                        </p:attrNameLst>
                                      </p:cBhvr>
                                      <p:tavLst>
                                        <p:tav tm="0">
                                          <p:val>
                                            <p:strVal val="#ppt_y+.1"/>
                                          </p:val>
                                        </p:tav>
                                        <p:tav tm="100000">
                                          <p:val>
                                            <p:strVal val="#ppt_y"/>
                                          </p:val>
                                        </p:tav>
                                      </p:tavLst>
                                    </p:anim>
                                  </p:childTnLst>
                                </p:cTn>
                              </p:par>
                              <p:par>
                                <p:cTn id="64" presetID="1" presetClass="entr" presetSubtype="0" fill="hold" grpId="0" nodeType="withEffect">
                                  <p:stCondLst>
                                    <p:cond delay="300"/>
                                  </p:stCondLst>
                                  <p:childTnLst>
                                    <p:set>
                                      <p:cBhvr>
                                        <p:cTn id="65" dur="1" fill="hold">
                                          <p:stCondLst>
                                            <p:cond delay="0"/>
                                          </p:stCondLst>
                                        </p:cTn>
                                        <p:tgtEl>
                                          <p:spTgt spid="33"/>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right)">
                                      <p:cBhvr>
                                        <p:cTn id="70" dur="10"/>
                                        <p:tgtEl>
                                          <p:spTgt spid="9"/>
                                        </p:tgtEl>
                                      </p:cBhvr>
                                    </p:animEffect>
                                  </p:childTnLst>
                                </p:cTn>
                              </p:par>
                              <p:par>
                                <p:cTn id="71" presetID="22" presetClass="entr" presetSubtype="1"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up)">
                                      <p:cBhvr>
                                        <p:cTn id="73" dur="250"/>
                                        <p:tgtEl>
                                          <p:spTgt spid="10"/>
                                        </p:tgtEl>
                                      </p:cBhvr>
                                    </p:animEffect>
                                  </p:childTnLst>
                                </p:cTn>
                              </p:par>
                            </p:childTnLst>
                          </p:cTn>
                        </p:par>
                        <p:par>
                          <p:cTn id="74" fill="hold">
                            <p:stCondLst>
                              <p:cond delay="250"/>
                            </p:stCondLst>
                            <p:childTnLst>
                              <p:par>
                                <p:cTn id="75" presetID="22" presetClass="entr" presetSubtype="2"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wipe(right)">
                                      <p:cBhvr>
                                        <p:cTn id="77" dur="250"/>
                                        <p:tgtEl>
                                          <p:spTgt spid="13"/>
                                        </p:tgtEl>
                                      </p:cBhvr>
                                    </p:animEffect>
                                  </p:childTnLst>
                                </p:cTn>
                              </p:par>
                            </p:childTnLst>
                          </p:cTn>
                        </p:par>
                        <p:par>
                          <p:cTn id="78" fill="hold">
                            <p:stCondLst>
                              <p:cond delay="500"/>
                            </p:stCondLst>
                            <p:childTnLst>
                              <p:par>
                                <p:cTn id="79" presetID="22" presetClass="entr" presetSubtype="2"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right)">
                                      <p:cBhvr>
                                        <p:cTn id="81" dur="250"/>
                                        <p:tgtEl>
                                          <p:spTgt spid="12"/>
                                        </p:tgtEl>
                                      </p:cBhvr>
                                    </p:animEffect>
                                  </p:childTnLst>
                                </p:cTn>
                              </p:par>
                            </p:childTnLst>
                          </p:cTn>
                        </p:par>
                        <p:par>
                          <p:cTn id="82" fill="hold">
                            <p:stCondLst>
                              <p:cond delay="750"/>
                            </p:stCondLst>
                            <p:childTnLst>
                              <p:par>
                                <p:cTn id="83" presetID="22" presetClass="entr" presetSubtype="2"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right)">
                                      <p:cBhvr>
                                        <p:cTn id="85" dur="250"/>
                                        <p:tgtEl>
                                          <p:spTgt spid="1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fade">
                                      <p:cBhvr>
                                        <p:cTn id="88"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7" grpId="0"/>
      <p:bldP spid="9" grpId="0" animBg="1"/>
      <p:bldP spid="11" grpId="0" animBg="1"/>
      <p:bldP spid="12" grpId="0" animBg="1"/>
      <p:bldP spid="13" grpId="0" animBg="1"/>
      <p:bldP spid="14" grpId="0" animBg="1"/>
      <p:bldP spid="15" grpId="0" animBg="1"/>
      <p:bldP spid="16" grpId="0" animBg="1"/>
      <p:bldP spid="21" grpId="0" animBg="1"/>
      <p:bldP spid="33" grpId="0" animBg="1"/>
      <p:bldP spid="27"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F3479-39A4-5979-6655-2A756196667C}"/>
            </a:ext>
          </a:extLst>
        </p:cNvPr>
        <p:cNvGrpSpPr/>
        <p:nvPr/>
      </p:nvGrpSpPr>
      <p:grpSpPr>
        <a:xfrm>
          <a:off x="0" y="0"/>
          <a:ext cx="0" cy="0"/>
          <a:chOff x="0" y="0"/>
          <a:chExt cx="0" cy="0"/>
        </a:xfrm>
      </p:grpSpPr>
      <p:pic>
        <p:nvPicPr>
          <p:cNvPr id="17" name="Platshållare för bild 16" descr="En bild som visar karta, Värld, Jorden&#10;&#10;AI-genererat innehåll kan vara felaktigt.">
            <a:extLst>
              <a:ext uri="{FF2B5EF4-FFF2-40B4-BE49-F238E27FC236}">
                <a16:creationId xmlns:a16="http://schemas.microsoft.com/office/drawing/2014/main" id="{61A5399D-8906-056A-B397-BB07E9C4BD0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932" t="28633" r="7865" b="-7"/>
          <a:stretch>
            <a:fillRect/>
          </a:stretch>
        </p:blipFill>
        <p:spPr>
          <a:xfrm>
            <a:off x="155575" y="152400"/>
            <a:ext cx="11880850" cy="6553200"/>
          </a:xfrm>
          <a:solidFill>
            <a:srgbClr val="EEF7FD"/>
          </a:solidFill>
        </p:spPr>
      </p:pic>
      <p:sp>
        <p:nvSpPr>
          <p:cNvPr id="2" name="Ellips 1">
            <a:extLst>
              <a:ext uri="{FF2B5EF4-FFF2-40B4-BE49-F238E27FC236}">
                <a16:creationId xmlns:a16="http://schemas.microsoft.com/office/drawing/2014/main" id="{4D00E939-5F2B-0161-6049-AC559653B995}"/>
              </a:ext>
            </a:extLst>
          </p:cNvPr>
          <p:cNvSpPr/>
          <p:nvPr/>
        </p:nvSpPr>
        <p:spPr>
          <a:xfrm>
            <a:off x="7580576" y="5590016"/>
            <a:ext cx="270266" cy="270266"/>
          </a:xfrm>
          <a:prstGeom prst="ellipse">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4" name="textruta 3">
            <a:extLst>
              <a:ext uri="{FF2B5EF4-FFF2-40B4-BE49-F238E27FC236}">
                <a16:creationId xmlns:a16="http://schemas.microsoft.com/office/drawing/2014/main" id="{50248B39-355A-02FE-0B5D-863CB6E55AB3}"/>
              </a:ext>
            </a:extLst>
          </p:cNvPr>
          <p:cNvSpPr txBox="1"/>
          <p:nvPr/>
        </p:nvSpPr>
        <p:spPr>
          <a:xfrm>
            <a:off x="7936426" y="5617427"/>
            <a:ext cx="2320507" cy="215444"/>
          </a:xfrm>
          <a:prstGeom prst="rect">
            <a:avLst/>
          </a:prstGeom>
          <a:noFill/>
        </p:spPr>
        <p:txBody>
          <a:bodyPr wrap="none" lIns="0" tIns="0" bIns="0" rtlCol="0">
            <a:spAutoFit/>
          </a:bodyPr>
          <a:lstStyle/>
          <a:p>
            <a:r>
              <a:rPr lang="sv-SE" sz="1400"/>
              <a:t>Katastrofinsatser i 31 länder</a:t>
            </a:r>
          </a:p>
        </p:txBody>
      </p:sp>
      <p:sp>
        <p:nvSpPr>
          <p:cNvPr id="5" name="Ellips 4">
            <a:extLst>
              <a:ext uri="{FF2B5EF4-FFF2-40B4-BE49-F238E27FC236}">
                <a16:creationId xmlns:a16="http://schemas.microsoft.com/office/drawing/2014/main" id="{BAFB0E85-C8CD-0C4A-7B52-72CB5F71AF2C}"/>
              </a:ext>
            </a:extLst>
          </p:cNvPr>
          <p:cNvSpPr/>
          <p:nvPr/>
        </p:nvSpPr>
        <p:spPr>
          <a:xfrm>
            <a:off x="7580576" y="5963886"/>
            <a:ext cx="270266" cy="27026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6" name="textruta 5">
            <a:extLst>
              <a:ext uri="{FF2B5EF4-FFF2-40B4-BE49-F238E27FC236}">
                <a16:creationId xmlns:a16="http://schemas.microsoft.com/office/drawing/2014/main" id="{1DDF92F1-9082-2A47-18CA-1C60256D96DC}"/>
              </a:ext>
            </a:extLst>
          </p:cNvPr>
          <p:cNvSpPr txBox="1"/>
          <p:nvPr/>
        </p:nvSpPr>
        <p:spPr>
          <a:xfrm>
            <a:off x="7936426" y="5991297"/>
            <a:ext cx="3623749" cy="215444"/>
          </a:xfrm>
          <a:prstGeom prst="rect">
            <a:avLst/>
          </a:prstGeom>
          <a:noFill/>
        </p:spPr>
        <p:txBody>
          <a:bodyPr wrap="none" lIns="0" tIns="0" bIns="0" rtlCol="0">
            <a:spAutoFit/>
          </a:bodyPr>
          <a:lstStyle/>
          <a:p>
            <a:r>
              <a:rPr lang="sv-SE" sz="1400"/>
              <a:t>Långsiktigt utvecklingssamarbete 26 länder</a:t>
            </a:r>
          </a:p>
        </p:txBody>
      </p:sp>
      <p:sp>
        <p:nvSpPr>
          <p:cNvPr id="7" name="Ellips 6">
            <a:extLst>
              <a:ext uri="{FF2B5EF4-FFF2-40B4-BE49-F238E27FC236}">
                <a16:creationId xmlns:a16="http://schemas.microsoft.com/office/drawing/2014/main" id="{976A76FE-EC0E-3255-152C-C5C1DD490692}"/>
              </a:ext>
            </a:extLst>
          </p:cNvPr>
          <p:cNvSpPr/>
          <p:nvPr/>
        </p:nvSpPr>
        <p:spPr>
          <a:xfrm>
            <a:off x="7580576" y="6312223"/>
            <a:ext cx="270266" cy="270266"/>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bIns="0" rtlCol="0" anchor="ctr"/>
          <a:lstStyle/>
          <a:p>
            <a:pPr algn="ctr"/>
            <a:endParaRPr lang="sv-SE" sz="1400"/>
          </a:p>
        </p:txBody>
      </p:sp>
      <p:sp>
        <p:nvSpPr>
          <p:cNvPr id="8" name="textruta 7">
            <a:extLst>
              <a:ext uri="{FF2B5EF4-FFF2-40B4-BE49-F238E27FC236}">
                <a16:creationId xmlns:a16="http://schemas.microsoft.com/office/drawing/2014/main" id="{17257537-9B06-7235-6F7E-A82D63886BFA}"/>
              </a:ext>
            </a:extLst>
          </p:cNvPr>
          <p:cNvSpPr txBox="1"/>
          <p:nvPr/>
        </p:nvSpPr>
        <p:spPr>
          <a:xfrm>
            <a:off x="7936426" y="6339634"/>
            <a:ext cx="1445267" cy="215444"/>
          </a:xfrm>
          <a:prstGeom prst="rect">
            <a:avLst/>
          </a:prstGeom>
          <a:noFill/>
        </p:spPr>
        <p:txBody>
          <a:bodyPr wrap="none" lIns="0" tIns="0" bIns="0" rtlCol="0">
            <a:spAutoFit/>
          </a:bodyPr>
          <a:lstStyle/>
          <a:p>
            <a:r>
              <a:rPr lang="sv-SE" sz="1400"/>
              <a:t>Regionala kontor</a:t>
            </a:r>
          </a:p>
        </p:txBody>
      </p:sp>
      <p:sp>
        <p:nvSpPr>
          <p:cNvPr id="10" name="textruta 9">
            <a:extLst>
              <a:ext uri="{FF2B5EF4-FFF2-40B4-BE49-F238E27FC236}">
                <a16:creationId xmlns:a16="http://schemas.microsoft.com/office/drawing/2014/main" id="{C9C67AAB-4F58-91F4-4E99-129BC26332ED}"/>
              </a:ext>
            </a:extLst>
          </p:cNvPr>
          <p:cNvSpPr txBox="1"/>
          <p:nvPr/>
        </p:nvSpPr>
        <p:spPr>
          <a:xfrm>
            <a:off x="8462707" y="6705032"/>
            <a:ext cx="3596243" cy="123111"/>
          </a:xfrm>
          <a:prstGeom prst="rect">
            <a:avLst/>
          </a:prstGeom>
          <a:noFill/>
        </p:spPr>
        <p:txBody>
          <a:bodyPr wrap="square" lIns="0" tIns="0" rIns="0" bIns="0">
            <a:spAutoFit/>
          </a:bodyPr>
          <a:lstStyle/>
          <a:p>
            <a:pPr algn="r"/>
            <a:r>
              <a:rPr lang="sv-SE" sz="800">
                <a:effectLst/>
              </a:rPr>
              <a:t>*Underlaget är sammanställt december 2025</a:t>
            </a:r>
            <a:endParaRPr lang="sv-SE" sz="800"/>
          </a:p>
        </p:txBody>
      </p:sp>
      <p:sp>
        <p:nvSpPr>
          <p:cNvPr id="13" name="Ellips 12">
            <a:extLst>
              <a:ext uri="{FF2B5EF4-FFF2-40B4-BE49-F238E27FC236}">
                <a16:creationId xmlns:a16="http://schemas.microsoft.com/office/drawing/2014/main" id="{A137DF7C-E60C-A1B2-5516-A0A48FA18AE5}"/>
              </a:ext>
            </a:extLst>
          </p:cNvPr>
          <p:cNvSpPr/>
          <p:nvPr/>
        </p:nvSpPr>
        <p:spPr>
          <a:xfrm>
            <a:off x="1559332" y="3261711"/>
            <a:ext cx="151704" cy="13513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bIns="0" rtlCol="0" anchor="ctr"/>
          <a:lstStyle/>
          <a:p>
            <a:pPr algn="ctr"/>
            <a:endParaRPr lang="sv-SE" sz="1400"/>
          </a:p>
        </p:txBody>
      </p:sp>
      <p:sp>
        <p:nvSpPr>
          <p:cNvPr id="14" name="Ellips 13">
            <a:extLst>
              <a:ext uri="{FF2B5EF4-FFF2-40B4-BE49-F238E27FC236}">
                <a16:creationId xmlns:a16="http://schemas.microsoft.com/office/drawing/2014/main" id="{28EF194A-CE83-5FE6-21C2-40D0D0B75654}"/>
              </a:ext>
            </a:extLst>
          </p:cNvPr>
          <p:cNvSpPr/>
          <p:nvPr/>
        </p:nvSpPr>
        <p:spPr>
          <a:xfrm>
            <a:off x="9591637" y="2579847"/>
            <a:ext cx="151704" cy="13513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bIns="0" rtlCol="0" anchor="ctr"/>
          <a:lstStyle/>
          <a:p>
            <a:pPr algn="ctr"/>
            <a:endParaRPr lang="sv-SE" sz="1400"/>
          </a:p>
        </p:txBody>
      </p:sp>
      <p:sp>
        <p:nvSpPr>
          <p:cNvPr id="15" name="Ellips 14">
            <a:extLst>
              <a:ext uri="{FF2B5EF4-FFF2-40B4-BE49-F238E27FC236}">
                <a16:creationId xmlns:a16="http://schemas.microsoft.com/office/drawing/2014/main" id="{ADB207FA-1790-84EA-9188-FC797282DFC7}"/>
              </a:ext>
            </a:extLst>
          </p:cNvPr>
          <p:cNvSpPr/>
          <p:nvPr/>
        </p:nvSpPr>
        <p:spPr>
          <a:xfrm>
            <a:off x="6309821" y="3089922"/>
            <a:ext cx="151703" cy="158442"/>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bIns="0" rtlCol="0" anchor="ctr"/>
          <a:lstStyle/>
          <a:p>
            <a:pPr algn="ctr"/>
            <a:endParaRPr lang="sv-SE" sz="1400"/>
          </a:p>
        </p:txBody>
      </p:sp>
      <p:sp>
        <p:nvSpPr>
          <p:cNvPr id="16" name="Ellips 15">
            <a:extLst>
              <a:ext uri="{FF2B5EF4-FFF2-40B4-BE49-F238E27FC236}">
                <a16:creationId xmlns:a16="http://schemas.microsoft.com/office/drawing/2014/main" id="{A326CE0E-E971-28BE-9C37-116B8ADA894D}"/>
              </a:ext>
            </a:extLst>
          </p:cNvPr>
          <p:cNvSpPr/>
          <p:nvPr/>
        </p:nvSpPr>
        <p:spPr>
          <a:xfrm>
            <a:off x="6647169" y="1763674"/>
            <a:ext cx="151703" cy="15844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bIns="0" rtlCol="0" anchor="ctr"/>
          <a:lstStyle/>
          <a:p>
            <a:pPr algn="ctr"/>
            <a:endParaRPr lang="sv-SE" sz="1400"/>
          </a:p>
        </p:txBody>
      </p:sp>
    </p:spTree>
    <p:extLst>
      <p:ext uri="{BB962C8B-B14F-4D97-AF65-F5344CB8AC3E}">
        <p14:creationId xmlns:p14="http://schemas.microsoft.com/office/powerpoint/2010/main" val="506061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ubrik 67">
            <a:extLst>
              <a:ext uri="{FF2B5EF4-FFF2-40B4-BE49-F238E27FC236}">
                <a16:creationId xmlns:a16="http://schemas.microsoft.com/office/drawing/2014/main" id="{2ED9708E-8599-CA15-3DDE-65F1DB3BD59F}"/>
              </a:ext>
            </a:extLst>
          </p:cNvPr>
          <p:cNvSpPr>
            <a:spLocks noGrp="1"/>
          </p:cNvSpPr>
          <p:nvPr>
            <p:ph type="title"/>
          </p:nvPr>
        </p:nvSpPr>
        <p:spPr/>
        <p:txBody>
          <a:bodyPr/>
          <a:lstStyle/>
          <a:p>
            <a:r>
              <a:rPr lang="sv-SE"/>
              <a:t>Våra fem fokusområden</a:t>
            </a:r>
          </a:p>
        </p:txBody>
      </p:sp>
      <p:pic>
        <p:nvPicPr>
          <p:cNvPr id="27" name="Platshållare för bild 7" descr="En bild som visar utomhus, himmel, träd, byggnad&#10;&#10;AI-genererat innehåll kan vara felaktigt.">
            <a:extLst>
              <a:ext uri="{FF2B5EF4-FFF2-40B4-BE49-F238E27FC236}">
                <a16:creationId xmlns:a16="http://schemas.microsoft.com/office/drawing/2014/main" id="{07362311-AFC9-EF20-582B-DF16B98CDDD3}"/>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t="38" b="38"/>
          <a:stretch/>
        </p:blipFill>
        <p:spPr>
          <a:xfrm>
            <a:off x="7204681" y="2159541"/>
            <a:ext cx="2070000" cy="2068748"/>
          </a:xfrm>
        </p:spPr>
      </p:pic>
      <p:pic>
        <p:nvPicPr>
          <p:cNvPr id="31" name="Platshållare för bild 30" descr="En bild som visar utomhus, mark, klädsel, himmel&#10;&#10;AI-genererat innehåll kan vara felaktigt.">
            <a:extLst>
              <a:ext uri="{FF2B5EF4-FFF2-40B4-BE49-F238E27FC236}">
                <a16:creationId xmlns:a16="http://schemas.microsoft.com/office/drawing/2014/main" id="{F4B2DDB5-A46C-F5DB-539E-E385BA06BDA8}"/>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l="16641" r="16641"/>
          <a:stretch/>
        </p:blipFill>
        <p:spPr>
          <a:xfrm>
            <a:off x="9370707" y="2159541"/>
            <a:ext cx="2070000" cy="2068748"/>
          </a:xfrm>
        </p:spPr>
      </p:pic>
      <p:sp>
        <p:nvSpPr>
          <p:cNvPr id="8" name="Platshållare för text 7">
            <a:extLst>
              <a:ext uri="{FF2B5EF4-FFF2-40B4-BE49-F238E27FC236}">
                <a16:creationId xmlns:a16="http://schemas.microsoft.com/office/drawing/2014/main" id="{AC6A45D8-DD8D-9A26-6FA1-FDD96DC96BA7}"/>
              </a:ext>
            </a:extLst>
          </p:cNvPr>
          <p:cNvSpPr>
            <a:spLocks noGrp="1"/>
          </p:cNvSpPr>
          <p:nvPr>
            <p:ph type="body" sz="quarter" idx="18"/>
          </p:nvPr>
        </p:nvSpPr>
        <p:spPr>
          <a:xfrm>
            <a:off x="727650" y="4655336"/>
            <a:ext cx="2093643" cy="1366052"/>
          </a:xfrm>
        </p:spPr>
        <p:txBody>
          <a:bodyPr/>
          <a:lstStyle/>
          <a:p>
            <a:r>
              <a:rPr lang="sv-SE"/>
              <a:t>Försörjning och klimaträttvisa</a:t>
            </a:r>
          </a:p>
          <a:p>
            <a:endParaRPr lang="sv-SE"/>
          </a:p>
        </p:txBody>
      </p:sp>
      <p:sp>
        <p:nvSpPr>
          <p:cNvPr id="9" name="Platshållare för text 8">
            <a:extLst>
              <a:ext uri="{FF2B5EF4-FFF2-40B4-BE49-F238E27FC236}">
                <a16:creationId xmlns:a16="http://schemas.microsoft.com/office/drawing/2014/main" id="{1D603B6D-5EAC-B1A0-A17F-C282E0033391}"/>
              </a:ext>
            </a:extLst>
          </p:cNvPr>
          <p:cNvSpPr>
            <a:spLocks noGrp="1"/>
          </p:cNvSpPr>
          <p:nvPr>
            <p:ph type="body" sz="quarter" idx="19"/>
          </p:nvPr>
        </p:nvSpPr>
        <p:spPr>
          <a:xfrm>
            <a:off x="2893676" y="4655336"/>
            <a:ext cx="2093643" cy="1366052"/>
          </a:xfrm>
        </p:spPr>
        <p:txBody>
          <a:bodyPr/>
          <a:lstStyle/>
          <a:p>
            <a:r>
              <a:rPr lang="sv-SE"/>
              <a:t>Jämställdhet och hälsa</a:t>
            </a:r>
          </a:p>
        </p:txBody>
      </p:sp>
      <p:sp>
        <p:nvSpPr>
          <p:cNvPr id="10" name="Platshållare för text 9">
            <a:extLst>
              <a:ext uri="{FF2B5EF4-FFF2-40B4-BE49-F238E27FC236}">
                <a16:creationId xmlns:a16="http://schemas.microsoft.com/office/drawing/2014/main" id="{4954A19A-655A-11F0-EF9D-BD8C450D842F}"/>
              </a:ext>
            </a:extLst>
          </p:cNvPr>
          <p:cNvSpPr>
            <a:spLocks noGrp="1"/>
          </p:cNvSpPr>
          <p:nvPr>
            <p:ph type="body" sz="quarter" idx="20"/>
          </p:nvPr>
        </p:nvSpPr>
        <p:spPr>
          <a:xfrm>
            <a:off x="5037357" y="4655336"/>
            <a:ext cx="2093643" cy="1366052"/>
          </a:xfrm>
        </p:spPr>
        <p:txBody>
          <a:bodyPr/>
          <a:lstStyle/>
          <a:p>
            <a:r>
              <a:rPr lang="sv-SE"/>
              <a:t>Fred och demokrati</a:t>
            </a:r>
          </a:p>
          <a:p>
            <a:endParaRPr lang="sv-SE"/>
          </a:p>
        </p:txBody>
      </p:sp>
      <p:sp>
        <p:nvSpPr>
          <p:cNvPr id="11" name="Platshållare för text 10">
            <a:extLst>
              <a:ext uri="{FF2B5EF4-FFF2-40B4-BE49-F238E27FC236}">
                <a16:creationId xmlns:a16="http://schemas.microsoft.com/office/drawing/2014/main" id="{9637C6F1-A570-D4D1-EFAB-E965C171B20F}"/>
              </a:ext>
            </a:extLst>
          </p:cNvPr>
          <p:cNvSpPr>
            <a:spLocks noGrp="1"/>
          </p:cNvSpPr>
          <p:nvPr>
            <p:ph type="body" sz="quarter" idx="21"/>
          </p:nvPr>
        </p:nvSpPr>
        <p:spPr>
          <a:xfrm>
            <a:off x="7192859" y="4655336"/>
            <a:ext cx="2093643" cy="1366052"/>
          </a:xfrm>
        </p:spPr>
        <p:txBody>
          <a:bodyPr/>
          <a:lstStyle/>
          <a:p>
            <a:r>
              <a:rPr lang="sv-SE"/>
              <a:t>Tro och lärande</a:t>
            </a:r>
          </a:p>
        </p:txBody>
      </p:sp>
      <p:sp>
        <p:nvSpPr>
          <p:cNvPr id="42" name="Platshållare för text 41">
            <a:extLst>
              <a:ext uri="{FF2B5EF4-FFF2-40B4-BE49-F238E27FC236}">
                <a16:creationId xmlns:a16="http://schemas.microsoft.com/office/drawing/2014/main" id="{51C5EFFD-6501-82DA-358E-EC653F784A4F}"/>
              </a:ext>
            </a:extLst>
          </p:cNvPr>
          <p:cNvSpPr>
            <a:spLocks noGrp="1"/>
          </p:cNvSpPr>
          <p:nvPr>
            <p:ph type="body" sz="quarter" idx="22"/>
          </p:nvPr>
        </p:nvSpPr>
        <p:spPr>
          <a:xfrm>
            <a:off x="9347064" y="4655336"/>
            <a:ext cx="2093643" cy="1366052"/>
          </a:xfrm>
        </p:spPr>
        <p:txBody>
          <a:bodyPr/>
          <a:lstStyle/>
          <a:p>
            <a:r>
              <a:rPr lang="sv-SE"/>
              <a:t>Katastrofinsatser</a:t>
            </a:r>
          </a:p>
        </p:txBody>
      </p:sp>
      <p:grpSp>
        <p:nvGrpSpPr>
          <p:cNvPr id="43" name="Grupp 42">
            <a:extLst>
              <a:ext uri="{FF2B5EF4-FFF2-40B4-BE49-F238E27FC236}">
                <a16:creationId xmlns:a16="http://schemas.microsoft.com/office/drawing/2014/main" id="{51016D01-83BC-3423-5EEA-77B3E8068089}"/>
              </a:ext>
            </a:extLst>
          </p:cNvPr>
          <p:cNvGrpSpPr/>
          <p:nvPr/>
        </p:nvGrpSpPr>
        <p:grpSpPr>
          <a:xfrm>
            <a:off x="7204075" y="1959183"/>
            <a:ext cx="680665" cy="680665"/>
            <a:chOff x="750887" y="1961097"/>
            <a:chExt cx="680665" cy="680665"/>
          </a:xfrm>
        </p:grpSpPr>
        <p:sp>
          <p:nvSpPr>
            <p:cNvPr id="44" name="Ellips 43">
              <a:extLst>
                <a:ext uri="{FF2B5EF4-FFF2-40B4-BE49-F238E27FC236}">
                  <a16:creationId xmlns:a16="http://schemas.microsoft.com/office/drawing/2014/main" id="{B6BE14B6-32C4-D242-55A7-CCAE78C38BD5}"/>
                </a:ext>
              </a:extLst>
            </p:cNvPr>
            <p:cNvSpPr/>
            <p:nvPr/>
          </p:nvSpPr>
          <p:spPr>
            <a:xfrm>
              <a:off x="750887" y="1961097"/>
              <a:ext cx="680665" cy="68066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5" name="Bild 44">
              <a:extLst>
                <a:ext uri="{FF2B5EF4-FFF2-40B4-BE49-F238E27FC236}">
                  <a16:creationId xmlns:a16="http://schemas.microsoft.com/office/drawing/2014/main" id="{7344DC9B-EF93-A915-70B1-F278FC6226E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5245" y="2126574"/>
              <a:ext cx="473658" cy="334827"/>
            </a:xfrm>
            <a:prstGeom prst="rect">
              <a:avLst/>
            </a:prstGeom>
          </p:spPr>
        </p:pic>
      </p:grpSp>
      <p:grpSp>
        <p:nvGrpSpPr>
          <p:cNvPr id="49" name="Grupp 48">
            <a:extLst>
              <a:ext uri="{FF2B5EF4-FFF2-40B4-BE49-F238E27FC236}">
                <a16:creationId xmlns:a16="http://schemas.microsoft.com/office/drawing/2014/main" id="{50DDE1B8-18C9-81FD-CEA5-0D2694DB762C}"/>
              </a:ext>
            </a:extLst>
          </p:cNvPr>
          <p:cNvGrpSpPr/>
          <p:nvPr/>
        </p:nvGrpSpPr>
        <p:grpSpPr>
          <a:xfrm>
            <a:off x="9371013" y="1959183"/>
            <a:ext cx="680665" cy="680665"/>
            <a:chOff x="4998583" y="1975910"/>
            <a:chExt cx="680665" cy="680665"/>
          </a:xfrm>
        </p:grpSpPr>
        <p:sp>
          <p:nvSpPr>
            <p:cNvPr id="50" name="Ellips 49">
              <a:extLst>
                <a:ext uri="{FF2B5EF4-FFF2-40B4-BE49-F238E27FC236}">
                  <a16:creationId xmlns:a16="http://schemas.microsoft.com/office/drawing/2014/main" id="{0F690CB7-F547-C326-B3A3-743AEF522DE7}"/>
                </a:ext>
              </a:extLst>
            </p:cNvPr>
            <p:cNvSpPr/>
            <p:nvPr/>
          </p:nvSpPr>
          <p:spPr>
            <a:xfrm>
              <a:off x="4998583" y="1975910"/>
              <a:ext cx="680665" cy="68066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1" name="Bild 50">
              <a:extLst>
                <a:ext uri="{FF2B5EF4-FFF2-40B4-BE49-F238E27FC236}">
                  <a16:creationId xmlns:a16="http://schemas.microsoft.com/office/drawing/2014/main" id="{F28424F9-46D7-F890-CACB-BA8886BA67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63175" y="2071344"/>
              <a:ext cx="514350" cy="457200"/>
            </a:xfrm>
            <a:prstGeom prst="rect">
              <a:avLst/>
            </a:prstGeom>
          </p:spPr>
        </p:pic>
      </p:grpSp>
      <p:pic>
        <p:nvPicPr>
          <p:cNvPr id="5" name="Platshållare för bild 4">
            <a:extLst>
              <a:ext uri="{FF2B5EF4-FFF2-40B4-BE49-F238E27FC236}">
                <a16:creationId xmlns:a16="http://schemas.microsoft.com/office/drawing/2014/main" id="{26636EA4-059F-80CC-833C-3A3DDB10532A}"/>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l="16646" r="16646"/>
          <a:stretch/>
        </p:blipFill>
        <p:spPr/>
      </p:pic>
      <p:grpSp>
        <p:nvGrpSpPr>
          <p:cNvPr id="52" name="Grupp 51">
            <a:extLst>
              <a:ext uri="{FF2B5EF4-FFF2-40B4-BE49-F238E27FC236}">
                <a16:creationId xmlns:a16="http://schemas.microsoft.com/office/drawing/2014/main" id="{BF957AFF-680D-1404-4A05-C531A2FB47EA}"/>
              </a:ext>
            </a:extLst>
          </p:cNvPr>
          <p:cNvGrpSpPr/>
          <p:nvPr/>
        </p:nvGrpSpPr>
        <p:grpSpPr>
          <a:xfrm>
            <a:off x="750888" y="2034259"/>
            <a:ext cx="680665" cy="680665"/>
            <a:chOff x="5427913" y="1897239"/>
            <a:chExt cx="680665" cy="680665"/>
          </a:xfrm>
        </p:grpSpPr>
        <p:sp>
          <p:nvSpPr>
            <p:cNvPr id="53" name="Ellips 52">
              <a:extLst>
                <a:ext uri="{FF2B5EF4-FFF2-40B4-BE49-F238E27FC236}">
                  <a16:creationId xmlns:a16="http://schemas.microsoft.com/office/drawing/2014/main" id="{95CE1E06-971A-9E91-9E38-B39A0798602B}"/>
                </a:ext>
              </a:extLst>
            </p:cNvPr>
            <p:cNvSpPr/>
            <p:nvPr/>
          </p:nvSpPr>
          <p:spPr>
            <a:xfrm>
              <a:off x="5427913" y="1897239"/>
              <a:ext cx="680665" cy="68066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4" name="Bild 53">
              <a:extLst>
                <a:ext uri="{FF2B5EF4-FFF2-40B4-BE49-F238E27FC236}">
                  <a16:creationId xmlns:a16="http://schemas.microsoft.com/office/drawing/2014/main" id="{2583C225-3A6E-4DFC-58F7-F174A4BBCA4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76247" y="1972729"/>
              <a:ext cx="389896" cy="487370"/>
            </a:xfrm>
            <a:prstGeom prst="rect">
              <a:avLst/>
            </a:prstGeom>
          </p:spPr>
        </p:pic>
      </p:grpSp>
      <p:pic>
        <p:nvPicPr>
          <p:cNvPr id="19" name="Platshållare för bild 18">
            <a:extLst>
              <a:ext uri="{FF2B5EF4-FFF2-40B4-BE49-F238E27FC236}">
                <a16:creationId xmlns:a16="http://schemas.microsoft.com/office/drawing/2014/main" id="{35D98A8C-F014-BCC8-354D-B1D954D45E53}"/>
              </a:ext>
            </a:extLst>
          </p:cNvPr>
          <p:cNvPicPr>
            <a:picLocks noGrp="1" noChangeAspect="1"/>
          </p:cNvPicPr>
          <p:nvPr>
            <p:ph type="pic" sz="quarter" idx="14"/>
          </p:nvPr>
        </p:nvPicPr>
        <p:blipFill>
          <a:blip r:embed="rId9">
            <a:extLst>
              <a:ext uri="{28A0092B-C50C-407E-A947-70E740481C1C}">
                <a14:useLocalDpi xmlns:a14="http://schemas.microsoft.com/office/drawing/2010/main" val="0"/>
              </a:ext>
            </a:extLst>
          </a:blip>
          <a:srcRect l="16986" r="16262"/>
          <a:stretch>
            <a:fillRect/>
          </a:stretch>
        </p:blipFill>
        <p:spPr>
          <a:xfrm>
            <a:off x="2917319" y="2159541"/>
            <a:ext cx="2070000" cy="2068748"/>
          </a:xfrm>
        </p:spPr>
      </p:pic>
      <p:grpSp>
        <p:nvGrpSpPr>
          <p:cNvPr id="46" name="Grupp 45">
            <a:extLst>
              <a:ext uri="{FF2B5EF4-FFF2-40B4-BE49-F238E27FC236}">
                <a16:creationId xmlns:a16="http://schemas.microsoft.com/office/drawing/2014/main" id="{3243B2A3-B1F3-A730-6E9D-5A87E60EC497}"/>
              </a:ext>
            </a:extLst>
          </p:cNvPr>
          <p:cNvGrpSpPr/>
          <p:nvPr/>
        </p:nvGrpSpPr>
        <p:grpSpPr>
          <a:xfrm>
            <a:off x="2917825" y="1968787"/>
            <a:ext cx="680665" cy="680665"/>
            <a:chOff x="2860288" y="1975910"/>
            <a:chExt cx="680665" cy="680665"/>
          </a:xfrm>
        </p:grpSpPr>
        <p:sp>
          <p:nvSpPr>
            <p:cNvPr id="47" name="Ellips 46">
              <a:extLst>
                <a:ext uri="{FF2B5EF4-FFF2-40B4-BE49-F238E27FC236}">
                  <a16:creationId xmlns:a16="http://schemas.microsoft.com/office/drawing/2014/main" id="{44173C63-459B-DF3D-FF3A-6FEEB2C9224C}"/>
                </a:ext>
              </a:extLst>
            </p:cNvPr>
            <p:cNvSpPr/>
            <p:nvPr/>
          </p:nvSpPr>
          <p:spPr>
            <a:xfrm>
              <a:off x="2860288" y="1975910"/>
              <a:ext cx="680665" cy="68066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8" name="Bild 47">
              <a:extLst>
                <a:ext uri="{FF2B5EF4-FFF2-40B4-BE49-F238E27FC236}">
                  <a16:creationId xmlns:a16="http://schemas.microsoft.com/office/drawing/2014/main" id="{6F78DE35-EE3B-C680-BF0E-31F74B165EA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970165" y="2119425"/>
              <a:ext cx="473750" cy="383180"/>
            </a:xfrm>
            <a:prstGeom prst="rect">
              <a:avLst/>
            </a:prstGeom>
          </p:spPr>
        </p:pic>
      </p:grpSp>
      <p:pic>
        <p:nvPicPr>
          <p:cNvPr id="24" name="Platshållare för bild 23">
            <a:extLst>
              <a:ext uri="{FF2B5EF4-FFF2-40B4-BE49-F238E27FC236}">
                <a16:creationId xmlns:a16="http://schemas.microsoft.com/office/drawing/2014/main" id="{2ECA1727-A306-0B1E-5606-72B6E83927A3}"/>
              </a:ext>
            </a:extLst>
          </p:cNvPr>
          <p:cNvPicPr>
            <a:picLocks noGrp="1" noChangeAspect="1"/>
          </p:cNvPicPr>
          <p:nvPr>
            <p:ph type="pic" sz="quarter" idx="15"/>
          </p:nvPr>
        </p:nvPicPr>
        <p:blipFill>
          <a:blip r:embed="rId11">
            <a:extLst>
              <a:ext uri="{28A0092B-C50C-407E-A947-70E740481C1C}">
                <a14:useLocalDpi xmlns:a14="http://schemas.microsoft.com/office/drawing/2010/main" val="0"/>
              </a:ext>
            </a:extLst>
          </a:blip>
          <a:srcRect l="3449" r="29843"/>
          <a:stretch>
            <a:fillRect/>
          </a:stretch>
        </p:blipFill>
        <p:spPr>
          <a:xfrm>
            <a:off x="5061000" y="2159541"/>
            <a:ext cx="2070000" cy="2068748"/>
          </a:xfrm>
        </p:spPr>
      </p:pic>
      <p:grpSp>
        <p:nvGrpSpPr>
          <p:cNvPr id="55" name="Grupp 54">
            <a:extLst>
              <a:ext uri="{FF2B5EF4-FFF2-40B4-BE49-F238E27FC236}">
                <a16:creationId xmlns:a16="http://schemas.microsoft.com/office/drawing/2014/main" id="{262FF3A2-316F-ACE0-117F-86828373CB1C}"/>
              </a:ext>
            </a:extLst>
          </p:cNvPr>
          <p:cNvGrpSpPr/>
          <p:nvPr/>
        </p:nvGrpSpPr>
        <p:grpSpPr>
          <a:xfrm>
            <a:off x="5060950" y="1959183"/>
            <a:ext cx="680665" cy="680665"/>
            <a:chOff x="9859475" y="1913538"/>
            <a:chExt cx="680665" cy="680665"/>
          </a:xfrm>
        </p:grpSpPr>
        <p:sp>
          <p:nvSpPr>
            <p:cNvPr id="56" name="Ellips 55">
              <a:extLst>
                <a:ext uri="{FF2B5EF4-FFF2-40B4-BE49-F238E27FC236}">
                  <a16:creationId xmlns:a16="http://schemas.microsoft.com/office/drawing/2014/main" id="{539D0EB6-31A1-0370-3B72-7D784C21E763}"/>
                </a:ext>
              </a:extLst>
            </p:cNvPr>
            <p:cNvSpPr/>
            <p:nvPr/>
          </p:nvSpPr>
          <p:spPr>
            <a:xfrm>
              <a:off x="9859475" y="1913538"/>
              <a:ext cx="680665" cy="68066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7" name="Bild 56">
              <a:extLst>
                <a:ext uri="{FF2B5EF4-FFF2-40B4-BE49-F238E27FC236}">
                  <a16:creationId xmlns:a16="http://schemas.microsoft.com/office/drawing/2014/main" id="{C9B8AC56-9603-E1ED-041C-CB3C1E415E9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990257" y="2030032"/>
              <a:ext cx="419100" cy="447675"/>
            </a:xfrm>
            <a:prstGeom prst="rect">
              <a:avLst/>
            </a:prstGeom>
          </p:spPr>
        </p:pic>
      </p:grpSp>
    </p:spTree>
    <p:extLst>
      <p:ext uri="{BB962C8B-B14F-4D97-AF65-F5344CB8AC3E}">
        <p14:creationId xmlns:p14="http://schemas.microsoft.com/office/powerpoint/2010/main" val="352080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p:cTn id="12"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8">
                                            <p:txEl>
                                              <p:pRg st="0" end="0"/>
                                            </p:txEl>
                                          </p:spTgt>
                                        </p:tgtEl>
                                      </p:cBhvr>
                                    </p:animEffect>
                                  </p:childTnLst>
                                </p:cTn>
                              </p:par>
                              <p:par>
                                <p:cTn id="15" presetID="45"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2000"/>
                                        <p:tgtEl>
                                          <p:spTgt spid="52"/>
                                        </p:tgtEl>
                                      </p:cBhvr>
                                    </p:animEffect>
                                    <p:anim calcmode="lin" valueType="num">
                                      <p:cBhvr>
                                        <p:cTn id="18" dur="2000" fill="hold"/>
                                        <p:tgtEl>
                                          <p:spTgt spid="52"/>
                                        </p:tgtEl>
                                        <p:attrNameLst>
                                          <p:attrName>ppt_w</p:attrName>
                                        </p:attrNameLst>
                                      </p:cBhvr>
                                      <p:tavLst>
                                        <p:tav tm="0" fmla="#ppt_w*sin(2.5*pi*$)">
                                          <p:val>
                                            <p:fltVal val="0"/>
                                          </p:val>
                                        </p:tav>
                                        <p:tav tm="100000">
                                          <p:val>
                                            <p:fltVal val="1"/>
                                          </p:val>
                                        </p:tav>
                                      </p:tavLst>
                                    </p:anim>
                                    <p:anim calcmode="lin" valueType="num">
                                      <p:cBhvr>
                                        <p:cTn id="19" dur="2000" fill="hold"/>
                                        <p:tgtEl>
                                          <p:spTgt spid="52"/>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p:cTn id="29"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9">
                                            <p:txEl>
                                              <p:pRg st="0" end="0"/>
                                            </p:txEl>
                                          </p:spTgt>
                                        </p:tgtEl>
                                      </p:cBhvr>
                                    </p:animEffect>
                                  </p:childTnLst>
                                </p:cTn>
                              </p:par>
                              <p:par>
                                <p:cTn id="32" presetID="45" presetClass="entr" presetSubtype="0"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2000"/>
                                        <p:tgtEl>
                                          <p:spTgt spid="46"/>
                                        </p:tgtEl>
                                      </p:cBhvr>
                                    </p:animEffect>
                                    <p:anim calcmode="lin" valueType="num">
                                      <p:cBhvr>
                                        <p:cTn id="35" dur="2000" fill="hold"/>
                                        <p:tgtEl>
                                          <p:spTgt spid="46"/>
                                        </p:tgtEl>
                                        <p:attrNameLst>
                                          <p:attrName>ppt_w</p:attrName>
                                        </p:attrNameLst>
                                      </p:cBhvr>
                                      <p:tavLst>
                                        <p:tav tm="0" fmla="#ppt_w*sin(2.5*pi*$)">
                                          <p:val>
                                            <p:fltVal val="0"/>
                                          </p:val>
                                        </p:tav>
                                        <p:tav tm="100000">
                                          <p:val>
                                            <p:fltVal val="1"/>
                                          </p:val>
                                        </p:tav>
                                      </p:tavLst>
                                    </p:anim>
                                    <p:anim calcmode="lin" valueType="num">
                                      <p:cBhvr>
                                        <p:cTn id="36" dur="2000" fill="hold"/>
                                        <p:tgtEl>
                                          <p:spTgt spid="46"/>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 calcmode="lin" valueType="num">
                                      <p:cBhvr>
                                        <p:cTn id="46"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48" dur="500"/>
                                        <p:tgtEl>
                                          <p:spTgt spid="10">
                                            <p:txEl>
                                              <p:pRg st="0" end="0"/>
                                            </p:txEl>
                                          </p:spTgt>
                                        </p:tgtEl>
                                      </p:cBhvr>
                                    </p:animEffect>
                                  </p:childTnLst>
                                </p:cTn>
                              </p:par>
                              <p:par>
                                <p:cTn id="49" presetID="45" presetClass="entr" presetSubtype="0"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2000"/>
                                        <p:tgtEl>
                                          <p:spTgt spid="55"/>
                                        </p:tgtEl>
                                      </p:cBhvr>
                                    </p:animEffect>
                                    <p:anim calcmode="lin" valueType="num">
                                      <p:cBhvr>
                                        <p:cTn id="52" dur="2000" fill="hold"/>
                                        <p:tgtEl>
                                          <p:spTgt spid="55"/>
                                        </p:tgtEl>
                                        <p:attrNameLst>
                                          <p:attrName>ppt_w</p:attrName>
                                        </p:attrNameLst>
                                      </p:cBhvr>
                                      <p:tavLst>
                                        <p:tav tm="0" fmla="#ppt_w*sin(2.5*pi*$)">
                                          <p:val>
                                            <p:fltVal val="0"/>
                                          </p:val>
                                        </p:tav>
                                        <p:tav tm="100000">
                                          <p:val>
                                            <p:fltVal val="1"/>
                                          </p:val>
                                        </p:tav>
                                      </p:tavLst>
                                    </p:anim>
                                    <p:anim calcmode="lin" valueType="num">
                                      <p:cBhvr>
                                        <p:cTn id="53" dur="2000" fill="hold"/>
                                        <p:tgtEl>
                                          <p:spTgt spid="55"/>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1">
                                            <p:txEl>
                                              <p:pRg st="0" end="0"/>
                                            </p:txEl>
                                          </p:spTgt>
                                        </p:tgtEl>
                                        <p:attrNameLst>
                                          <p:attrName>style.visibility</p:attrName>
                                        </p:attrNameLst>
                                      </p:cBhvr>
                                      <p:to>
                                        <p:strVal val="visible"/>
                                      </p:to>
                                    </p:set>
                                    <p:anim calcmode="lin" valueType="num">
                                      <p:cBhvr>
                                        <p:cTn id="6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11">
                                            <p:txEl>
                                              <p:pRg st="0" end="0"/>
                                            </p:txEl>
                                          </p:spTgt>
                                        </p:tgtEl>
                                      </p:cBhvr>
                                    </p:animEffect>
                                  </p:childTnLst>
                                </p:cTn>
                              </p:par>
                              <p:par>
                                <p:cTn id="66" presetID="45" presetClass="entr" presetSubtype="0" fill="hold"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2000"/>
                                        <p:tgtEl>
                                          <p:spTgt spid="43"/>
                                        </p:tgtEl>
                                      </p:cBhvr>
                                    </p:animEffect>
                                    <p:anim calcmode="lin" valueType="num">
                                      <p:cBhvr>
                                        <p:cTn id="69" dur="2000" fill="hold"/>
                                        <p:tgtEl>
                                          <p:spTgt spid="43"/>
                                        </p:tgtEl>
                                        <p:attrNameLst>
                                          <p:attrName>ppt_w</p:attrName>
                                        </p:attrNameLst>
                                      </p:cBhvr>
                                      <p:tavLst>
                                        <p:tav tm="0" fmla="#ppt_w*sin(2.5*pi*$)">
                                          <p:val>
                                            <p:fltVal val="0"/>
                                          </p:val>
                                        </p:tav>
                                        <p:tav tm="100000">
                                          <p:val>
                                            <p:fltVal val="1"/>
                                          </p:val>
                                        </p:tav>
                                      </p:tavLst>
                                    </p:anim>
                                    <p:anim calcmode="lin" valueType="num">
                                      <p:cBhvr>
                                        <p:cTn id="70" dur="2000" fill="hold"/>
                                        <p:tgtEl>
                                          <p:spTgt spid="43"/>
                                        </p:tgtEl>
                                        <p:attrNameLst>
                                          <p:attrName>ppt_h</p:attrName>
                                        </p:attrNameLst>
                                      </p:cBhvr>
                                      <p:tavLst>
                                        <p:tav tm="0">
                                          <p:val>
                                            <p:strVal val="#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2">
                                            <p:txEl>
                                              <p:pRg st="0" end="0"/>
                                            </p:txEl>
                                          </p:spTgt>
                                        </p:tgtEl>
                                        <p:attrNameLst>
                                          <p:attrName>style.visibility</p:attrName>
                                        </p:attrNameLst>
                                      </p:cBhvr>
                                      <p:to>
                                        <p:strVal val="visible"/>
                                      </p:to>
                                    </p:set>
                                    <p:anim calcmode="lin" valueType="num">
                                      <p:cBhvr>
                                        <p:cTn id="80"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82" dur="500"/>
                                        <p:tgtEl>
                                          <p:spTgt spid="42">
                                            <p:txEl>
                                              <p:pRg st="0" end="0"/>
                                            </p:txEl>
                                          </p:spTgt>
                                        </p:tgtEl>
                                      </p:cBhvr>
                                    </p:animEffect>
                                  </p:childTnLst>
                                </p:cTn>
                              </p:par>
                              <p:par>
                                <p:cTn id="83" presetID="45" presetClass="entr" presetSubtype="0" fill="hold"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2000"/>
                                        <p:tgtEl>
                                          <p:spTgt spid="49"/>
                                        </p:tgtEl>
                                      </p:cBhvr>
                                    </p:animEffect>
                                    <p:anim calcmode="lin" valueType="num">
                                      <p:cBhvr>
                                        <p:cTn id="86" dur="2000" fill="hold"/>
                                        <p:tgtEl>
                                          <p:spTgt spid="49"/>
                                        </p:tgtEl>
                                        <p:attrNameLst>
                                          <p:attrName>ppt_w</p:attrName>
                                        </p:attrNameLst>
                                      </p:cBhvr>
                                      <p:tavLst>
                                        <p:tav tm="0" fmla="#ppt_w*sin(2.5*pi*$)">
                                          <p:val>
                                            <p:fltVal val="0"/>
                                          </p:val>
                                        </p:tav>
                                        <p:tav tm="100000">
                                          <p:val>
                                            <p:fltVal val="1"/>
                                          </p:val>
                                        </p:tav>
                                      </p:tavLst>
                                    </p:anim>
                                    <p:anim calcmode="lin" valueType="num">
                                      <p:cBhvr>
                                        <p:cTn id="87" dur="20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build="p"/>
      <p:bldP spid="11" grpId="0" build="p"/>
      <p:bldP spid="4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7778-5ADA-E9FD-BE31-245583B82991}"/>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9146F383-B759-2FBB-25E0-F89085AE47F1}"/>
              </a:ext>
            </a:extLst>
          </p:cNvPr>
          <p:cNvSpPr>
            <a:spLocks noGrp="1"/>
          </p:cNvSpPr>
          <p:nvPr>
            <p:ph type="title"/>
          </p:nvPr>
        </p:nvSpPr>
        <p:spPr/>
        <p:txBody>
          <a:bodyPr/>
          <a:lstStyle/>
          <a:p>
            <a:pPr marL="0" indent="0"/>
            <a:r>
              <a:rPr lang="sv-SE"/>
              <a:t>Försörjning och klimaträttvisa</a:t>
            </a:r>
          </a:p>
        </p:txBody>
      </p:sp>
      <p:sp>
        <p:nvSpPr>
          <p:cNvPr id="4" name="Platshållare för text 3">
            <a:extLst>
              <a:ext uri="{FF2B5EF4-FFF2-40B4-BE49-F238E27FC236}">
                <a16:creationId xmlns:a16="http://schemas.microsoft.com/office/drawing/2014/main" id="{10026074-9036-4146-970B-4C7D0B890B01}"/>
              </a:ext>
            </a:extLst>
          </p:cNvPr>
          <p:cNvSpPr>
            <a:spLocks noGrp="1"/>
          </p:cNvSpPr>
          <p:nvPr>
            <p:ph type="body" sz="quarter" idx="14"/>
          </p:nvPr>
        </p:nvSpPr>
        <p:spPr/>
        <p:txBody>
          <a:bodyPr/>
          <a:lstStyle/>
          <a:p>
            <a:endParaRPr lang="sv-SE"/>
          </a:p>
        </p:txBody>
      </p:sp>
      <p:pic>
        <p:nvPicPr>
          <p:cNvPr id="2" name="Bild 1">
            <a:extLst>
              <a:ext uri="{FF2B5EF4-FFF2-40B4-BE49-F238E27FC236}">
                <a16:creationId xmlns:a16="http://schemas.microsoft.com/office/drawing/2014/main" id="{3B8E1C24-B468-C595-6E7A-38372EB1D3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20430" y="504744"/>
            <a:ext cx="1267906" cy="1584883"/>
          </a:xfrm>
          <a:prstGeom prst="rect">
            <a:avLst/>
          </a:prstGeom>
        </p:spPr>
      </p:pic>
      <p:pic>
        <p:nvPicPr>
          <p:cNvPr id="9" name="Platshållare för bild 8">
            <a:extLst>
              <a:ext uri="{FF2B5EF4-FFF2-40B4-BE49-F238E27FC236}">
                <a16:creationId xmlns:a16="http://schemas.microsoft.com/office/drawing/2014/main" id="{86382F4B-696B-5B87-5B0B-B516A711A43E}"/>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3826" r="13826"/>
          <a:stretch/>
        </p:blipFill>
        <p:spPr/>
      </p:pic>
    </p:spTree>
    <p:extLst>
      <p:ext uri="{BB962C8B-B14F-4D97-AF65-F5344CB8AC3E}">
        <p14:creationId xmlns:p14="http://schemas.microsoft.com/office/powerpoint/2010/main" val="70241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7778-5ADA-E9FD-BE31-245583B82991}"/>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9146F383-B759-2FBB-25E0-F89085AE47F1}"/>
              </a:ext>
            </a:extLst>
          </p:cNvPr>
          <p:cNvSpPr>
            <a:spLocks noGrp="1"/>
          </p:cNvSpPr>
          <p:nvPr>
            <p:ph type="title"/>
          </p:nvPr>
        </p:nvSpPr>
        <p:spPr/>
        <p:txBody>
          <a:bodyPr/>
          <a:lstStyle/>
          <a:p>
            <a:pPr marL="0" indent="0"/>
            <a:r>
              <a:rPr lang="sv-SE"/>
              <a:t>Jämställdhet och hälsa</a:t>
            </a:r>
          </a:p>
        </p:txBody>
      </p:sp>
      <p:sp>
        <p:nvSpPr>
          <p:cNvPr id="4" name="Platshållare för text 3">
            <a:extLst>
              <a:ext uri="{FF2B5EF4-FFF2-40B4-BE49-F238E27FC236}">
                <a16:creationId xmlns:a16="http://schemas.microsoft.com/office/drawing/2014/main" id="{10026074-9036-4146-970B-4C7D0B890B01}"/>
              </a:ext>
            </a:extLst>
          </p:cNvPr>
          <p:cNvSpPr>
            <a:spLocks noGrp="1"/>
          </p:cNvSpPr>
          <p:nvPr>
            <p:ph type="body" sz="quarter" idx="14"/>
          </p:nvPr>
        </p:nvSpPr>
        <p:spPr/>
        <p:txBody>
          <a:bodyPr/>
          <a:lstStyle/>
          <a:p>
            <a:endParaRPr lang="sv-SE"/>
          </a:p>
        </p:txBody>
      </p:sp>
      <p:pic>
        <p:nvPicPr>
          <p:cNvPr id="15" name="Bild 14">
            <a:extLst>
              <a:ext uri="{FF2B5EF4-FFF2-40B4-BE49-F238E27FC236}">
                <a16:creationId xmlns:a16="http://schemas.microsoft.com/office/drawing/2014/main" id="{18876453-A307-C48A-152D-CFFACAF288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40462" y="587917"/>
            <a:ext cx="1619853" cy="1310175"/>
          </a:xfrm>
          <a:prstGeom prst="rect">
            <a:avLst/>
          </a:prstGeom>
        </p:spPr>
      </p:pic>
      <p:pic>
        <p:nvPicPr>
          <p:cNvPr id="7" name="Platshållare för bild 6">
            <a:extLst>
              <a:ext uri="{FF2B5EF4-FFF2-40B4-BE49-F238E27FC236}">
                <a16:creationId xmlns:a16="http://schemas.microsoft.com/office/drawing/2014/main" id="{A71F77CF-5AAA-C41D-88EE-733FBAB1F44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3802" r="13802"/>
          <a:stretch/>
        </p:blipFill>
        <p:spPr>
          <a:xfrm>
            <a:off x="155577" y="2325757"/>
            <a:ext cx="4741654" cy="4369348"/>
          </a:xfrm>
        </p:spPr>
      </p:pic>
    </p:spTree>
    <p:extLst>
      <p:ext uri="{BB962C8B-B14F-4D97-AF65-F5344CB8AC3E}">
        <p14:creationId xmlns:p14="http://schemas.microsoft.com/office/powerpoint/2010/main" val="520028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anim calcmode="lin" valueType="num">
                                      <p:cBhvr>
                                        <p:cTn id="8" dur="2000" fill="hold"/>
                                        <p:tgtEl>
                                          <p:spTgt spid="15"/>
                                        </p:tgtEl>
                                        <p:attrNameLst>
                                          <p:attrName>ppt_w</p:attrName>
                                        </p:attrNameLst>
                                      </p:cBhvr>
                                      <p:tavLst>
                                        <p:tav tm="0" fmla="#ppt_w*sin(2.5*pi*$)">
                                          <p:val>
                                            <p:fltVal val="0"/>
                                          </p:val>
                                        </p:tav>
                                        <p:tav tm="100000">
                                          <p:val>
                                            <p:fltVal val="1"/>
                                          </p:val>
                                        </p:tav>
                                      </p:tavLst>
                                    </p:anim>
                                    <p:anim calcmode="lin" valueType="num">
                                      <p:cBhvr>
                                        <p:cTn id="9" dur="20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B2C4A-35DE-00AE-D55F-D8B1F396A1EB}"/>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920D604A-6635-33C5-5BF2-8017B8ED8861}"/>
              </a:ext>
            </a:extLst>
          </p:cNvPr>
          <p:cNvSpPr>
            <a:spLocks noGrp="1"/>
          </p:cNvSpPr>
          <p:nvPr>
            <p:ph type="title"/>
          </p:nvPr>
        </p:nvSpPr>
        <p:spPr/>
        <p:txBody>
          <a:bodyPr/>
          <a:lstStyle/>
          <a:p>
            <a:pPr marL="0" indent="0"/>
            <a:r>
              <a:rPr lang="sv-SE"/>
              <a:t>Fred och demokrati</a:t>
            </a:r>
          </a:p>
        </p:txBody>
      </p:sp>
      <p:sp>
        <p:nvSpPr>
          <p:cNvPr id="4" name="Platshållare för text 3">
            <a:extLst>
              <a:ext uri="{FF2B5EF4-FFF2-40B4-BE49-F238E27FC236}">
                <a16:creationId xmlns:a16="http://schemas.microsoft.com/office/drawing/2014/main" id="{1696284E-4677-D076-92AE-B44B982505BC}"/>
              </a:ext>
            </a:extLst>
          </p:cNvPr>
          <p:cNvSpPr>
            <a:spLocks noGrp="1"/>
          </p:cNvSpPr>
          <p:nvPr>
            <p:ph type="body" sz="quarter" idx="14"/>
          </p:nvPr>
        </p:nvSpPr>
        <p:spPr/>
        <p:txBody>
          <a:bodyPr/>
          <a:lstStyle/>
          <a:p>
            <a:endParaRPr lang="sv-SE"/>
          </a:p>
        </p:txBody>
      </p:sp>
      <p:pic>
        <p:nvPicPr>
          <p:cNvPr id="2" name="Bild 1">
            <a:extLst>
              <a:ext uri="{FF2B5EF4-FFF2-40B4-BE49-F238E27FC236}">
                <a16:creationId xmlns:a16="http://schemas.microsoft.com/office/drawing/2014/main" id="{D2D6A7AD-44B7-51B6-F984-563FBEE547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48740" y="509371"/>
            <a:ext cx="1427452" cy="1524778"/>
          </a:xfrm>
          <a:prstGeom prst="rect">
            <a:avLst/>
          </a:prstGeom>
        </p:spPr>
      </p:pic>
      <p:pic>
        <p:nvPicPr>
          <p:cNvPr id="8" name="Platshållare för bild 7">
            <a:extLst>
              <a:ext uri="{FF2B5EF4-FFF2-40B4-BE49-F238E27FC236}">
                <a16:creationId xmlns:a16="http://schemas.microsoft.com/office/drawing/2014/main" id="{2FC6368E-5B58-436C-E5CB-467DC83B7E65}"/>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5978" t="-327" r="21674" b="327"/>
          <a:stretch>
            <a:fillRect/>
          </a:stretch>
        </p:blipFill>
        <p:spPr>
          <a:xfrm>
            <a:off x="155577" y="2325757"/>
            <a:ext cx="4741654" cy="4369348"/>
          </a:xfrm>
        </p:spPr>
      </p:pic>
    </p:spTree>
    <p:extLst>
      <p:ext uri="{BB962C8B-B14F-4D97-AF65-F5344CB8AC3E}">
        <p14:creationId xmlns:p14="http://schemas.microsoft.com/office/powerpoint/2010/main" val="11760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27B4F-0E9A-67A3-E9CB-97C00F349F4E}"/>
            </a:ext>
          </a:extLst>
        </p:cNvPr>
        <p:cNvGrpSpPr/>
        <p:nvPr/>
      </p:nvGrpSpPr>
      <p:grpSpPr>
        <a:xfrm>
          <a:off x="0" y="0"/>
          <a:ext cx="0" cy="0"/>
          <a:chOff x="0" y="0"/>
          <a:chExt cx="0" cy="0"/>
        </a:xfrm>
      </p:grpSpPr>
      <p:pic>
        <p:nvPicPr>
          <p:cNvPr id="8" name="Platshållare för bild 7" descr="En bild som visar utomhus, himmel, träd, byggnad&#10;&#10;AI-genererat innehåll kan vara felaktigt.">
            <a:extLst>
              <a:ext uri="{FF2B5EF4-FFF2-40B4-BE49-F238E27FC236}">
                <a16:creationId xmlns:a16="http://schemas.microsoft.com/office/drawing/2014/main" id="{4D47A230-012E-2291-0098-985622F31BC3}"/>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3" name="Rubrik 2">
            <a:extLst>
              <a:ext uri="{FF2B5EF4-FFF2-40B4-BE49-F238E27FC236}">
                <a16:creationId xmlns:a16="http://schemas.microsoft.com/office/drawing/2014/main" id="{99EEABC1-E013-6AD7-FFC2-D9908400F87B}"/>
              </a:ext>
            </a:extLst>
          </p:cNvPr>
          <p:cNvSpPr>
            <a:spLocks noGrp="1"/>
          </p:cNvSpPr>
          <p:nvPr>
            <p:ph type="title"/>
          </p:nvPr>
        </p:nvSpPr>
        <p:spPr/>
        <p:txBody>
          <a:bodyPr/>
          <a:lstStyle/>
          <a:p>
            <a:r>
              <a:rPr lang="sv-SE"/>
              <a:t>Tro och lärande</a:t>
            </a:r>
          </a:p>
        </p:txBody>
      </p:sp>
      <p:sp>
        <p:nvSpPr>
          <p:cNvPr id="4" name="Platshållare för text 3">
            <a:extLst>
              <a:ext uri="{FF2B5EF4-FFF2-40B4-BE49-F238E27FC236}">
                <a16:creationId xmlns:a16="http://schemas.microsoft.com/office/drawing/2014/main" id="{296A84EF-018A-A338-EBA6-225C7BF4020E}"/>
              </a:ext>
            </a:extLst>
          </p:cNvPr>
          <p:cNvSpPr>
            <a:spLocks noGrp="1"/>
          </p:cNvSpPr>
          <p:nvPr>
            <p:ph type="body" sz="quarter" idx="14"/>
          </p:nvPr>
        </p:nvSpPr>
        <p:spPr/>
        <p:txBody>
          <a:bodyPr/>
          <a:lstStyle/>
          <a:p>
            <a:endParaRPr lang="sv-SE"/>
          </a:p>
        </p:txBody>
      </p:sp>
      <p:pic>
        <p:nvPicPr>
          <p:cNvPr id="12" name="Bild 11">
            <a:extLst>
              <a:ext uri="{FF2B5EF4-FFF2-40B4-BE49-F238E27FC236}">
                <a16:creationId xmlns:a16="http://schemas.microsoft.com/office/drawing/2014/main" id="{EA23FC5E-506B-B732-9B11-4EB92FE4E3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0498" y="597530"/>
            <a:ext cx="2035367" cy="1438794"/>
          </a:xfrm>
          <a:prstGeom prst="rect">
            <a:avLst/>
          </a:prstGeom>
        </p:spPr>
      </p:pic>
    </p:spTree>
    <p:extLst>
      <p:ext uri="{BB962C8B-B14F-4D97-AF65-F5344CB8AC3E}">
        <p14:creationId xmlns:p14="http://schemas.microsoft.com/office/powerpoint/2010/main" val="392118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ppt_w</p:attrName>
                                        </p:attrNameLst>
                                      </p:cBhvr>
                                      <p:tavLst>
                                        <p:tav tm="0" fmla="#ppt_w*sin(2.5*pi*$)">
                                          <p:val>
                                            <p:fltVal val="0"/>
                                          </p:val>
                                        </p:tav>
                                        <p:tav tm="100000">
                                          <p:val>
                                            <p:fltVal val="1"/>
                                          </p:val>
                                        </p:tav>
                                      </p:tavLst>
                                    </p:anim>
                                    <p:anim calcmode="lin" valueType="num">
                                      <p:cBhvr>
                                        <p:cTn id="9"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27B4F-0E9A-67A3-E9CB-97C00F349F4E}"/>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99EEABC1-E013-6AD7-FFC2-D9908400F87B}"/>
              </a:ext>
            </a:extLst>
          </p:cNvPr>
          <p:cNvSpPr>
            <a:spLocks noGrp="1"/>
          </p:cNvSpPr>
          <p:nvPr>
            <p:ph type="title"/>
          </p:nvPr>
        </p:nvSpPr>
        <p:spPr/>
        <p:txBody>
          <a:bodyPr/>
          <a:lstStyle/>
          <a:p>
            <a:r>
              <a:rPr lang="sv-SE"/>
              <a:t>Katastrofinsatser</a:t>
            </a:r>
          </a:p>
        </p:txBody>
      </p:sp>
      <p:sp>
        <p:nvSpPr>
          <p:cNvPr id="4" name="Platshållare för text 3">
            <a:extLst>
              <a:ext uri="{FF2B5EF4-FFF2-40B4-BE49-F238E27FC236}">
                <a16:creationId xmlns:a16="http://schemas.microsoft.com/office/drawing/2014/main" id="{296A84EF-018A-A338-EBA6-225C7BF4020E}"/>
              </a:ext>
            </a:extLst>
          </p:cNvPr>
          <p:cNvSpPr>
            <a:spLocks noGrp="1"/>
          </p:cNvSpPr>
          <p:nvPr>
            <p:ph type="body" sz="quarter" idx="14"/>
          </p:nvPr>
        </p:nvSpPr>
        <p:spPr/>
        <p:txBody>
          <a:bodyPr/>
          <a:lstStyle/>
          <a:p>
            <a:endParaRPr lang="sv-SE"/>
          </a:p>
        </p:txBody>
      </p:sp>
      <p:pic>
        <p:nvPicPr>
          <p:cNvPr id="7" name="Platshållare för bild 6" descr="En bild som visar utomhus, mark, klädsel, himmel&#10;&#10;AI-genererat innehåll kan vara felaktigt.">
            <a:extLst>
              <a:ext uri="{FF2B5EF4-FFF2-40B4-BE49-F238E27FC236}">
                <a16:creationId xmlns:a16="http://schemas.microsoft.com/office/drawing/2014/main" id="{ACDFDD9F-22B3-AEBD-7BCF-DA3BBDA5EFA0}"/>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5" name="Bild 4">
            <a:extLst>
              <a:ext uri="{FF2B5EF4-FFF2-40B4-BE49-F238E27FC236}">
                <a16:creationId xmlns:a16="http://schemas.microsoft.com/office/drawing/2014/main" id="{8DBCE7AA-5A4A-51E4-1A6D-6333E2A8FC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92600" y="576072"/>
            <a:ext cx="1457623" cy="1295665"/>
          </a:xfrm>
          <a:prstGeom prst="rect">
            <a:avLst/>
          </a:prstGeom>
        </p:spPr>
      </p:pic>
    </p:spTree>
    <p:extLst>
      <p:ext uri="{BB962C8B-B14F-4D97-AF65-F5344CB8AC3E}">
        <p14:creationId xmlns:p14="http://schemas.microsoft.com/office/powerpoint/2010/main" val="264215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byggnad, himmel, utomhus, träd&#10;&#10;AI-genererat innehåll kan vara felaktigt.">
            <a:extLst>
              <a:ext uri="{FF2B5EF4-FFF2-40B4-BE49-F238E27FC236}">
                <a16:creationId xmlns:a16="http://schemas.microsoft.com/office/drawing/2014/main" id="{40610B1C-393D-20A6-3BFA-8C686D422A6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a:xfrm>
            <a:off x="6096000" y="152400"/>
            <a:ext cx="5940425" cy="6553200"/>
          </a:xfrm>
        </p:spPr>
      </p:pic>
      <p:sp>
        <p:nvSpPr>
          <p:cNvPr id="7" name="Platshållare för innehåll 6">
            <a:extLst>
              <a:ext uri="{FF2B5EF4-FFF2-40B4-BE49-F238E27FC236}">
                <a16:creationId xmlns:a16="http://schemas.microsoft.com/office/drawing/2014/main" id="{8F351964-57AB-5FE4-2E9D-54C83F0FBCFF}"/>
              </a:ext>
            </a:extLst>
          </p:cNvPr>
          <p:cNvSpPr>
            <a:spLocks noGrp="1"/>
          </p:cNvSpPr>
          <p:nvPr>
            <p:ph idx="1"/>
          </p:nvPr>
        </p:nvSpPr>
        <p:spPr/>
        <p:txBody>
          <a:bodyPr/>
          <a:lstStyle/>
          <a:p>
            <a:endParaRPr lang="sv-SE"/>
          </a:p>
        </p:txBody>
      </p:sp>
      <p:sp>
        <p:nvSpPr>
          <p:cNvPr id="4" name="Rubrik 3">
            <a:extLst>
              <a:ext uri="{FF2B5EF4-FFF2-40B4-BE49-F238E27FC236}">
                <a16:creationId xmlns:a16="http://schemas.microsoft.com/office/drawing/2014/main" id="{57DBA2E9-8D37-B000-33C9-26988D8E76D9}"/>
              </a:ext>
            </a:extLst>
          </p:cNvPr>
          <p:cNvSpPr>
            <a:spLocks noGrp="1"/>
          </p:cNvSpPr>
          <p:nvPr>
            <p:ph type="title"/>
          </p:nvPr>
        </p:nvSpPr>
        <p:spPr>
          <a:xfrm>
            <a:off x="731838" y="535604"/>
            <a:ext cx="5001052" cy="935626"/>
          </a:xfrm>
        </p:spPr>
        <p:txBody>
          <a:bodyPr/>
          <a:lstStyle/>
          <a:p>
            <a:r>
              <a:rPr lang="sv-SE"/>
              <a:t>Projektexempel</a:t>
            </a:r>
          </a:p>
        </p:txBody>
      </p:sp>
    </p:spTree>
    <p:extLst>
      <p:ext uri="{BB962C8B-B14F-4D97-AF65-F5344CB8AC3E}">
        <p14:creationId xmlns:p14="http://schemas.microsoft.com/office/powerpoint/2010/main" val="363423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8" descr="En bild som visar person, himmel, klädsel, utomhus&#10;&#10;AI-genererat innehåll kan vara felaktigt.">
            <a:extLst>
              <a:ext uri="{FF2B5EF4-FFF2-40B4-BE49-F238E27FC236}">
                <a16:creationId xmlns:a16="http://schemas.microsoft.com/office/drawing/2014/main" id="{B13150E2-D057-E92C-B017-F9BBCED850B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a:off x="6129338" y="163513"/>
            <a:ext cx="5907087" cy="6542087"/>
          </a:xfrm>
        </p:spPr>
      </p:pic>
      <p:sp>
        <p:nvSpPr>
          <p:cNvPr id="21" name="Platshållare för innehåll 20">
            <a:extLst>
              <a:ext uri="{FF2B5EF4-FFF2-40B4-BE49-F238E27FC236}">
                <a16:creationId xmlns:a16="http://schemas.microsoft.com/office/drawing/2014/main" id="{7A827AF2-FDDF-6932-DF77-3469DC363265}"/>
              </a:ext>
            </a:extLst>
          </p:cNvPr>
          <p:cNvSpPr>
            <a:spLocks noGrp="1"/>
          </p:cNvSpPr>
          <p:nvPr>
            <p:ph idx="1"/>
          </p:nvPr>
        </p:nvSpPr>
        <p:spPr>
          <a:xfrm>
            <a:off x="731838" y="1720359"/>
            <a:ext cx="5001052" cy="4301029"/>
          </a:xfrm>
        </p:spPr>
        <p:txBody>
          <a:bodyPr/>
          <a:lstStyle/>
          <a:p>
            <a:pPr marL="0" indent="0">
              <a:buNone/>
            </a:pPr>
            <a:r>
              <a:rPr lang="sv-SE">
                <a:highlight>
                  <a:srgbClr val="FFE500"/>
                </a:highlight>
              </a:rPr>
              <a:t>”</a:t>
            </a:r>
            <a:r>
              <a:rPr lang="sv-SE" err="1">
                <a:highlight>
                  <a:srgbClr val="FFE500"/>
                </a:highlight>
              </a:rPr>
              <a:t>Lorem</a:t>
            </a:r>
            <a:r>
              <a:rPr lang="sv-SE">
                <a:highlight>
                  <a:srgbClr val="FFE500"/>
                </a:highlight>
              </a:rPr>
              <a:t> ipsum dolor </a:t>
            </a:r>
            <a:r>
              <a:rPr lang="sv-SE" err="1">
                <a:highlight>
                  <a:srgbClr val="FFE500"/>
                </a:highlight>
              </a:rPr>
              <a:t>sit</a:t>
            </a:r>
            <a:r>
              <a:rPr lang="sv-SE">
                <a:highlight>
                  <a:srgbClr val="FFE500"/>
                </a:highlight>
              </a:rPr>
              <a:t> </a:t>
            </a:r>
            <a:r>
              <a:rPr lang="sv-SE" err="1">
                <a:highlight>
                  <a:srgbClr val="FFE500"/>
                </a:highlight>
              </a:rPr>
              <a:t>amet</a:t>
            </a:r>
            <a:endParaRPr lang="sv-SE">
              <a:highlight>
                <a:srgbClr val="FFE500"/>
              </a:highlight>
            </a:endParaRPr>
          </a:p>
          <a:p>
            <a:pPr marL="0" indent="0">
              <a:buNone/>
            </a:pPr>
            <a:r>
              <a:rPr lang="sv-SE">
                <a:highlight>
                  <a:srgbClr val="FFE500"/>
                </a:highlight>
              </a:rPr>
              <a:t> </a:t>
            </a:r>
            <a:r>
              <a:rPr lang="sv-SE" err="1">
                <a:highlight>
                  <a:srgbClr val="FFE500"/>
                </a:highlight>
              </a:rPr>
              <a:t>consectetuer</a:t>
            </a:r>
            <a:r>
              <a:rPr lang="sv-SE">
                <a:highlight>
                  <a:srgbClr val="FFE500"/>
                </a:highlight>
              </a:rPr>
              <a:t> </a:t>
            </a:r>
            <a:r>
              <a:rPr lang="sv-SE" err="1">
                <a:highlight>
                  <a:srgbClr val="FFE500"/>
                </a:highlight>
              </a:rPr>
              <a:t>adipiscing</a:t>
            </a:r>
            <a:r>
              <a:rPr lang="sv-SE">
                <a:highlight>
                  <a:srgbClr val="FFE500"/>
                </a:highlight>
              </a:rPr>
              <a:t> elit </a:t>
            </a:r>
          </a:p>
          <a:p>
            <a:pPr marL="0" indent="0">
              <a:buNone/>
            </a:pPr>
            <a:r>
              <a:rPr lang="sv-SE" err="1">
                <a:highlight>
                  <a:srgbClr val="FFE500"/>
                </a:highlight>
              </a:rPr>
              <a:t>Maecenas</a:t>
            </a:r>
            <a:r>
              <a:rPr lang="sv-SE">
                <a:highlight>
                  <a:srgbClr val="FFE500"/>
                </a:highlight>
              </a:rPr>
              <a:t> porttitor </a:t>
            </a:r>
            <a:r>
              <a:rPr lang="sv-SE" err="1">
                <a:highlight>
                  <a:srgbClr val="FFE500"/>
                </a:highlight>
              </a:rPr>
              <a:t>congue</a:t>
            </a:r>
            <a:r>
              <a:rPr lang="sv-SE">
                <a:highlight>
                  <a:srgbClr val="FFE500"/>
                </a:highlight>
              </a:rPr>
              <a:t> massa</a:t>
            </a:r>
          </a:p>
          <a:p>
            <a:pPr marL="0" indent="0">
              <a:buNone/>
            </a:pPr>
            <a:r>
              <a:rPr lang="sv-SE" err="1">
                <a:highlight>
                  <a:srgbClr val="FFE500"/>
                </a:highlight>
              </a:rPr>
              <a:t>Fusce</a:t>
            </a:r>
            <a:r>
              <a:rPr lang="sv-SE">
                <a:highlight>
                  <a:srgbClr val="FFE500"/>
                </a:highlight>
              </a:rPr>
              <a:t> </a:t>
            </a:r>
            <a:r>
              <a:rPr lang="sv-SE" err="1">
                <a:highlight>
                  <a:srgbClr val="FFE500"/>
                </a:highlight>
              </a:rPr>
              <a:t>posuere</a:t>
            </a:r>
            <a:r>
              <a:rPr lang="sv-SE">
                <a:highlight>
                  <a:srgbClr val="FFE500"/>
                </a:highlight>
              </a:rPr>
              <a:t>, </a:t>
            </a:r>
            <a:r>
              <a:rPr lang="sv-SE" err="1">
                <a:highlight>
                  <a:srgbClr val="FFE500"/>
                </a:highlight>
              </a:rPr>
              <a:t>magna</a:t>
            </a:r>
            <a:r>
              <a:rPr lang="sv-SE">
                <a:highlight>
                  <a:srgbClr val="FFE500"/>
                </a:highlight>
              </a:rPr>
              <a:t> sed </a:t>
            </a:r>
            <a:r>
              <a:rPr lang="sv-SE" err="1">
                <a:highlight>
                  <a:srgbClr val="FFE500"/>
                </a:highlight>
              </a:rPr>
              <a:t>pulvinar</a:t>
            </a:r>
            <a:endParaRPr lang="sv-SE">
              <a:highlight>
                <a:srgbClr val="FFE500"/>
              </a:highlight>
            </a:endParaRPr>
          </a:p>
          <a:p>
            <a:pPr marL="0" indent="0">
              <a:buNone/>
            </a:pPr>
            <a:r>
              <a:rPr lang="sv-SE" err="1">
                <a:highlight>
                  <a:srgbClr val="FFE500"/>
                </a:highlight>
              </a:rPr>
              <a:t>ultricies</a:t>
            </a:r>
            <a:r>
              <a:rPr lang="sv-SE">
                <a:highlight>
                  <a:srgbClr val="FFE500"/>
                </a:highlight>
              </a:rPr>
              <a:t>, </a:t>
            </a:r>
            <a:r>
              <a:rPr lang="sv-SE" err="1">
                <a:highlight>
                  <a:srgbClr val="FFE500"/>
                </a:highlight>
              </a:rPr>
              <a:t>purus</a:t>
            </a:r>
            <a:r>
              <a:rPr lang="sv-SE">
                <a:highlight>
                  <a:srgbClr val="FFE500"/>
                </a:highlight>
              </a:rPr>
              <a:t> </a:t>
            </a:r>
            <a:r>
              <a:rPr lang="sv-SE" err="1">
                <a:highlight>
                  <a:srgbClr val="FFE500"/>
                </a:highlight>
              </a:rPr>
              <a:t>lectus</a:t>
            </a:r>
            <a:r>
              <a:rPr lang="sv-SE">
                <a:highlight>
                  <a:srgbClr val="FFE500"/>
                </a:highlight>
              </a:rPr>
              <a:t> </a:t>
            </a:r>
            <a:r>
              <a:rPr lang="sv-SE" err="1">
                <a:highlight>
                  <a:srgbClr val="FFE500"/>
                </a:highlight>
              </a:rPr>
              <a:t>malesuada</a:t>
            </a:r>
            <a:r>
              <a:rPr lang="sv-SE">
                <a:highlight>
                  <a:srgbClr val="FFE500"/>
                </a:highlight>
              </a:rPr>
              <a:t>”</a:t>
            </a:r>
          </a:p>
          <a:p>
            <a:pPr marL="0" indent="0">
              <a:buNone/>
            </a:pPr>
            <a:r>
              <a:rPr lang="sv-SE" b="1">
                <a:highlight>
                  <a:srgbClr val="FFE500"/>
                </a:highlight>
              </a:rPr>
              <a:t>Namn </a:t>
            </a:r>
            <a:r>
              <a:rPr lang="sv-SE" b="1" err="1">
                <a:highlight>
                  <a:srgbClr val="FFE500"/>
                </a:highlight>
              </a:rPr>
              <a:t>Namnsson</a:t>
            </a:r>
            <a:r>
              <a:rPr lang="sv-SE" b="1">
                <a:highlight>
                  <a:srgbClr val="FFE500"/>
                </a:highlight>
              </a:rPr>
              <a:t> </a:t>
            </a:r>
            <a:r>
              <a:rPr lang="sv-SE"/>
              <a:t>	  </a:t>
            </a:r>
            <a:r>
              <a:rPr lang="sv-SE">
                <a:highlight>
                  <a:srgbClr val="FFE500"/>
                </a:highlight>
              </a:rPr>
              <a:t> </a:t>
            </a:r>
          </a:p>
        </p:txBody>
      </p:sp>
      <p:sp>
        <p:nvSpPr>
          <p:cNvPr id="20" name="Rubrik 19">
            <a:extLst>
              <a:ext uri="{FF2B5EF4-FFF2-40B4-BE49-F238E27FC236}">
                <a16:creationId xmlns:a16="http://schemas.microsoft.com/office/drawing/2014/main" id="{EDD96129-E5B1-DE9F-7D3A-35A30B21CE9E}"/>
              </a:ext>
            </a:extLst>
          </p:cNvPr>
          <p:cNvSpPr>
            <a:spLocks noGrp="1"/>
          </p:cNvSpPr>
          <p:nvPr>
            <p:ph type="title"/>
          </p:nvPr>
        </p:nvSpPr>
        <p:spPr>
          <a:xfrm>
            <a:off x="731838" y="535604"/>
            <a:ext cx="5001052" cy="935626"/>
          </a:xfrm>
        </p:spPr>
        <p:txBody>
          <a:bodyPr/>
          <a:lstStyle/>
          <a:p>
            <a:r>
              <a:rPr lang="sv-SE"/>
              <a:t>Citat</a:t>
            </a:r>
          </a:p>
        </p:txBody>
      </p:sp>
    </p:spTree>
    <p:extLst>
      <p:ext uri="{BB962C8B-B14F-4D97-AF65-F5344CB8AC3E}">
        <p14:creationId xmlns:p14="http://schemas.microsoft.com/office/powerpoint/2010/main" val="238341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1979B-AC15-748A-0195-F68CE142DE02}"/>
            </a:ext>
          </a:extLst>
        </p:cNvPr>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36144FD7-4E12-88DD-57D3-58C4ACBF4F58}"/>
              </a:ext>
            </a:extLst>
          </p:cNvPr>
          <p:cNvSpPr>
            <a:spLocks noGrp="1"/>
          </p:cNvSpPr>
          <p:nvPr>
            <p:ph type="pic" sz="quarter" idx="13"/>
          </p:nvPr>
        </p:nvSpPr>
        <p:spPr/>
        <p:txBody>
          <a:bodyPr/>
          <a:lstStyle/>
          <a:p>
            <a:endParaRPr lang="sv-SE"/>
          </a:p>
        </p:txBody>
      </p:sp>
      <p:sp>
        <p:nvSpPr>
          <p:cNvPr id="3" name="Rubrik 2">
            <a:extLst>
              <a:ext uri="{FF2B5EF4-FFF2-40B4-BE49-F238E27FC236}">
                <a16:creationId xmlns:a16="http://schemas.microsoft.com/office/drawing/2014/main" id="{96F1AEC6-6050-8DD2-D0EC-557374043E62}"/>
              </a:ext>
            </a:extLst>
          </p:cNvPr>
          <p:cNvSpPr>
            <a:spLocks noGrp="1"/>
          </p:cNvSpPr>
          <p:nvPr>
            <p:ph type="title"/>
          </p:nvPr>
        </p:nvSpPr>
        <p:spPr/>
        <p:txBody>
          <a:bodyPr/>
          <a:lstStyle/>
          <a:p>
            <a:r>
              <a:rPr lang="sv-SE"/>
              <a:t>Aktuellt just nu</a:t>
            </a:r>
          </a:p>
        </p:txBody>
      </p:sp>
    </p:spTree>
    <p:extLst>
      <p:ext uri="{BB962C8B-B14F-4D97-AF65-F5344CB8AC3E}">
        <p14:creationId xmlns:p14="http://schemas.microsoft.com/office/powerpoint/2010/main" val="161797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08046D7C-F237-2E5B-ED7C-70F8EEBA48C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25842" b="614"/>
          <a:stretch>
            <a:fillRect/>
          </a:stretch>
        </p:blipFill>
        <p:spPr>
          <a:xfrm>
            <a:off x="6096001" y="152400"/>
            <a:ext cx="5940425" cy="6553200"/>
          </a:xfrm>
        </p:spPr>
      </p:pic>
      <p:sp>
        <p:nvSpPr>
          <p:cNvPr id="3" name="Platshållare för innehåll 2">
            <a:extLst>
              <a:ext uri="{FF2B5EF4-FFF2-40B4-BE49-F238E27FC236}">
                <a16:creationId xmlns:a16="http://schemas.microsoft.com/office/drawing/2014/main" id="{AC9AF0C0-4113-40C9-29CE-40558B8A92B8}"/>
              </a:ext>
            </a:extLst>
          </p:cNvPr>
          <p:cNvSpPr>
            <a:spLocks noGrp="1"/>
          </p:cNvSpPr>
          <p:nvPr>
            <p:ph idx="1"/>
          </p:nvPr>
        </p:nvSpPr>
        <p:spPr/>
        <p:txBody>
          <a:bodyPr/>
          <a:lstStyle/>
          <a:p>
            <a:endParaRPr lang="sv-SE"/>
          </a:p>
        </p:txBody>
      </p:sp>
      <p:sp>
        <p:nvSpPr>
          <p:cNvPr id="4" name="Rubrik 3">
            <a:extLst>
              <a:ext uri="{FF2B5EF4-FFF2-40B4-BE49-F238E27FC236}">
                <a16:creationId xmlns:a16="http://schemas.microsoft.com/office/drawing/2014/main" id="{8EDE2254-D66B-B680-FE1D-798CEEF86CA6}"/>
              </a:ext>
            </a:extLst>
          </p:cNvPr>
          <p:cNvSpPr>
            <a:spLocks noGrp="1"/>
          </p:cNvSpPr>
          <p:nvPr>
            <p:ph type="title"/>
          </p:nvPr>
        </p:nvSpPr>
        <p:spPr/>
        <p:txBody>
          <a:bodyPr/>
          <a:lstStyle/>
          <a:p>
            <a:r>
              <a:rPr lang="sv-SE"/>
              <a:t>Julinsamlingen</a:t>
            </a:r>
          </a:p>
        </p:txBody>
      </p:sp>
    </p:spTree>
    <p:extLst>
      <p:ext uri="{BB962C8B-B14F-4D97-AF65-F5344CB8AC3E}">
        <p14:creationId xmlns:p14="http://schemas.microsoft.com/office/powerpoint/2010/main" val="339110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moln, person, finger&#10;&#10;AI-genererat innehåll kan vara felaktigt.">
            <a:extLst>
              <a:ext uri="{FF2B5EF4-FFF2-40B4-BE49-F238E27FC236}">
                <a16:creationId xmlns:a16="http://schemas.microsoft.com/office/drawing/2014/main" id="{3B57E2B4-0582-7229-486D-4F84A3DC1E3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181" b="5181"/>
          <a:stretch/>
        </p:blipFill>
        <p:spPr>
          <a:xfrm>
            <a:off x="6129948" y="162894"/>
            <a:ext cx="5906477" cy="6542706"/>
          </a:xfrm>
        </p:spPr>
      </p:pic>
      <p:sp>
        <p:nvSpPr>
          <p:cNvPr id="15" name="Platshållare för innehåll 14">
            <a:extLst>
              <a:ext uri="{FF2B5EF4-FFF2-40B4-BE49-F238E27FC236}">
                <a16:creationId xmlns:a16="http://schemas.microsoft.com/office/drawing/2014/main" id="{4234FEDC-F3A5-0F1D-8821-62AAF074F08C}"/>
              </a:ext>
            </a:extLst>
          </p:cNvPr>
          <p:cNvSpPr>
            <a:spLocks noGrp="1"/>
          </p:cNvSpPr>
          <p:nvPr>
            <p:ph idx="1"/>
          </p:nvPr>
        </p:nvSpPr>
        <p:spPr/>
        <p:txBody>
          <a:bodyPr/>
          <a:lstStyle/>
          <a:p>
            <a:endParaRPr lang="sv-SE"/>
          </a:p>
        </p:txBody>
      </p:sp>
      <p:sp>
        <p:nvSpPr>
          <p:cNvPr id="14" name="Rubrik 13">
            <a:extLst>
              <a:ext uri="{FF2B5EF4-FFF2-40B4-BE49-F238E27FC236}">
                <a16:creationId xmlns:a16="http://schemas.microsoft.com/office/drawing/2014/main" id="{5BA43011-6559-12F9-F211-D6BD6F1A0556}"/>
              </a:ext>
            </a:extLst>
          </p:cNvPr>
          <p:cNvSpPr>
            <a:spLocks noGrp="1"/>
          </p:cNvSpPr>
          <p:nvPr>
            <p:ph type="title"/>
          </p:nvPr>
        </p:nvSpPr>
        <p:spPr/>
        <p:txBody>
          <a:bodyPr/>
          <a:lstStyle/>
          <a:p>
            <a:r>
              <a:rPr lang="sv-SE" err="1"/>
              <a:t>Fasteaktionen</a:t>
            </a:r>
            <a:endParaRPr lang="sv-SE"/>
          </a:p>
        </p:txBody>
      </p:sp>
    </p:spTree>
    <p:extLst>
      <p:ext uri="{BB962C8B-B14F-4D97-AF65-F5344CB8AC3E}">
        <p14:creationId xmlns:p14="http://schemas.microsoft.com/office/powerpoint/2010/main" val="338099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klädsel, person, utomhus, Människoansikte&#10;&#10;AI-genererat innehåll kan vara felaktigt.">
            <a:extLst>
              <a:ext uri="{FF2B5EF4-FFF2-40B4-BE49-F238E27FC236}">
                <a16:creationId xmlns:a16="http://schemas.microsoft.com/office/drawing/2014/main" id="{D10CD06A-2937-F520-8C82-8EBEC4F42BD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5629" r="25629"/>
          <a:stretch>
            <a:fillRect/>
          </a:stretch>
        </p:blipFill>
        <p:spPr/>
      </p:pic>
      <p:sp>
        <p:nvSpPr>
          <p:cNvPr id="6" name="Platshållare för innehåll 5">
            <a:extLst>
              <a:ext uri="{FF2B5EF4-FFF2-40B4-BE49-F238E27FC236}">
                <a16:creationId xmlns:a16="http://schemas.microsoft.com/office/drawing/2014/main" id="{7616CAB8-A3AC-9BCD-0629-ADD5B0D74A3C}"/>
              </a:ext>
            </a:extLst>
          </p:cNvPr>
          <p:cNvSpPr>
            <a:spLocks noGrp="1"/>
          </p:cNvSpPr>
          <p:nvPr>
            <p:ph idx="1"/>
          </p:nvPr>
        </p:nvSpPr>
        <p:spPr/>
        <p:txBody>
          <a:bodyPr/>
          <a:lstStyle/>
          <a:p>
            <a:endParaRPr lang="sv-SE"/>
          </a:p>
        </p:txBody>
      </p:sp>
      <p:sp>
        <p:nvSpPr>
          <p:cNvPr id="5" name="Rubrik 4">
            <a:extLst>
              <a:ext uri="{FF2B5EF4-FFF2-40B4-BE49-F238E27FC236}">
                <a16:creationId xmlns:a16="http://schemas.microsoft.com/office/drawing/2014/main" id="{2CA7D869-37DA-AB45-A989-90975BF34884}"/>
              </a:ext>
            </a:extLst>
          </p:cNvPr>
          <p:cNvSpPr>
            <a:spLocks noGrp="1"/>
          </p:cNvSpPr>
          <p:nvPr>
            <p:ph type="title"/>
          </p:nvPr>
        </p:nvSpPr>
        <p:spPr/>
        <p:txBody>
          <a:bodyPr/>
          <a:lstStyle/>
          <a:p>
            <a:r>
              <a:rPr lang="sv-SE"/>
              <a:t>Exempel</a:t>
            </a:r>
          </a:p>
        </p:txBody>
      </p:sp>
    </p:spTree>
    <p:extLst>
      <p:ext uri="{BB962C8B-B14F-4D97-AF65-F5344CB8AC3E}">
        <p14:creationId xmlns:p14="http://schemas.microsoft.com/office/powerpoint/2010/main" val="404546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6AA5F336-ACAB-2087-C985-2EF673779DEE}"/>
              </a:ext>
            </a:extLst>
          </p:cNvPr>
          <p:cNvSpPr>
            <a:spLocks noGrp="1"/>
          </p:cNvSpPr>
          <p:nvPr>
            <p:ph type="title"/>
          </p:nvPr>
        </p:nvSpPr>
        <p:spPr/>
        <p:txBody>
          <a:bodyPr/>
          <a:lstStyle/>
          <a:p>
            <a:r>
              <a:rPr lang="sv-SE" dirty="0"/>
              <a:t>Intäkter 2025</a:t>
            </a:r>
          </a:p>
        </p:txBody>
      </p:sp>
      <p:sp>
        <p:nvSpPr>
          <p:cNvPr id="6" name="Platshållare för text 5">
            <a:extLst>
              <a:ext uri="{FF2B5EF4-FFF2-40B4-BE49-F238E27FC236}">
                <a16:creationId xmlns:a16="http://schemas.microsoft.com/office/drawing/2014/main" id="{274998B8-1941-21BF-B225-9D1EC71942BB}"/>
              </a:ext>
            </a:extLst>
          </p:cNvPr>
          <p:cNvSpPr>
            <a:spLocks noGrp="1"/>
          </p:cNvSpPr>
          <p:nvPr>
            <p:ph type="body" sz="quarter" idx="14"/>
          </p:nvPr>
        </p:nvSpPr>
        <p:spPr/>
        <p:txBody>
          <a:bodyPr/>
          <a:lstStyle/>
          <a:p>
            <a:pPr marL="0" indent="0"/>
            <a:r>
              <a:rPr lang="sv-SE" dirty="0"/>
              <a:t>Act Svenska kyrkans totala intäkter 2025 var 390 miljoner kronor. </a:t>
            </a:r>
          </a:p>
        </p:txBody>
      </p:sp>
      <p:graphicFrame>
        <p:nvGraphicFramePr>
          <p:cNvPr id="11" name="Diagram 10">
            <a:extLst>
              <a:ext uri="{FF2B5EF4-FFF2-40B4-BE49-F238E27FC236}">
                <a16:creationId xmlns:a16="http://schemas.microsoft.com/office/drawing/2014/main" id="{83E140BC-DF5D-834F-8EBB-A8A89B59A2F1}"/>
              </a:ext>
            </a:extLst>
          </p:cNvPr>
          <p:cNvGraphicFramePr/>
          <p:nvPr/>
        </p:nvGraphicFramePr>
        <p:xfrm>
          <a:off x="4625495" y="220475"/>
          <a:ext cx="5990077" cy="3993385"/>
        </p:xfrm>
        <a:graphic>
          <a:graphicData uri="http://schemas.openxmlformats.org/drawingml/2006/chart">
            <c:chart xmlns:c="http://schemas.openxmlformats.org/drawingml/2006/chart" xmlns:r="http://schemas.openxmlformats.org/officeDocument/2006/relationships" r:id="rId3"/>
          </a:graphicData>
        </a:graphic>
      </p:graphicFrame>
      <p:sp>
        <p:nvSpPr>
          <p:cNvPr id="12" name="Ellips 11">
            <a:extLst>
              <a:ext uri="{FF2B5EF4-FFF2-40B4-BE49-F238E27FC236}">
                <a16:creationId xmlns:a16="http://schemas.microsoft.com/office/drawing/2014/main" id="{0546A32E-240E-04F0-9FF0-07FE1F1BF4A8}"/>
              </a:ext>
            </a:extLst>
          </p:cNvPr>
          <p:cNvSpPr/>
          <p:nvPr/>
        </p:nvSpPr>
        <p:spPr>
          <a:xfrm>
            <a:off x="3702996" y="5019472"/>
            <a:ext cx="201038" cy="20103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a:extLst>
              <a:ext uri="{FF2B5EF4-FFF2-40B4-BE49-F238E27FC236}">
                <a16:creationId xmlns:a16="http://schemas.microsoft.com/office/drawing/2014/main" id="{EE6B326C-EC46-6C34-9A71-28A4E38A8702}"/>
              </a:ext>
            </a:extLst>
          </p:cNvPr>
          <p:cNvSpPr txBox="1"/>
          <p:nvPr/>
        </p:nvSpPr>
        <p:spPr>
          <a:xfrm>
            <a:off x="3968886" y="4935325"/>
            <a:ext cx="813043" cy="369332"/>
          </a:xfrm>
          <a:prstGeom prst="rect">
            <a:avLst/>
          </a:prstGeom>
          <a:noFill/>
        </p:spPr>
        <p:txBody>
          <a:bodyPr wrap="none" rtlCol="0">
            <a:spAutoFit/>
          </a:bodyPr>
          <a:lstStyle/>
          <a:p>
            <a:r>
              <a:rPr lang="sv-SE" dirty="0"/>
              <a:t>Gåvor</a:t>
            </a:r>
          </a:p>
        </p:txBody>
      </p:sp>
      <p:sp>
        <p:nvSpPr>
          <p:cNvPr id="14" name="Ellips 13">
            <a:extLst>
              <a:ext uri="{FF2B5EF4-FFF2-40B4-BE49-F238E27FC236}">
                <a16:creationId xmlns:a16="http://schemas.microsoft.com/office/drawing/2014/main" id="{ADEE9D9A-1818-B6AF-07EE-06497837BD58}"/>
              </a:ext>
            </a:extLst>
          </p:cNvPr>
          <p:cNvSpPr/>
          <p:nvPr/>
        </p:nvSpPr>
        <p:spPr>
          <a:xfrm>
            <a:off x="3702996" y="5458490"/>
            <a:ext cx="201038" cy="20103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ruta 14">
            <a:extLst>
              <a:ext uri="{FF2B5EF4-FFF2-40B4-BE49-F238E27FC236}">
                <a16:creationId xmlns:a16="http://schemas.microsoft.com/office/drawing/2014/main" id="{BA38205C-852F-FBFA-5CD9-E535EE9EE866}"/>
              </a:ext>
            </a:extLst>
          </p:cNvPr>
          <p:cNvSpPr txBox="1"/>
          <p:nvPr/>
        </p:nvSpPr>
        <p:spPr>
          <a:xfrm>
            <a:off x="3968886" y="5374343"/>
            <a:ext cx="2377639" cy="646331"/>
          </a:xfrm>
          <a:prstGeom prst="rect">
            <a:avLst/>
          </a:prstGeom>
          <a:noFill/>
        </p:spPr>
        <p:txBody>
          <a:bodyPr wrap="none" rtlCol="0">
            <a:spAutoFit/>
          </a:bodyPr>
          <a:lstStyle/>
          <a:p>
            <a:r>
              <a:rPr lang="sv-SE" dirty="0"/>
              <a:t>Kollekter, anslag och </a:t>
            </a:r>
          </a:p>
          <a:p>
            <a:r>
              <a:rPr lang="sv-SE" dirty="0"/>
              <a:t>insamlingsaktiviteter</a:t>
            </a:r>
          </a:p>
        </p:txBody>
      </p:sp>
      <p:sp>
        <p:nvSpPr>
          <p:cNvPr id="16" name="Ellips 15">
            <a:extLst>
              <a:ext uri="{FF2B5EF4-FFF2-40B4-BE49-F238E27FC236}">
                <a16:creationId xmlns:a16="http://schemas.microsoft.com/office/drawing/2014/main" id="{9202D2F3-EBF3-C6D5-70C5-3028B6428060}"/>
              </a:ext>
            </a:extLst>
          </p:cNvPr>
          <p:cNvSpPr/>
          <p:nvPr/>
        </p:nvSpPr>
        <p:spPr>
          <a:xfrm>
            <a:off x="3702996" y="6093709"/>
            <a:ext cx="201038" cy="201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a:extLst>
              <a:ext uri="{FF2B5EF4-FFF2-40B4-BE49-F238E27FC236}">
                <a16:creationId xmlns:a16="http://schemas.microsoft.com/office/drawing/2014/main" id="{387A7848-E55E-2E71-DFE0-B9D093A33EA8}"/>
              </a:ext>
            </a:extLst>
          </p:cNvPr>
          <p:cNvSpPr txBox="1"/>
          <p:nvPr/>
        </p:nvSpPr>
        <p:spPr>
          <a:xfrm>
            <a:off x="3968886" y="6009562"/>
            <a:ext cx="2646878" cy="369332"/>
          </a:xfrm>
          <a:prstGeom prst="rect">
            <a:avLst/>
          </a:prstGeom>
          <a:noFill/>
        </p:spPr>
        <p:txBody>
          <a:bodyPr wrap="none" rtlCol="0">
            <a:spAutoFit/>
          </a:bodyPr>
          <a:lstStyle/>
          <a:p>
            <a:r>
              <a:rPr lang="sv-SE" dirty="0"/>
              <a:t>Institutionell finansiering</a:t>
            </a:r>
          </a:p>
        </p:txBody>
      </p:sp>
      <p:sp>
        <p:nvSpPr>
          <p:cNvPr id="18" name="Ellips 17">
            <a:extLst>
              <a:ext uri="{FF2B5EF4-FFF2-40B4-BE49-F238E27FC236}">
                <a16:creationId xmlns:a16="http://schemas.microsoft.com/office/drawing/2014/main" id="{7C23EC13-F154-FBC7-1B2A-A807E5D6AE37}"/>
              </a:ext>
            </a:extLst>
          </p:cNvPr>
          <p:cNvSpPr/>
          <p:nvPr/>
        </p:nvSpPr>
        <p:spPr>
          <a:xfrm>
            <a:off x="7869465" y="5019472"/>
            <a:ext cx="201038" cy="20103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a:extLst>
              <a:ext uri="{FF2B5EF4-FFF2-40B4-BE49-F238E27FC236}">
                <a16:creationId xmlns:a16="http://schemas.microsoft.com/office/drawing/2014/main" id="{DEC84CD9-4EDB-E250-50FA-4E1266D5E2B8}"/>
              </a:ext>
            </a:extLst>
          </p:cNvPr>
          <p:cNvSpPr txBox="1"/>
          <p:nvPr/>
        </p:nvSpPr>
        <p:spPr>
          <a:xfrm>
            <a:off x="8135355" y="4935325"/>
            <a:ext cx="2326278" cy="369332"/>
          </a:xfrm>
          <a:prstGeom prst="rect">
            <a:avLst/>
          </a:prstGeom>
          <a:noFill/>
        </p:spPr>
        <p:txBody>
          <a:bodyPr wrap="none" rtlCol="0">
            <a:spAutoFit/>
          </a:bodyPr>
          <a:lstStyle/>
          <a:p>
            <a:r>
              <a:rPr lang="sv-SE" dirty="0"/>
              <a:t>Nationell finansiering</a:t>
            </a:r>
          </a:p>
        </p:txBody>
      </p:sp>
      <p:sp>
        <p:nvSpPr>
          <p:cNvPr id="20" name="Ellips 19">
            <a:extLst>
              <a:ext uri="{FF2B5EF4-FFF2-40B4-BE49-F238E27FC236}">
                <a16:creationId xmlns:a16="http://schemas.microsoft.com/office/drawing/2014/main" id="{6F586431-151D-06F5-D820-BDF16A03241E}"/>
              </a:ext>
            </a:extLst>
          </p:cNvPr>
          <p:cNvSpPr/>
          <p:nvPr/>
        </p:nvSpPr>
        <p:spPr>
          <a:xfrm>
            <a:off x="7869465" y="5458490"/>
            <a:ext cx="201038" cy="20103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296CEBB5-CC28-0A8F-D283-3498AE9073FF}"/>
              </a:ext>
            </a:extLst>
          </p:cNvPr>
          <p:cNvSpPr txBox="1"/>
          <p:nvPr/>
        </p:nvSpPr>
        <p:spPr>
          <a:xfrm>
            <a:off x="8135355" y="5374343"/>
            <a:ext cx="2377574" cy="646331"/>
          </a:xfrm>
          <a:prstGeom prst="rect">
            <a:avLst/>
          </a:prstGeom>
          <a:noFill/>
        </p:spPr>
        <p:txBody>
          <a:bodyPr wrap="none" rtlCol="0">
            <a:spAutoFit/>
          </a:bodyPr>
          <a:lstStyle/>
          <a:p>
            <a:r>
              <a:rPr lang="sv-SE" dirty="0"/>
              <a:t>Radiohjälpen, fonder </a:t>
            </a:r>
            <a:br>
              <a:rPr lang="sv-SE" dirty="0"/>
            </a:br>
            <a:r>
              <a:rPr lang="sv-SE" dirty="0"/>
              <a:t>och stiftelser</a:t>
            </a:r>
          </a:p>
        </p:txBody>
      </p:sp>
      <p:sp>
        <p:nvSpPr>
          <p:cNvPr id="22" name="Ellips 21">
            <a:extLst>
              <a:ext uri="{FF2B5EF4-FFF2-40B4-BE49-F238E27FC236}">
                <a16:creationId xmlns:a16="http://schemas.microsoft.com/office/drawing/2014/main" id="{B1D01EDB-CEBD-3014-BE70-2A05B4B6A62C}"/>
              </a:ext>
            </a:extLst>
          </p:cNvPr>
          <p:cNvSpPr/>
          <p:nvPr/>
        </p:nvSpPr>
        <p:spPr>
          <a:xfrm>
            <a:off x="7869465" y="6119647"/>
            <a:ext cx="201038" cy="20103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a:extLst>
              <a:ext uri="{FF2B5EF4-FFF2-40B4-BE49-F238E27FC236}">
                <a16:creationId xmlns:a16="http://schemas.microsoft.com/office/drawing/2014/main" id="{003EC19E-2D0A-D8D5-92BA-ACE6434EC55D}"/>
              </a:ext>
            </a:extLst>
          </p:cNvPr>
          <p:cNvSpPr txBox="1"/>
          <p:nvPr/>
        </p:nvSpPr>
        <p:spPr>
          <a:xfrm>
            <a:off x="8135355" y="6035500"/>
            <a:ext cx="1693319" cy="369332"/>
          </a:xfrm>
          <a:prstGeom prst="rect">
            <a:avLst/>
          </a:prstGeom>
          <a:noFill/>
        </p:spPr>
        <p:txBody>
          <a:bodyPr wrap="square" rtlCol="0">
            <a:spAutoFit/>
          </a:bodyPr>
          <a:lstStyle/>
          <a:p>
            <a:r>
              <a:rPr lang="sv-SE" dirty="0"/>
              <a:t>Övrigt</a:t>
            </a:r>
          </a:p>
        </p:txBody>
      </p:sp>
    </p:spTree>
    <p:extLst>
      <p:ext uri="{BB962C8B-B14F-4D97-AF65-F5344CB8AC3E}">
        <p14:creationId xmlns:p14="http://schemas.microsoft.com/office/powerpoint/2010/main" val="103234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fade">
                                      <p:cBhvr>
                                        <p:cTn id="7" dur="2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chart seriesIdx="0" categoryIdx="0" bldStep="ptInSeries"/>
                                            </p:graphicEl>
                                          </p:spTgt>
                                        </p:tgtEl>
                                        <p:attrNameLst>
                                          <p:attrName>style.visibility</p:attrName>
                                        </p:attrNameLst>
                                      </p:cBhvr>
                                      <p:to>
                                        <p:strVal val="visible"/>
                                      </p:to>
                                    </p:set>
                                    <p:animEffect transition="in" filter="fade">
                                      <p:cBhvr>
                                        <p:cTn id="12" dur="2500"/>
                                        <p:tgtEl>
                                          <p:spTgt spid="11">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graphicEl>
                                              <a:chart seriesIdx="0" categoryIdx="1" bldStep="ptInSeries"/>
                                            </p:graphicEl>
                                          </p:spTgt>
                                        </p:tgtEl>
                                        <p:attrNameLst>
                                          <p:attrName>style.visibility</p:attrName>
                                        </p:attrNameLst>
                                      </p:cBhvr>
                                      <p:to>
                                        <p:strVal val="visible"/>
                                      </p:to>
                                    </p:set>
                                    <p:animEffect transition="in" filter="fade">
                                      <p:cBhvr>
                                        <p:cTn id="17" dur="2500"/>
                                        <p:tgtEl>
                                          <p:spTgt spid="11">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graphicEl>
                                              <a:chart seriesIdx="0" categoryIdx="2" bldStep="ptInSeries"/>
                                            </p:graphicEl>
                                          </p:spTgt>
                                        </p:tgtEl>
                                        <p:attrNameLst>
                                          <p:attrName>style.visibility</p:attrName>
                                        </p:attrNameLst>
                                      </p:cBhvr>
                                      <p:to>
                                        <p:strVal val="visible"/>
                                      </p:to>
                                    </p:set>
                                    <p:animEffect transition="in" filter="fade">
                                      <p:cBhvr>
                                        <p:cTn id="22" dur="2500"/>
                                        <p:tgtEl>
                                          <p:spTgt spid="11">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graphicEl>
                                              <a:chart seriesIdx="0" categoryIdx="3" bldStep="ptInSeries"/>
                                            </p:graphicEl>
                                          </p:spTgt>
                                        </p:tgtEl>
                                        <p:attrNameLst>
                                          <p:attrName>style.visibility</p:attrName>
                                        </p:attrNameLst>
                                      </p:cBhvr>
                                      <p:to>
                                        <p:strVal val="visible"/>
                                      </p:to>
                                    </p:set>
                                    <p:animEffect transition="in" filter="fade">
                                      <p:cBhvr>
                                        <p:cTn id="27" dur="2500"/>
                                        <p:tgtEl>
                                          <p:spTgt spid="11">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graphicEl>
                                              <a:chart seriesIdx="0" categoryIdx="4" bldStep="ptInSeries"/>
                                            </p:graphicEl>
                                          </p:spTgt>
                                        </p:tgtEl>
                                        <p:attrNameLst>
                                          <p:attrName>style.visibility</p:attrName>
                                        </p:attrNameLst>
                                      </p:cBhvr>
                                      <p:to>
                                        <p:strVal val="visible"/>
                                      </p:to>
                                    </p:set>
                                    <p:animEffect transition="in" filter="fade">
                                      <p:cBhvr>
                                        <p:cTn id="32" dur="2500"/>
                                        <p:tgtEl>
                                          <p:spTgt spid="11">
                                            <p:graphicEl>
                                              <a:chart seriesIdx="0" categoryIdx="4"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graphicEl>
                                              <a:chart seriesIdx="0" categoryIdx="5" bldStep="ptInSeries"/>
                                            </p:graphicEl>
                                          </p:spTgt>
                                        </p:tgtEl>
                                        <p:attrNameLst>
                                          <p:attrName>style.visibility</p:attrName>
                                        </p:attrNameLst>
                                      </p:cBhvr>
                                      <p:to>
                                        <p:strVal val="visible"/>
                                      </p:to>
                                    </p:set>
                                    <p:animEffect transition="in" filter="fade">
                                      <p:cBhvr>
                                        <p:cTn id="37" dur="2500"/>
                                        <p:tgtEl>
                                          <p:spTgt spid="11">
                                            <p:graphicEl>
                                              <a:chart seriesIdx="0" categoryIdx="5"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Chart bld="seriesEl"/>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B7468-CF34-A25B-B9AB-9C24EE241011}"/>
            </a:ext>
          </a:extLst>
        </p:cNvPr>
        <p:cNvGrpSpPr/>
        <p:nvPr/>
      </p:nvGrpSpPr>
      <p:grpSpPr>
        <a:xfrm>
          <a:off x="0" y="0"/>
          <a:ext cx="0" cy="0"/>
          <a:chOff x="0" y="0"/>
          <a:chExt cx="0" cy="0"/>
        </a:xfrm>
      </p:grpSpPr>
      <p:sp>
        <p:nvSpPr>
          <p:cNvPr id="5" name="Rubrik 4">
            <a:extLst>
              <a:ext uri="{FF2B5EF4-FFF2-40B4-BE49-F238E27FC236}">
                <a16:creationId xmlns:a16="http://schemas.microsoft.com/office/drawing/2014/main" id="{6C223B72-E96C-8F69-76AE-72DAE2F5B0FC}"/>
              </a:ext>
            </a:extLst>
          </p:cNvPr>
          <p:cNvSpPr>
            <a:spLocks noGrp="1"/>
          </p:cNvSpPr>
          <p:nvPr>
            <p:ph type="title"/>
          </p:nvPr>
        </p:nvSpPr>
        <p:spPr/>
        <p:txBody>
          <a:bodyPr/>
          <a:lstStyle/>
          <a:p>
            <a:r>
              <a:rPr lang="sv-SE" dirty="0"/>
              <a:t>Kostnader 2025</a:t>
            </a:r>
          </a:p>
        </p:txBody>
      </p:sp>
      <p:sp>
        <p:nvSpPr>
          <p:cNvPr id="6" name="Platshållare för text 5">
            <a:extLst>
              <a:ext uri="{FF2B5EF4-FFF2-40B4-BE49-F238E27FC236}">
                <a16:creationId xmlns:a16="http://schemas.microsoft.com/office/drawing/2014/main" id="{06F436D4-84C4-D0A5-A4F6-4CA5A094533D}"/>
              </a:ext>
            </a:extLst>
          </p:cNvPr>
          <p:cNvSpPr>
            <a:spLocks noGrp="1"/>
          </p:cNvSpPr>
          <p:nvPr>
            <p:ph type="body" sz="quarter" idx="14"/>
          </p:nvPr>
        </p:nvSpPr>
        <p:spPr/>
        <p:txBody>
          <a:bodyPr/>
          <a:lstStyle/>
          <a:p>
            <a:pPr marL="0" indent="0"/>
            <a:endParaRPr lang="sv-SE" dirty="0"/>
          </a:p>
        </p:txBody>
      </p:sp>
      <p:graphicFrame>
        <p:nvGraphicFramePr>
          <p:cNvPr id="11" name="Diagram 10">
            <a:extLst>
              <a:ext uri="{FF2B5EF4-FFF2-40B4-BE49-F238E27FC236}">
                <a16:creationId xmlns:a16="http://schemas.microsoft.com/office/drawing/2014/main" id="{C4355768-2BA6-DEFD-29D5-9A664F4C94FC}"/>
              </a:ext>
            </a:extLst>
          </p:cNvPr>
          <p:cNvGraphicFramePr/>
          <p:nvPr/>
        </p:nvGraphicFramePr>
        <p:xfrm>
          <a:off x="4625495" y="220475"/>
          <a:ext cx="5990077" cy="3993385"/>
        </p:xfrm>
        <a:graphic>
          <a:graphicData uri="http://schemas.openxmlformats.org/drawingml/2006/chart">
            <c:chart xmlns:c="http://schemas.openxmlformats.org/drawingml/2006/chart" xmlns:r="http://schemas.openxmlformats.org/officeDocument/2006/relationships" r:id="rId3"/>
          </a:graphicData>
        </a:graphic>
      </p:graphicFrame>
      <p:sp>
        <p:nvSpPr>
          <p:cNvPr id="12" name="Ellips 11">
            <a:extLst>
              <a:ext uri="{FF2B5EF4-FFF2-40B4-BE49-F238E27FC236}">
                <a16:creationId xmlns:a16="http://schemas.microsoft.com/office/drawing/2014/main" id="{A36DFE62-CEBF-41EC-3E6C-CB65F889AADD}"/>
              </a:ext>
            </a:extLst>
          </p:cNvPr>
          <p:cNvSpPr/>
          <p:nvPr/>
        </p:nvSpPr>
        <p:spPr>
          <a:xfrm>
            <a:off x="3702996" y="5019472"/>
            <a:ext cx="201038" cy="20103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a:extLst>
              <a:ext uri="{FF2B5EF4-FFF2-40B4-BE49-F238E27FC236}">
                <a16:creationId xmlns:a16="http://schemas.microsoft.com/office/drawing/2014/main" id="{27CD6EDB-38F4-35AA-371F-5C3A57022069}"/>
              </a:ext>
            </a:extLst>
          </p:cNvPr>
          <p:cNvSpPr txBox="1"/>
          <p:nvPr/>
        </p:nvSpPr>
        <p:spPr>
          <a:xfrm>
            <a:off x="3968886" y="4935325"/>
            <a:ext cx="3403496" cy="646331"/>
          </a:xfrm>
          <a:prstGeom prst="rect">
            <a:avLst/>
          </a:prstGeom>
          <a:noFill/>
        </p:spPr>
        <p:txBody>
          <a:bodyPr wrap="none" rtlCol="0">
            <a:spAutoFit/>
          </a:bodyPr>
          <a:lstStyle/>
          <a:p>
            <a:r>
              <a:rPr lang="sv-SE" dirty="0"/>
              <a:t>Utvecklingssamarbete, kyrko-</a:t>
            </a:r>
            <a:br>
              <a:rPr lang="sv-SE" dirty="0"/>
            </a:br>
            <a:r>
              <a:rPr lang="sv-SE" dirty="0"/>
              <a:t>samverkan och humanitärt stöd</a:t>
            </a:r>
          </a:p>
        </p:txBody>
      </p:sp>
      <p:sp>
        <p:nvSpPr>
          <p:cNvPr id="16" name="Ellips 15">
            <a:extLst>
              <a:ext uri="{FF2B5EF4-FFF2-40B4-BE49-F238E27FC236}">
                <a16:creationId xmlns:a16="http://schemas.microsoft.com/office/drawing/2014/main" id="{826DD189-94F8-BF6E-5CDA-13A8A6A5C7D0}"/>
              </a:ext>
            </a:extLst>
          </p:cNvPr>
          <p:cNvSpPr/>
          <p:nvPr/>
        </p:nvSpPr>
        <p:spPr>
          <a:xfrm>
            <a:off x="3702996" y="5897508"/>
            <a:ext cx="201038" cy="20103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a:extLst>
              <a:ext uri="{FF2B5EF4-FFF2-40B4-BE49-F238E27FC236}">
                <a16:creationId xmlns:a16="http://schemas.microsoft.com/office/drawing/2014/main" id="{52C9A3D1-1769-8FB3-211C-E12F3481B5DB}"/>
              </a:ext>
            </a:extLst>
          </p:cNvPr>
          <p:cNvSpPr txBox="1"/>
          <p:nvPr/>
        </p:nvSpPr>
        <p:spPr>
          <a:xfrm>
            <a:off x="3968886" y="5813361"/>
            <a:ext cx="2864887" cy="369332"/>
          </a:xfrm>
          <a:prstGeom prst="rect">
            <a:avLst/>
          </a:prstGeom>
          <a:noFill/>
        </p:spPr>
        <p:txBody>
          <a:bodyPr wrap="none" rtlCol="0">
            <a:spAutoFit/>
          </a:bodyPr>
          <a:lstStyle/>
          <a:p>
            <a:r>
              <a:rPr lang="sv-SE" dirty="0"/>
              <a:t>Akuta humanitära insatser</a:t>
            </a:r>
          </a:p>
        </p:txBody>
      </p:sp>
      <p:sp>
        <p:nvSpPr>
          <p:cNvPr id="18" name="Ellips 17">
            <a:extLst>
              <a:ext uri="{FF2B5EF4-FFF2-40B4-BE49-F238E27FC236}">
                <a16:creationId xmlns:a16="http://schemas.microsoft.com/office/drawing/2014/main" id="{76E2AFCB-49E0-7450-E0B7-74CB5DAF3817}"/>
              </a:ext>
            </a:extLst>
          </p:cNvPr>
          <p:cNvSpPr/>
          <p:nvPr/>
        </p:nvSpPr>
        <p:spPr>
          <a:xfrm>
            <a:off x="7869465" y="5019472"/>
            <a:ext cx="201038" cy="201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a:extLst>
              <a:ext uri="{FF2B5EF4-FFF2-40B4-BE49-F238E27FC236}">
                <a16:creationId xmlns:a16="http://schemas.microsoft.com/office/drawing/2014/main" id="{FAD43DDA-C104-DF53-B66A-ACD7514AA356}"/>
              </a:ext>
            </a:extLst>
          </p:cNvPr>
          <p:cNvSpPr txBox="1"/>
          <p:nvPr/>
        </p:nvSpPr>
        <p:spPr>
          <a:xfrm>
            <a:off x="8135355" y="4935325"/>
            <a:ext cx="2787943" cy="369332"/>
          </a:xfrm>
          <a:prstGeom prst="rect">
            <a:avLst/>
          </a:prstGeom>
          <a:noFill/>
        </p:spPr>
        <p:txBody>
          <a:bodyPr wrap="none" rtlCol="0">
            <a:spAutoFit/>
          </a:bodyPr>
          <a:lstStyle/>
          <a:p>
            <a:r>
              <a:rPr lang="sv-SE" dirty="0"/>
              <a:t>Information och påverkan</a:t>
            </a:r>
          </a:p>
        </p:txBody>
      </p:sp>
      <p:sp>
        <p:nvSpPr>
          <p:cNvPr id="20" name="Ellips 19">
            <a:extLst>
              <a:ext uri="{FF2B5EF4-FFF2-40B4-BE49-F238E27FC236}">
                <a16:creationId xmlns:a16="http://schemas.microsoft.com/office/drawing/2014/main" id="{56E05828-3E94-00ED-38EF-A094264E4382}"/>
              </a:ext>
            </a:extLst>
          </p:cNvPr>
          <p:cNvSpPr/>
          <p:nvPr/>
        </p:nvSpPr>
        <p:spPr>
          <a:xfrm>
            <a:off x="7869465" y="5458490"/>
            <a:ext cx="201038" cy="20103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409B3D83-0E5F-0D65-43B3-0E92B0913F7D}"/>
              </a:ext>
            </a:extLst>
          </p:cNvPr>
          <p:cNvSpPr txBox="1"/>
          <p:nvPr/>
        </p:nvSpPr>
        <p:spPr>
          <a:xfrm>
            <a:off x="8135355" y="5374343"/>
            <a:ext cx="2300630" cy="369332"/>
          </a:xfrm>
          <a:prstGeom prst="rect">
            <a:avLst/>
          </a:prstGeom>
          <a:noFill/>
        </p:spPr>
        <p:txBody>
          <a:bodyPr wrap="none" rtlCol="0">
            <a:spAutoFit/>
          </a:bodyPr>
          <a:lstStyle/>
          <a:p>
            <a:r>
              <a:rPr lang="sv-SE" dirty="0"/>
              <a:t>Insamlingskostnader</a:t>
            </a:r>
          </a:p>
        </p:txBody>
      </p:sp>
      <p:sp>
        <p:nvSpPr>
          <p:cNvPr id="22" name="Ellips 21">
            <a:extLst>
              <a:ext uri="{FF2B5EF4-FFF2-40B4-BE49-F238E27FC236}">
                <a16:creationId xmlns:a16="http://schemas.microsoft.com/office/drawing/2014/main" id="{90A278F7-A77D-68EC-5B07-5C9970AC2389}"/>
              </a:ext>
            </a:extLst>
          </p:cNvPr>
          <p:cNvSpPr/>
          <p:nvPr/>
        </p:nvSpPr>
        <p:spPr>
          <a:xfrm>
            <a:off x="7869465" y="5897508"/>
            <a:ext cx="201038" cy="20103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a:extLst>
              <a:ext uri="{FF2B5EF4-FFF2-40B4-BE49-F238E27FC236}">
                <a16:creationId xmlns:a16="http://schemas.microsoft.com/office/drawing/2014/main" id="{2C75FA70-E21E-45D3-634B-E7A2D73727AB}"/>
              </a:ext>
            </a:extLst>
          </p:cNvPr>
          <p:cNvSpPr txBox="1"/>
          <p:nvPr/>
        </p:nvSpPr>
        <p:spPr>
          <a:xfrm>
            <a:off x="8135355" y="5813361"/>
            <a:ext cx="1693319" cy="369332"/>
          </a:xfrm>
          <a:prstGeom prst="rect">
            <a:avLst/>
          </a:prstGeom>
          <a:noFill/>
        </p:spPr>
        <p:txBody>
          <a:bodyPr wrap="square" rtlCol="0">
            <a:spAutoFit/>
          </a:bodyPr>
          <a:lstStyle/>
          <a:p>
            <a:r>
              <a:rPr lang="sv-SE" dirty="0"/>
              <a:t>Administration</a:t>
            </a:r>
          </a:p>
        </p:txBody>
      </p:sp>
    </p:spTree>
    <p:extLst>
      <p:ext uri="{BB962C8B-B14F-4D97-AF65-F5344CB8AC3E}">
        <p14:creationId xmlns:p14="http://schemas.microsoft.com/office/powerpoint/2010/main" val="3742709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fade">
                                      <p:cBhvr>
                                        <p:cTn id="7" dur="2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chart seriesIdx="0" categoryIdx="0" bldStep="ptInSeries"/>
                                            </p:graphicEl>
                                          </p:spTgt>
                                        </p:tgtEl>
                                        <p:attrNameLst>
                                          <p:attrName>style.visibility</p:attrName>
                                        </p:attrNameLst>
                                      </p:cBhvr>
                                      <p:to>
                                        <p:strVal val="visible"/>
                                      </p:to>
                                    </p:set>
                                    <p:animEffect transition="in" filter="fade">
                                      <p:cBhvr>
                                        <p:cTn id="12" dur="2500"/>
                                        <p:tgtEl>
                                          <p:spTgt spid="11">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graphicEl>
                                              <a:chart seriesIdx="0" categoryIdx="1" bldStep="ptInSeries"/>
                                            </p:graphicEl>
                                          </p:spTgt>
                                        </p:tgtEl>
                                        <p:attrNameLst>
                                          <p:attrName>style.visibility</p:attrName>
                                        </p:attrNameLst>
                                      </p:cBhvr>
                                      <p:to>
                                        <p:strVal val="visible"/>
                                      </p:to>
                                    </p:set>
                                    <p:animEffect transition="in" filter="fade">
                                      <p:cBhvr>
                                        <p:cTn id="17" dur="2500"/>
                                        <p:tgtEl>
                                          <p:spTgt spid="11">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graphicEl>
                                              <a:chart seriesIdx="0" categoryIdx="2" bldStep="ptInSeries"/>
                                            </p:graphicEl>
                                          </p:spTgt>
                                        </p:tgtEl>
                                        <p:attrNameLst>
                                          <p:attrName>style.visibility</p:attrName>
                                        </p:attrNameLst>
                                      </p:cBhvr>
                                      <p:to>
                                        <p:strVal val="visible"/>
                                      </p:to>
                                    </p:set>
                                    <p:animEffect transition="in" filter="fade">
                                      <p:cBhvr>
                                        <p:cTn id="22" dur="2500"/>
                                        <p:tgtEl>
                                          <p:spTgt spid="11">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graphicEl>
                                              <a:chart seriesIdx="0" categoryIdx="3" bldStep="ptInSeries"/>
                                            </p:graphicEl>
                                          </p:spTgt>
                                        </p:tgtEl>
                                        <p:attrNameLst>
                                          <p:attrName>style.visibility</p:attrName>
                                        </p:attrNameLst>
                                      </p:cBhvr>
                                      <p:to>
                                        <p:strVal val="visible"/>
                                      </p:to>
                                    </p:set>
                                    <p:animEffect transition="in" filter="fade">
                                      <p:cBhvr>
                                        <p:cTn id="27" dur="2500"/>
                                        <p:tgtEl>
                                          <p:spTgt spid="11">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graphicEl>
                                              <a:chart seriesIdx="0" categoryIdx="4" bldStep="ptInSeries"/>
                                            </p:graphicEl>
                                          </p:spTgt>
                                        </p:tgtEl>
                                        <p:attrNameLst>
                                          <p:attrName>style.visibility</p:attrName>
                                        </p:attrNameLst>
                                      </p:cBhvr>
                                      <p:to>
                                        <p:strVal val="visible"/>
                                      </p:to>
                                    </p:set>
                                    <p:animEffect transition="in" filter="fade">
                                      <p:cBhvr>
                                        <p:cTn id="32" dur="2500"/>
                                        <p:tgtEl>
                                          <p:spTgt spid="11">
                                            <p:graphicEl>
                                              <a:chart seriesIdx="0" categoryIdx="4"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Chart bld="seriesEl"/>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9736B-E7D2-6BD9-E034-B6ED35722D54}"/>
            </a:ext>
          </a:extLst>
        </p:cNvPr>
        <p:cNvGrpSpPr/>
        <p:nvPr/>
      </p:nvGrpSpPr>
      <p:grpSpPr>
        <a:xfrm>
          <a:off x="0" y="0"/>
          <a:ext cx="0" cy="0"/>
          <a:chOff x="0" y="0"/>
          <a:chExt cx="0" cy="0"/>
        </a:xfrm>
      </p:grpSpPr>
      <p:sp>
        <p:nvSpPr>
          <p:cNvPr id="5" name="Rubrik 4">
            <a:extLst>
              <a:ext uri="{FF2B5EF4-FFF2-40B4-BE49-F238E27FC236}">
                <a16:creationId xmlns:a16="http://schemas.microsoft.com/office/drawing/2014/main" id="{A77B1006-4296-532F-0B43-D53EC62B4A3F}"/>
              </a:ext>
            </a:extLst>
          </p:cNvPr>
          <p:cNvSpPr>
            <a:spLocks noGrp="1"/>
          </p:cNvSpPr>
          <p:nvPr>
            <p:ph type="title"/>
          </p:nvPr>
        </p:nvSpPr>
        <p:spPr/>
        <p:txBody>
          <a:bodyPr/>
          <a:lstStyle/>
          <a:p>
            <a:r>
              <a:rPr lang="sv-SE" dirty="0"/>
              <a:t>Regional fördelning</a:t>
            </a:r>
          </a:p>
        </p:txBody>
      </p:sp>
      <p:sp>
        <p:nvSpPr>
          <p:cNvPr id="6" name="Platshållare för text 5">
            <a:extLst>
              <a:ext uri="{FF2B5EF4-FFF2-40B4-BE49-F238E27FC236}">
                <a16:creationId xmlns:a16="http://schemas.microsoft.com/office/drawing/2014/main" id="{FD833688-8E28-6CE7-31A6-83A19D810422}"/>
              </a:ext>
            </a:extLst>
          </p:cNvPr>
          <p:cNvSpPr>
            <a:spLocks noGrp="1"/>
          </p:cNvSpPr>
          <p:nvPr>
            <p:ph type="body" sz="quarter" idx="14"/>
          </p:nvPr>
        </p:nvSpPr>
        <p:spPr/>
        <p:txBody>
          <a:bodyPr/>
          <a:lstStyle/>
          <a:p>
            <a:pPr marL="0" indent="0"/>
            <a:endParaRPr lang="sv-SE" dirty="0"/>
          </a:p>
        </p:txBody>
      </p:sp>
      <p:graphicFrame>
        <p:nvGraphicFramePr>
          <p:cNvPr id="11" name="Diagram 10">
            <a:extLst>
              <a:ext uri="{FF2B5EF4-FFF2-40B4-BE49-F238E27FC236}">
                <a16:creationId xmlns:a16="http://schemas.microsoft.com/office/drawing/2014/main" id="{51A40456-0F4B-B1AC-04DB-347B14126107}"/>
              </a:ext>
            </a:extLst>
          </p:cNvPr>
          <p:cNvGraphicFramePr/>
          <p:nvPr/>
        </p:nvGraphicFramePr>
        <p:xfrm>
          <a:off x="4498109" y="147783"/>
          <a:ext cx="6511636" cy="4276682"/>
        </p:xfrm>
        <a:graphic>
          <a:graphicData uri="http://schemas.openxmlformats.org/drawingml/2006/chart">
            <c:chart xmlns:c="http://schemas.openxmlformats.org/drawingml/2006/chart" xmlns:r="http://schemas.openxmlformats.org/officeDocument/2006/relationships" r:id="rId3"/>
          </a:graphicData>
        </a:graphic>
      </p:graphicFrame>
      <p:sp>
        <p:nvSpPr>
          <p:cNvPr id="12" name="Ellips 11">
            <a:extLst>
              <a:ext uri="{FF2B5EF4-FFF2-40B4-BE49-F238E27FC236}">
                <a16:creationId xmlns:a16="http://schemas.microsoft.com/office/drawing/2014/main" id="{0F83070A-D3C6-EC99-414D-B5EF795E1B63}"/>
              </a:ext>
            </a:extLst>
          </p:cNvPr>
          <p:cNvSpPr/>
          <p:nvPr/>
        </p:nvSpPr>
        <p:spPr>
          <a:xfrm>
            <a:off x="3702996" y="5019472"/>
            <a:ext cx="201038" cy="20103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a:extLst>
              <a:ext uri="{FF2B5EF4-FFF2-40B4-BE49-F238E27FC236}">
                <a16:creationId xmlns:a16="http://schemas.microsoft.com/office/drawing/2014/main" id="{D5E66226-8FAD-7DDD-B859-20117952F244}"/>
              </a:ext>
            </a:extLst>
          </p:cNvPr>
          <p:cNvSpPr txBox="1"/>
          <p:nvPr/>
        </p:nvSpPr>
        <p:spPr>
          <a:xfrm>
            <a:off x="3968886" y="4935325"/>
            <a:ext cx="774571" cy="369332"/>
          </a:xfrm>
          <a:prstGeom prst="rect">
            <a:avLst/>
          </a:prstGeom>
          <a:noFill/>
        </p:spPr>
        <p:txBody>
          <a:bodyPr wrap="none" rtlCol="0">
            <a:spAutoFit/>
          </a:bodyPr>
          <a:lstStyle/>
          <a:p>
            <a:r>
              <a:rPr lang="sv-SE" dirty="0"/>
              <a:t>Afrika</a:t>
            </a:r>
          </a:p>
        </p:txBody>
      </p:sp>
      <p:sp>
        <p:nvSpPr>
          <p:cNvPr id="14" name="Ellips 13">
            <a:extLst>
              <a:ext uri="{FF2B5EF4-FFF2-40B4-BE49-F238E27FC236}">
                <a16:creationId xmlns:a16="http://schemas.microsoft.com/office/drawing/2014/main" id="{29CCA5B3-58FE-DE1E-BE38-1792E3EE0C55}"/>
              </a:ext>
            </a:extLst>
          </p:cNvPr>
          <p:cNvSpPr/>
          <p:nvPr/>
        </p:nvSpPr>
        <p:spPr>
          <a:xfrm>
            <a:off x="3702996" y="5458490"/>
            <a:ext cx="201038" cy="20103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ruta 14">
            <a:extLst>
              <a:ext uri="{FF2B5EF4-FFF2-40B4-BE49-F238E27FC236}">
                <a16:creationId xmlns:a16="http://schemas.microsoft.com/office/drawing/2014/main" id="{B5B0911D-7B6A-963C-3B1F-EFEAE07DB916}"/>
              </a:ext>
            </a:extLst>
          </p:cNvPr>
          <p:cNvSpPr txBox="1"/>
          <p:nvPr/>
        </p:nvSpPr>
        <p:spPr>
          <a:xfrm>
            <a:off x="3968886" y="5374343"/>
            <a:ext cx="761747" cy="369332"/>
          </a:xfrm>
          <a:prstGeom prst="rect">
            <a:avLst/>
          </a:prstGeom>
          <a:noFill/>
        </p:spPr>
        <p:txBody>
          <a:bodyPr wrap="none" rtlCol="0">
            <a:spAutoFit/>
          </a:bodyPr>
          <a:lstStyle/>
          <a:p>
            <a:r>
              <a:rPr lang="sv-SE" dirty="0"/>
              <a:t>Asien</a:t>
            </a:r>
          </a:p>
        </p:txBody>
      </p:sp>
      <p:sp>
        <p:nvSpPr>
          <p:cNvPr id="16" name="Ellips 15">
            <a:extLst>
              <a:ext uri="{FF2B5EF4-FFF2-40B4-BE49-F238E27FC236}">
                <a16:creationId xmlns:a16="http://schemas.microsoft.com/office/drawing/2014/main" id="{55C6E025-6E11-B890-479C-79F339C29158}"/>
              </a:ext>
            </a:extLst>
          </p:cNvPr>
          <p:cNvSpPr/>
          <p:nvPr/>
        </p:nvSpPr>
        <p:spPr>
          <a:xfrm>
            <a:off x="3702996" y="5899665"/>
            <a:ext cx="201038" cy="201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a:extLst>
              <a:ext uri="{FF2B5EF4-FFF2-40B4-BE49-F238E27FC236}">
                <a16:creationId xmlns:a16="http://schemas.microsoft.com/office/drawing/2014/main" id="{228687F9-D866-569F-E3D5-9F93E6FA0AE2}"/>
              </a:ext>
            </a:extLst>
          </p:cNvPr>
          <p:cNvSpPr txBox="1"/>
          <p:nvPr/>
        </p:nvSpPr>
        <p:spPr>
          <a:xfrm>
            <a:off x="3968886" y="5815518"/>
            <a:ext cx="928459" cy="369332"/>
          </a:xfrm>
          <a:prstGeom prst="rect">
            <a:avLst/>
          </a:prstGeom>
          <a:noFill/>
        </p:spPr>
        <p:txBody>
          <a:bodyPr wrap="none" rtlCol="0">
            <a:spAutoFit/>
          </a:bodyPr>
          <a:lstStyle/>
          <a:p>
            <a:r>
              <a:rPr lang="sv-SE" dirty="0"/>
              <a:t>Europa</a:t>
            </a:r>
          </a:p>
        </p:txBody>
      </p:sp>
      <p:sp>
        <p:nvSpPr>
          <p:cNvPr id="18" name="Ellips 17">
            <a:extLst>
              <a:ext uri="{FF2B5EF4-FFF2-40B4-BE49-F238E27FC236}">
                <a16:creationId xmlns:a16="http://schemas.microsoft.com/office/drawing/2014/main" id="{204F62DE-9EF8-60C4-E2E2-AF66C1F04BE3}"/>
              </a:ext>
            </a:extLst>
          </p:cNvPr>
          <p:cNvSpPr/>
          <p:nvPr/>
        </p:nvSpPr>
        <p:spPr>
          <a:xfrm>
            <a:off x="7869465" y="5019472"/>
            <a:ext cx="201038" cy="20103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a:extLst>
              <a:ext uri="{FF2B5EF4-FFF2-40B4-BE49-F238E27FC236}">
                <a16:creationId xmlns:a16="http://schemas.microsoft.com/office/drawing/2014/main" id="{3D7655A1-A07D-8CE6-818A-F08DF2E508E7}"/>
              </a:ext>
            </a:extLst>
          </p:cNvPr>
          <p:cNvSpPr txBox="1"/>
          <p:nvPr/>
        </p:nvSpPr>
        <p:spPr>
          <a:xfrm>
            <a:off x="8135355" y="4935325"/>
            <a:ext cx="1505540" cy="369332"/>
          </a:xfrm>
          <a:prstGeom prst="rect">
            <a:avLst/>
          </a:prstGeom>
          <a:noFill/>
        </p:spPr>
        <p:txBody>
          <a:bodyPr wrap="none" rtlCol="0">
            <a:spAutoFit/>
          </a:bodyPr>
          <a:lstStyle/>
          <a:p>
            <a:r>
              <a:rPr lang="sv-SE" dirty="0"/>
              <a:t>Latinamerika</a:t>
            </a:r>
          </a:p>
        </p:txBody>
      </p:sp>
      <p:sp>
        <p:nvSpPr>
          <p:cNvPr id="20" name="Ellips 19">
            <a:extLst>
              <a:ext uri="{FF2B5EF4-FFF2-40B4-BE49-F238E27FC236}">
                <a16:creationId xmlns:a16="http://schemas.microsoft.com/office/drawing/2014/main" id="{D88372DA-96E5-BE51-7217-09C1201CADAC}"/>
              </a:ext>
            </a:extLst>
          </p:cNvPr>
          <p:cNvSpPr/>
          <p:nvPr/>
        </p:nvSpPr>
        <p:spPr>
          <a:xfrm>
            <a:off x="7869465" y="5458490"/>
            <a:ext cx="201038" cy="20103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a:extLst>
              <a:ext uri="{FF2B5EF4-FFF2-40B4-BE49-F238E27FC236}">
                <a16:creationId xmlns:a16="http://schemas.microsoft.com/office/drawing/2014/main" id="{0DF4D32D-95DC-C0CF-AF3C-A16A358BB31D}"/>
              </a:ext>
            </a:extLst>
          </p:cNvPr>
          <p:cNvSpPr txBox="1"/>
          <p:nvPr/>
        </p:nvSpPr>
        <p:spPr>
          <a:xfrm>
            <a:off x="8135355" y="5374343"/>
            <a:ext cx="3070071" cy="369332"/>
          </a:xfrm>
          <a:prstGeom prst="rect">
            <a:avLst/>
          </a:prstGeom>
          <a:noFill/>
        </p:spPr>
        <p:txBody>
          <a:bodyPr wrap="none" rtlCol="0">
            <a:spAutoFit/>
          </a:bodyPr>
          <a:lstStyle/>
          <a:p>
            <a:r>
              <a:rPr lang="sv-SE" dirty="0"/>
              <a:t>Mellanöstern och Nordafrika</a:t>
            </a:r>
          </a:p>
        </p:txBody>
      </p:sp>
      <p:sp>
        <p:nvSpPr>
          <p:cNvPr id="22" name="Ellips 21">
            <a:extLst>
              <a:ext uri="{FF2B5EF4-FFF2-40B4-BE49-F238E27FC236}">
                <a16:creationId xmlns:a16="http://schemas.microsoft.com/office/drawing/2014/main" id="{73755D73-B7F2-3C57-9AF9-C77F9FD4F568}"/>
              </a:ext>
            </a:extLst>
          </p:cNvPr>
          <p:cNvSpPr/>
          <p:nvPr/>
        </p:nvSpPr>
        <p:spPr>
          <a:xfrm>
            <a:off x="7869465" y="5925603"/>
            <a:ext cx="201038" cy="20103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a:extLst>
              <a:ext uri="{FF2B5EF4-FFF2-40B4-BE49-F238E27FC236}">
                <a16:creationId xmlns:a16="http://schemas.microsoft.com/office/drawing/2014/main" id="{81FF20C4-7EF2-13D1-9D18-45229B331E07}"/>
              </a:ext>
            </a:extLst>
          </p:cNvPr>
          <p:cNvSpPr txBox="1"/>
          <p:nvPr/>
        </p:nvSpPr>
        <p:spPr>
          <a:xfrm>
            <a:off x="8135355" y="5841456"/>
            <a:ext cx="1693319" cy="369332"/>
          </a:xfrm>
          <a:prstGeom prst="rect">
            <a:avLst/>
          </a:prstGeom>
          <a:noFill/>
        </p:spPr>
        <p:txBody>
          <a:bodyPr wrap="square" rtlCol="0">
            <a:spAutoFit/>
          </a:bodyPr>
          <a:lstStyle/>
          <a:p>
            <a:r>
              <a:rPr lang="sv-SE" dirty="0"/>
              <a:t>Globalt</a:t>
            </a:r>
          </a:p>
        </p:txBody>
      </p:sp>
    </p:spTree>
    <p:extLst>
      <p:ext uri="{BB962C8B-B14F-4D97-AF65-F5344CB8AC3E}">
        <p14:creationId xmlns:p14="http://schemas.microsoft.com/office/powerpoint/2010/main" val="398734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fade">
                                      <p:cBhvr>
                                        <p:cTn id="7" dur="2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chart seriesIdx="0" categoryIdx="0" bldStep="ptInSeries"/>
                                            </p:graphicEl>
                                          </p:spTgt>
                                        </p:tgtEl>
                                        <p:attrNameLst>
                                          <p:attrName>style.visibility</p:attrName>
                                        </p:attrNameLst>
                                      </p:cBhvr>
                                      <p:to>
                                        <p:strVal val="visible"/>
                                      </p:to>
                                    </p:set>
                                    <p:animEffect transition="in" filter="fade">
                                      <p:cBhvr>
                                        <p:cTn id="12" dur="2500"/>
                                        <p:tgtEl>
                                          <p:spTgt spid="11">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graphicEl>
                                              <a:chart seriesIdx="0" categoryIdx="1" bldStep="ptInSeries"/>
                                            </p:graphicEl>
                                          </p:spTgt>
                                        </p:tgtEl>
                                        <p:attrNameLst>
                                          <p:attrName>style.visibility</p:attrName>
                                        </p:attrNameLst>
                                      </p:cBhvr>
                                      <p:to>
                                        <p:strVal val="visible"/>
                                      </p:to>
                                    </p:set>
                                    <p:animEffect transition="in" filter="fade">
                                      <p:cBhvr>
                                        <p:cTn id="17" dur="2500"/>
                                        <p:tgtEl>
                                          <p:spTgt spid="11">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graphicEl>
                                              <a:chart seriesIdx="0" categoryIdx="2" bldStep="ptInSeries"/>
                                            </p:graphicEl>
                                          </p:spTgt>
                                        </p:tgtEl>
                                        <p:attrNameLst>
                                          <p:attrName>style.visibility</p:attrName>
                                        </p:attrNameLst>
                                      </p:cBhvr>
                                      <p:to>
                                        <p:strVal val="visible"/>
                                      </p:to>
                                    </p:set>
                                    <p:animEffect transition="in" filter="fade">
                                      <p:cBhvr>
                                        <p:cTn id="22" dur="2500"/>
                                        <p:tgtEl>
                                          <p:spTgt spid="11">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graphicEl>
                                              <a:chart seriesIdx="0" categoryIdx="3" bldStep="ptInSeries"/>
                                            </p:graphicEl>
                                          </p:spTgt>
                                        </p:tgtEl>
                                        <p:attrNameLst>
                                          <p:attrName>style.visibility</p:attrName>
                                        </p:attrNameLst>
                                      </p:cBhvr>
                                      <p:to>
                                        <p:strVal val="visible"/>
                                      </p:to>
                                    </p:set>
                                    <p:animEffect transition="in" filter="fade">
                                      <p:cBhvr>
                                        <p:cTn id="27" dur="2500"/>
                                        <p:tgtEl>
                                          <p:spTgt spid="11">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graphicEl>
                                              <a:chart seriesIdx="0" categoryIdx="4" bldStep="ptInSeries"/>
                                            </p:graphicEl>
                                          </p:spTgt>
                                        </p:tgtEl>
                                        <p:attrNameLst>
                                          <p:attrName>style.visibility</p:attrName>
                                        </p:attrNameLst>
                                      </p:cBhvr>
                                      <p:to>
                                        <p:strVal val="visible"/>
                                      </p:to>
                                    </p:set>
                                    <p:animEffect transition="in" filter="fade">
                                      <p:cBhvr>
                                        <p:cTn id="32" dur="2500"/>
                                        <p:tgtEl>
                                          <p:spTgt spid="11">
                                            <p:graphicEl>
                                              <a:chart seriesIdx="0" categoryIdx="4"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graphicEl>
                                              <a:chart seriesIdx="0" categoryIdx="5" bldStep="ptInSeries"/>
                                            </p:graphicEl>
                                          </p:spTgt>
                                        </p:tgtEl>
                                        <p:attrNameLst>
                                          <p:attrName>style.visibility</p:attrName>
                                        </p:attrNameLst>
                                      </p:cBhvr>
                                      <p:to>
                                        <p:strVal val="visible"/>
                                      </p:to>
                                    </p:set>
                                    <p:animEffect transition="in" filter="fade">
                                      <p:cBhvr>
                                        <p:cTn id="37" dur="2500"/>
                                        <p:tgtEl>
                                          <p:spTgt spid="11">
                                            <p:graphicEl>
                                              <a:chart seriesIdx="0" categoryIdx="5"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uiExpand="1">
        <p:bldSub>
          <a:bldChart bld="seriesEl"/>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5A11C-5539-6ABB-2119-65021BE36491}"/>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FE31A6E6-2474-D344-1D20-94DFD8912A14}"/>
              </a:ext>
            </a:extLst>
          </p:cNvPr>
          <p:cNvSpPr>
            <a:spLocks noGrp="1"/>
          </p:cNvSpPr>
          <p:nvPr>
            <p:ph type="body" sz="quarter" idx="15"/>
          </p:nvPr>
        </p:nvSpPr>
        <p:spPr/>
        <p:txBody>
          <a:bodyPr/>
          <a:lstStyle/>
          <a:p>
            <a:endParaRPr lang="sv-SE"/>
          </a:p>
        </p:txBody>
      </p:sp>
      <p:sp>
        <p:nvSpPr>
          <p:cNvPr id="4" name="Rubrik 3">
            <a:extLst>
              <a:ext uri="{FF2B5EF4-FFF2-40B4-BE49-F238E27FC236}">
                <a16:creationId xmlns:a16="http://schemas.microsoft.com/office/drawing/2014/main" id="{4844019E-3875-7C41-AEA8-B4AEC9548E5C}"/>
              </a:ext>
            </a:extLst>
          </p:cNvPr>
          <p:cNvSpPr>
            <a:spLocks noGrp="1"/>
          </p:cNvSpPr>
          <p:nvPr>
            <p:ph type="title"/>
          </p:nvPr>
        </p:nvSpPr>
        <p:spPr>
          <a:xfrm>
            <a:off x="731838" y="535604"/>
            <a:ext cx="10657014" cy="935626"/>
          </a:xfrm>
        </p:spPr>
        <p:txBody>
          <a:bodyPr/>
          <a:lstStyle/>
          <a:p>
            <a:r>
              <a:rPr lang="sv-SE"/>
              <a:t>Ökad insamling</a:t>
            </a:r>
          </a:p>
        </p:txBody>
      </p:sp>
      <p:sp>
        <p:nvSpPr>
          <p:cNvPr id="11" name="Ellips 10">
            <a:extLst>
              <a:ext uri="{FF2B5EF4-FFF2-40B4-BE49-F238E27FC236}">
                <a16:creationId xmlns:a16="http://schemas.microsoft.com/office/drawing/2014/main" id="{0C7E6D13-9BAF-6A4C-69C8-85F847FAD31F}"/>
              </a:ext>
            </a:extLst>
          </p:cNvPr>
          <p:cNvSpPr/>
          <p:nvPr/>
        </p:nvSpPr>
        <p:spPr>
          <a:xfrm>
            <a:off x="8070703" y="2609955"/>
            <a:ext cx="201038" cy="201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28CE8400-95AA-D6C2-7308-5E2ADA8D6A5B}"/>
              </a:ext>
            </a:extLst>
          </p:cNvPr>
          <p:cNvSpPr txBox="1"/>
          <p:nvPr/>
        </p:nvSpPr>
        <p:spPr>
          <a:xfrm>
            <a:off x="8336593" y="2525808"/>
            <a:ext cx="1082348" cy="369332"/>
          </a:xfrm>
          <a:prstGeom prst="rect">
            <a:avLst/>
          </a:prstGeom>
          <a:noFill/>
        </p:spPr>
        <p:txBody>
          <a:bodyPr wrap="none" rtlCol="0">
            <a:spAutoFit/>
          </a:bodyPr>
          <a:lstStyle/>
          <a:p>
            <a:r>
              <a:rPr lang="sv-SE"/>
              <a:t>Kollekter</a:t>
            </a:r>
          </a:p>
        </p:txBody>
      </p:sp>
      <p:sp>
        <p:nvSpPr>
          <p:cNvPr id="13" name="Ellips 12">
            <a:extLst>
              <a:ext uri="{FF2B5EF4-FFF2-40B4-BE49-F238E27FC236}">
                <a16:creationId xmlns:a16="http://schemas.microsoft.com/office/drawing/2014/main" id="{6370B3F4-DDC8-BBBA-5F12-766725B2263D}"/>
              </a:ext>
            </a:extLst>
          </p:cNvPr>
          <p:cNvSpPr/>
          <p:nvPr/>
        </p:nvSpPr>
        <p:spPr>
          <a:xfrm>
            <a:off x="8070703" y="3048973"/>
            <a:ext cx="201038" cy="201038"/>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a:extLst>
              <a:ext uri="{FF2B5EF4-FFF2-40B4-BE49-F238E27FC236}">
                <a16:creationId xmlns:a16="http://schemas.microsoft.com/office/drawing/2014/main" id="{351A0426-6C62-0AE3-C757-AEF331CFDECD}"/>
              </a:ext>
            </a:extLst>
          </p:cNvPr>
          <p:cNvSpPr txBox="1"/>
          <p:nvPr/>
        </p:nvSpPr>
        <p:spPr>
          <a:xfrm>
            <a:off x="8336593" y="2964826"/>
            <a:ext cx="1813317" cy="369332"/>
          </a:xfrm>
          <a:prstGeom prst="rect">
            <a:avLst/>
          </a:prstGeom>
          <a:noFill/>
        </p:spPr>
        <p:txBody>
          <a:bodyPr wrap="none" rtlCol="0">
            <a:spAutoFit/>
          </a:bodyPr>
          <a:lstStyle/>
          <a:p>
            <a:r>
              <a:rPr lang="sv-SE"/>
              <a:t>Månadsgivande</a:t>
            </a:r>
          </a:p>
        </p:txBody>
      </p:sp>
      <p:sp>
        <p:nvSpPr>
          <p:cNvPr id="17" name="Ellips 16">
            <a:extLst>
              <a:ext uri="{FF2B5EF4-FFF2-40B4-BE49-F238E27FC236}">
                <a16:creationId xmlns:a16="http://schemas.microsoft.com/office/drawing/2014/main" id="{26C8D002-77FA-CF4E-6527-2227EC9D0EF3}"/>
              </a:ext>
            </a:extLst>
          </p:cNvPr>
          <p:cNvSpPr/>
          <p:nvPr/>
        </p:nvSpPr>
        <p:spPr>
          <a:xfrm>
            <a:off x="8070703" y="1780473"/>
            <a:ext cx="201038" cy="20103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ruta 17">
            <a:extLst>
              <a:ext uri="{FF2B5EF4-FFF2-40B4-BE49-F238E27FC236}">
                <a16:creationId xmlns:a16="http://schemas.microsoft.com/office/drawing/2014/main" id="{8567E193-CD16-EF3F-84E4-9A79253121D4}"/>
              </a:ext>
            </a:extLst>
          </p:cNvPr>
          <p:cNvSpPr txBox="1"/>
          <p:nvPr/>
        </p:nvSpPr>
        <p:spPr>
          <a:xfrm>
            <a:off x="8336593" y="1696326"/>
            <a:ext cx="889987" cy="369332"/>
          </a:xfrm>
          <a:prstGeom prst="rect">
            <a:avLst/>
          </a:prstGeom>
          <a:noFill/>
        </p:spPr>
        <p:txBody>
          <a:bodyPr wrap="none" rtlCol="0">
            <a:spAutoFit/>
          </a:bodyPr>
          <a:lstStyle/>
          <a:p>
            <a:r>
              <a:rPr lang="sv-SE"/>
              <a:t>Anslag</a:t>
            </a:r>
          </a:p>
        </p:txBody>
      </p:sp>
      <p:sp>
        <p:nvSpPr>
          <p:cNvPr id="23" name="Ellips 22">
            <a:extLst>
              <a:ext uri="{FF2B5EF4-FFF2-40B4-BE49-F238E27FC236}">
                <a16:creationId xmlns:a16="http://schemas.microsoft.com/office/drawing/2014/main" id="{CC3E9793-6621-D016-1E40-07657C041D49}"/>
              </a:ext>
            </a:extLst>
          </p:cNvPr>
          <p:cNvSpPr/>
          <p:nvPr/>
        </p:nvSpPr>
        <p:spPr>
          <a:xfrm>
            <a:off x="8070703" y="2187309"/>
            <a:ext cx="201038" cy="20103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ruta 23">
            <a:extLst>
              <a:ext uri="{FF2B5EF4-FFF2-40B4-BE49-F238E27FC236}">
                <a16:creationId xmlns:a16="http://schemas.microsoft.com/office/drawing/2014/main" id="{CF768378-1BF8-C4B1-E8C1-74EEA7AE89A7}"/>
              </a:ext>
            </a:extLst>
          </p:cNvPr>
          <p:cNvSpPr txBox="1"/>
          <p:nvPr/>
        </p:nvSpPr>
        <p:spPr>
          <a:xfrm>
            <a:off x="8336593" y="2103162"/>
            <a:ext cx="2274982" cy="369332"/>
          </a:xfrm>
          <a:prstGeom prst="rect">
            <a:avLst/>
          </a:prstGeom>
          <a:noFill/>
        </p:spPr>
        <p:txBody>
          <a:bodyPr wrap="none" rtlCol="0">
            <a:spAutoFit/>
          </a:bodyPr>
          <a:lstStyle/>
          <a:p>
            <a:r>
              <a:rPr lang="sv-SE"/>
              <a:t>Insamlingsaktiviteter</a:t>
            </a:r>
          </a:p>
        </p:txBody>
      </p:sp>
      <p:graphicFrame>
        <p:nvGraphicFramePr>
          <p:cNvPr id="10" name="Content Placeholder 9">
            <a:extLst>
              <a:ext uri="{FF2B5EF4-FFF2-40B4-BE49-F238E27FC236}">
                <a16:creationId xmlns:a16="http://schemas.microsoft.com/office/drawing/2014/main" id="{5743C710-D850-0D05-C46F-F459339076D7}"/>
              </a:ext>
            </a:extLst>
          </p:cNvPr>
          <p:cNvGraphicFramePr>
            <a:graphicFrameLocks noGrp="1"/>
          </p:cNvGraphicFramePr>
          <p:nvPr>
            <p:ph idx="1"/>
            <p:extLst>
              <p:ext uri="{D42A27DB-BD31-4B8C-83A1-F6EECF244321}">
                <p14:modId xmlns:p14="http://schemas.microsoft.com/office/powerpoint/2010/main" val="2335419218"/>
              </p:ext>
            </p:extLst>
          </p:nvPr>
        </p:nvGraphicFramePr>
        <p:xfrm>
          <a:off x="731838" y="1720850"/>
          <a:ext cx="6103937" cy="2568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572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D11E7E4B-F188-6A8C-DF94-716D9ABCFB11}"/>
              </a:ext>
            </a:extLst>
          </p:cNvPr>
          <p:cNvSpPr>
            <a:spLocks noGrp="1"/>
          </p:cNvSpPr>
          <p:nvPr>
            <p:ph type="body" sz="quarter" idx="15"/>
          </p:nvPr>
        </p:nvSpPr>
        <p:spPr/>
        <p:txBody>
          <a:bodyPr/>
          <a:lstStyle/>
          <a:p>
            <a:r>
              <a:rPr lang="sv-SE"/>
              <a:t>Årligen återkommande anslag till </a:t>
            </a:r>
            <a:r>
              <a:rPr lang="sv-SE" err="1"/>
              <a:t>Act</a:t>
            </a:r>
            <a:r>
              <a:rPr lang="sv-SE"/>
              <a:t> Svenska kyrkan är grunden för att kunna ge långsiktigt och pålitligt stöd till systerkyrkor och samarbets-organisationer i utsatta delar av världen. </a:t>
            </a:r>
          </a:p>
        </p:txBody>
      </p:sp>
      <p:sp>
        <p:nvSpPr>
          <p:cNvPr id="4" name="Rubrik 3">
            <a:extLst>
              <a:ext uri="{FF2B5EF4-FFF2-40B4-BE49-F238E27FC236}">
                <a16:creationId xmlns:a16="http://schemas.microsoft.com/office/drawing/2014/main" id="{B2888EC5-FD08-4B38-F5AF-8CE14F736844}"/>
              </a:ext>
            </a:extLst>
          </p:cNvPr>
          <p:cNvSpPr>
            <a:spLocks noGrp="1"/>
          </p:cNvSpPr>
          <p:nvPr>
            <p:ph type="title"/>
          </p:nvPr>
        </p:nvSpPr>
        <p:spPr/>
        <p:txBody>
          <a:bodyPr/>
          <a:lstStyle/>
          <a:p>
            <a:r>
              <a:rPr lang="sv-SE"/>
              <a:t>Anslag</a:t>
            </a:r>
          </a:p>
        </p:txBody>
      </p:sp>
      <p:sp>
        <p:nvSpPr>
          <p:cNvPr id="14" name="Ellips 13">
            <a:extLst>
              <a:ext uri="{FF2B5EF4-FFF2-40B4-BE49-F238E27FC236}">
                <a16:creationId xmlns:a16="http://schemas.microsoft.com/office/drawing/2014/main" id="{20A34995-A84F-F60F-E647-6E452071D099}"/>
              </a:ext>
            </a:extLst>
          </p:cNvPr>
          <p:cNvSpPr/>
          <p:nvPr/>
        </p:nvSpPr>
        <p:spPr>
          <a:xfrm>
            <a:off x="5132950" y="5325126"/>
            <a:ext cx="201038" cy="20103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ruta 14">
            <a:extLst>
              <a:ext uri="{FF2B5EF4-FFF2-40B4-BE49-F238E27FC236}">
                <a16:creationId xmlns:a16="http://schemas.microsoft.com/office/drawing/2014/main" id="{4ABC52CD-92CA-B3E3-42F8-CF20A01DDE90}"/>
              </a:ext>
            </a:extLst>
          </p:cNvPr>
          <p:cNvSpPr txBox="1"/>
          <p:nvPr/>
        </p:nvSpPr>
        <p:spPr>
          <a:xfrm>
            <a:off x="5398840" y="5240979"/>
            <a:ext cx="5161210" cy="369332"/>
          </a:xfrm>
          <a:prstGeom prst="rect">
            <a:avLst/>
          </a:prstGeom>
          <a:noFill/>
        </p:spPr>
        <p:txBody>
          <a:bodyPr wrap="square" rtlCol="0">
            <a:spAutoFit/>
          </a:bodyPr>
          <a:lstStyle/>
          <a:p>
            <a:r>
              <a:rPr lang="sv-SE"/>
              <a:t>Om alla gav 0,5 procent</a:t>
            </a:r>
          </a:p>
        </p:txBody>
      </p:sp>
      <p:sp>
        <p:nvSpPr>
          <p:cNvPr id="16" name="Ellips 15">
            <a:extLst>
              <a:ext uri="{FF2B5EF4-FFF2-40B4-BE49-F238E27FC236}">
                <a16:creationId xmlns:a16="http://schemas.microsoft.com/office/drawing/2014/main" id="{B6BA8E57-444A-6990-2148-15504626D770}"/>
              </a:ext>
            </a:extLst>
          </p:cNvPr>
          <p:cNvSpPr/>
          <p:nvPr/>
        </p:nvSpPr>
        <p:spPr>
          <a:xfrm>
            <a:off x="5132950" y="5696808"/>
            <a:ext cx="201038" cy="20103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a:extLst>
              <a:ext uri="{FF2B5EF4-FFF2-40B4-BE49-F238E27FC236}">
                <a16:creationId xmlns:a16="http://schemas.microsoft.com/office/drawing/2014/main" id="{36BFF317-B7D9-60C9-EC49-AD30F3E10E06}"/>
              </a:ext>
            </a:extLst>
          </p:cNvPr>
          <p:cNvSpPr txBox="1"/>
          <p:nvPr/>
        </p:nvSpPr>
        <p:spPr>
          <a:xfrm>
            <a:off x="5398840" y="5612661"/>
            <a:ext cx="5161210" cy="646331"/>
          </a:xfrm>
          <a:prstGeom prst="rect">
            <a:avLst/>
          </a:prstGeom>
          <a:noFill/>
        </p:spPr>
        <p:txBody>
          <a:bodyPr wrap="square" rtlCol="0">
            <a:spAutoFit/>
          </a:bodyPr>
          <a:lstStyle/>
          <a:p>
            <a:r>
              <a:rPr lang="sv-SE"/>
              <a:t>Om alla gav en procent</a:t>
            </a:r>
          </a:p>
          <a:p>
            <a:endParaRPr lang="sv-SE"/>
          </a:p>
        </p:txBody>
      </p:sp>
      <p:sp>
        <p:nvSpPr>
          <p:cNvPr id="22" name="Ellips 21">
            <a:extLst>
              <a:ext uri="{FF2B5EF4-FFF2-40B4-BE49-F238E27FC236}">
                <a16:creationId xmlns:a16="http://schemas.microsoft.com/office/drawing/2014/main" id="{00A87177-D80F-12C9-0944-EF2C746EF4C8}"/>
              </a:ext>
            </a:extLst>
          </p:cNvPr>
          <p:cNvSpPr/>
          <p:nvPr/>
        </p:nvSpPr>
        <p:spPr>
          <a:xfrm>
            <a:off x="5132950" y="4955794"/>
            <a:ext cx="201038" cy="20103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a:extLst>
              <a:ext uri="{FF2B5EF4-FFF2-40B4-BE49-F238E27FC236}">
                <a16:creationId xmlns:a16="http://schemas.microsoft.com/office/drawing/2014/main" id="{E2501729-F3E4-6D90-23AD-38D6C38B160C}"/>
              </a:ext>
            </a:extLst>
          </p:cNvPr>
          <p:cNvSpPr txBox="1"/>
          <p:nvPr/>
        </p:nvSpPr>
        <p:spPr>
          <a:xfrm>
            <a:off x="5398840" y="4871647"/>
            <a:ext cx="5161210" cy="369332"/>
          </a:xfrm>
          <a:prstGeom prst="rect">
            <a:avLst/>
          </a:prstGeom>
          <a:noFill/>
        </p:spPr>
        <p:txBody>
          <a:bodyPr wrap="square" rtlCol="0">
            <a:spAutoFit/>
          </a:bodyPr>
          <a:lstStyle/>
          <a:p>
            <a:r>
              <a:rPr lang="sv-SE"/>
              <a:t>Dagsläge</a:t>
            </a:r>
          </a:p>
        </p:txBody>
      </p:sp>
      <p:graphicFrame>
        <p:nvGraphicFramePr>
          <p:cNvPr id="18" name="Platshållare för innehåll 6">
            <a:extLst>
              <a:ext uri="{FF2B5EF4-FFF2-40B4-BE49-F238E27FC236}">
                <a16:creationId xmlns:a16="http://schemas.microsoft.com/office/drawing/2014/main" id="{5D23DFD6-B61F-DA89-FBC1-8EE2CC412D62}"/>
              </a:ext>
            </a:extLst>
          </p:cNvPr>
          <p:cNvGraphicFramePr>
            <a:graphicFrameLocks noGrp="1"/>
          </p:cNvGraphicFramePr>
          <p:nvPr>
            <p:ph idx="1"/>
            <p:extLst>
              <p:ext uri="{D42A27DB-BD31-4B8C-83A1-F6EECF244321}">
                <p14:modId xmlns:p14="http://schemas.microsoft.com/office/powerpoint/2010/main" val="1834498677"/>
              </p:ext>
            </p:extLst>
          </p:nvPr>
        </p:nvGraphicFramePr>
        <p:xfrm>
          <a:off x="594678" y="806122"/>
          <a:ext cx="3538203" cy="34534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5556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graphicEl>
                                              <a:chart seriesIdx="-3" categoryIdx="-3" bldStep="gridLegend"/>
                                            </p:graphicEl>
                                          </p:spTgt>
                                        </p:tgtEl>
                                        <p:attrNameLst>
                                          <p:attrName>style.visibility</p:attrName>
                                        </p:attrNameLst>
                                      </p:cBhvr>
                                      <p:to>
                                        <p:strVal val="visible"/>
                                      </p:to>
                                    </p:set>
                                    <p:anim calcmode="lin" valueType="num">
                                      <p:cBhvr additive="base">
                                        <p:cTn id="7" dur="500" fill="hold"/>
                                        <p:tgtEl>
                                          <p:spTgt spid="18">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8">
                                            <p:graphicEl>
                                              <a:chart seriesIdx="-3" categoryIdx="-3" bldStep="gridLegend"/>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graphicEl>
                                              <a:chart seriesIdx="0" categoryIdx="-4" bldStep="series"/>
                                            </p:graphicEl>
                                          </p:spTgt>
                                        </p:tgtEl>
                                        <p:attrNameLst>
                                          <p:attrName>style.visibility</p:attrName>
                                        </p:attrNameLst>
                                      </p:cBhvr>
                                      <p:to>
                                        <p:strVal val="visible"/>
                                      </p:to>
                                    </p:set>
                                    <p:anim calcmode="lin" valueType="num">
                                      <p:cBhvr additive="base">
                                        <p:cTn id="11" dur="500" fill="hold"/>
                                        <p:tgtEl>
                                          <p:spTgt spid="18">
                                            <p:graphicEl>
                                              <a:chart seriesIdx="0" categoryIdx="-4" bldStep="series"/>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8">
                                            <p:graphicEl>
                                              <a:chart seriesIdx="0" categoryIdx="-4" bldStep="series"/>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8">
                                            <p:graphicEl>
                                              <a:chart seriesIdx="1" categoryIdx="-4" bldStep="series"/>
                                            </p:graphicEl>
                                          </p:spTgt>
                                        </p:tgtEl>
                                        <p:attrNameLst>
                                          <p:attrName>style.visibility</p:attrName>
                                        </p:attrNameLst>
                                      </p:cBhvr>
                                      <p:to>
                                        <p:strVal val="visible"/>
                                      </p:to>
                                    </p:set>
                                    <p:anim calcmode="lin" valueType="num">
                                      <p:cBhvr additive="base">
                                        <p:cTn id="17" dur="500" fill="hold"/>
                                        <p:tgtEl>
                                          <p:spTgt spid="18">
                                            <p:graphicEl>
                                              <a:chart seriesIdx="1" categoryIdx="-4" bldStep="series"/>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18">
                                            <p:graphicEl>
                                              <a:chart seriesIdx="1" categoryIdx="-4" bldStep="series"/>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8">
                                            <p:graphicEl>
                                              <a:chart seriesIdx="2" categoryIdx="-4" bldStep="series"/>
                                            </p:graphicEl>
                                          </p:spTgt>
                                        </p:tgtEl>
                                        <p:attrNameLst>
                                          <p:attrName>style.visibility</p:attrName>
                                        </p:attrNameLst>
                                      </p:cBhvr>
                                      <p:to>
                                        <p:strVal val="visible"/>
                                      </p:to>
                                    </p:set>
                                    <p:anim calcmode="lin" valueType="num">
                                      <p:cBhvr additive="base">
                                        <p:cTn id="23" dur="500" fill="hold"/>
                                        <p:tgtEl>
                                          <p:spTgt spid="18">
                                            <p:graphicEl>
                                              <a:chart seriesIdx="2" categoryIdx="-4" bldStep="series"/>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18">
                                            <p:graphicEl>
                                              <a:chart seriesIdx="2" categoryIdx="-4" bldStep="series"/>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uiExpand="1">
        <p:bldSub>
          <a:bldChart bld="series"/>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3">
            <a:extLst>
              <a:ext uri="{FF2B5EF4-FFF2-40B4-BE49-F238E27FC236}">
                <a16:creationId xmlns:a16="http://schemas.microsoft.com/office/drawing/2014/main" id="{9ED19881-636B-2752-AD93-B5AEEC6100D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85" b="985"/>
          <a:stretch/>
        </p:blipFill>
        <p:spPr/>
      </p:pic>
      <p:sp>
        <p:nvSpPr>
          <p:cNvPr id="3" name="Rubrik 2">
            <a:extLst>
              <a:ext uri="{FF2B5EF4-FFF2-40B4-BE49-F238E27FC236}">
                <a16:creationId xmlns:a16="http://schemas.microsoft.com/office/drawing/2014/main" id="{0EFDD0FE-9D1B-BBFD-BB2E-9304380825DD}"/>
              </a:ext>
            </a:extLst>
          </p:cNvPr>
          <p:cNvSpPr>
            <a:spLocks noGrp="1"/>
          </p:cNvSpPr>
          <p:nvPr>
            <p:ph type="ctrTitle"/>
          </p:nvPr>
        </p:nvSpPr>
        <p:spPr/>
        <p:txBody>
          <a:bodyPr/>
          <a:lstStyle/>
          <a:p>
            <a:r>
              <a:rPr lang="sv-SE"/>
              <a:t>Tack för i dag!</a:t>
            </a:r>
          </a:p>
        </p:txBody>
      </p:sp>
      <p:sp>
        <p:nvSpPr>
          <p:cNvPr id="2" name="Underrubrik 1">
            <a:extLst>
              <a:ext uri="{FF2B5EF4-FFF2-40B4-BE49-F238E27FC236}">
                <a16:creationId xmlns:a16="http://schemas.microsoft.com/office/drawing/2014/main" id="{A7F4F462-E524-7ACA-BF66-CBE4EF95B4D0}"/>
              </a:ext>
            </a:extLst>
          </p:cNvPr>
          <p:cNvSpPr>
            <a:spLocks noGrp="1"/>
          </p:cNvSpPr>
          <p:nvPr>
            <p:ph type="subTitle" idx="1"/>
          </p:nvPr>
        </p:nvSpPr>
        <p:spPr/>
        <p:txBody>
          <a:bodyPr/>
          <a:lstStyle/>
          <a:p>
            <a:endParaRPr lang="sv-SE"/>
          </a:p>
        </p:txBody>
      </p:sp>
      <p:sp>
        <p:nvSpPr>
          <p:cNvPr id="6" name="Pil: femhörning 5">
            <a:extLst>
              <a:ext uri="{FF2B5EF4-FFF2-40B4-BE49-F238E27FC236}">
                <a16:creationId xmlns:a16="http://schemas.microsoft.com/office/drawing/2014/main" id="{864D85A1-5642-2468-CAA8-E452C2FA0D9F}"/>
              </a:ext>
            </a:extLst>
          </p:cNvPr>
          <p:cNvSpPr/>
          <p:nvPr/>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r>
              <a:rPr lang="sv-SE" sz="3400" b="1">
                <a:solidFill>
                  <a:schemeClr val="tx1"/>
                </a:solidFill>
              </a:rPr>
              <a:t>Vid frågor kontakta Givarservice</a:t>
            </a:r>
          </a:p>
          <a:p>
            <a:r>
              <a:rPr lang="sv-SE" sz="2400">
                <a:solidFill>
                  <a:schemeClr val="tx1"/>
                </a:solidFill>
              </a:rPr>
              <a:t>För mer information besök </a:t>
            </a:r>
            <a:r>
              <a:rPr lang="sv-SE" sz="2400" b="1">
                <a:solidFill>
                  <a:schemeClr val="tx1"/>
                </a:solidFill>
              </a:rPr>
              <a:t>svenskakyrkan.se/act</a:t>
            </a:r>
            <a:r>
              <a:rPr lang="sv-SE" sz="2400" i="1">
                <a:solidFill>
                  <a:schemeClr val="tx1"/>
                </a:solidFill>
              </a:rPr>
              <a:t> </a:t>
            </a:r>
          </a:p>
        </p:txBody>
      </p:sp>
    </p:spTree>
    <p:extLst>
      <p:ext uri="{BB962C8B-B14F-4D97-AF65-F5344CB8AC3E}">
        <p14:creationId xmlns:p14="http://schemas.microsoft.com/office/powerpoint/2010/main" val="551634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Act (Svenska kyrkan)">
  <a:themeElements>
    <a:clrScheme name="ACT">
      <a:dk1>
        <a:sysClr val="windowText" lastClr="000000"/>
      </a:dk1>
      <a:lt1>
        <a:sysClr val="window" lastClr="FFFFFF"/>
      </a:lt1>
      <a:dk2>
        <a:srgbClr val="BCDFF7"/>
      </a:dk2>
      <a:lt2>
        <a:srgbClr val="DCEEFB"/>
      </a:lt2>
      <a:accent1>
        <a:srgbClr val="4A96D2"/>
      </a:accent1>
      <a:accent2>
        <a:srgbClr val="003A67"/>
      </a:accent2>
      <a:accent3>
        <a:srgbClr val="FFC3AA"/>
      </a:accent3>
      <a:accent4>
        <a:srgbClr val="FF785A"/>
      </a:accent4>
      <a:accent5>
        <a:srgbClr val="7D0037"/>
      </a:accent5>
      <a:accent6>
        <a:srgbClr val="9B87FF"/>
      </a:accent6>
      <a:hlink>
        <a:srgbClr val="000000"/>
      </a:hlink>
      <a:folHlink>
        <a:srgbClr val="000000"/>
      </a:folHlink>
    </a:clrScheme>
    <a:fontScheme name="AC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t.potx" id="{DE101130-69BA-40A4-9041-41F7DB4FDF5F}" vid="{97AEC471-63D3-40D6-ABB1-A484342CD32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9">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B692CCB-B702-4FB3-BC82-D2B081BBF8C6}">
  <we:reference id="WA104380862" version="3.0.0.0" store="Omex" storeType="OMEX"/>
  <we:alternateReferences>
    <we:reference id="WA104380862" version="3.0.0.0" store="WA10438086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c05f4c5-e171-4667-b873-6b4f03a61d13">
      <Terms xmlns="http://schemas.microsoft.com/office/infopath/2007/PartnerControls"/>
    </lcf76f155ced4ddcb4097134ff3c332f>
    <TaxCatchAll xmlns="1e142b3f-87ae-4ef1-8c77-ca26ce95949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CC6612F5DE7E741A02611AFE3A08D02" ma:contentTypeVersion="16" ma:contentTypeDescription="Skapa ett nytt dokument." ma:contentTypeScope="" ma:versionID="e59607443c264e678968f1c30b9d3e74">
  <xsd:schema xmlns:xsd="http://www.w3.org/2001/XMLSchema" xmlns:xs="http://www.w3.org/2001/XMLSchema" xmlns:p="http://schemas.microsoft.com/office/2006/metadata/properties" xmlns:ns2="f80f60ad-3f6e-4e19-8749-89eef333d78f" xmlns:ns3="7c05f4c5-e171-4667-b873-6b4f03a61d13" xmlns:ns4="1e142b3f-87ae-4ef1-8c77-ca26ce959493" targetNamespace="http://schemas.microsoft.com/office/2006/metadata/properties" ma:root="true" ma:fieldsID="aab99912a744f66d90b8517de65bf509" ns2:_="" ns3:_="" ns4:_="">
    <xsd:import namespace="f80f60ad-3f6e-4e19-8749-89eef333d78f"/>
    <xsd:import namespace="7c05f4c5-e171-4667-b873-6b4f03a61d13"/>
    <xsd:import namespace="1e142b3f-87ae-4ef1-8c77-ca26ce9594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0f60ad-3f6e-4e19-8749-89eef333d78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05f4c5-e171-4667-b873-6b4f03a61d1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80d1b4eb-8425-4edd-a146-3efda088a20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142b3f-87ae-4ef1-8c77-ca26ce95949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78e5ebd-a781-4284-9db6-3457e4e355cb}" ma:internalName="TaxCatchAll" ma:showField="CatchAllData" ma:web="f80f60ad-3f6e-4e19-8749-89eef333d7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11AE4E-AEA9-4AA9-8462-8E3D09CA6016}">
  <ds:schemaRefs>
    <ds:schemaRef ds:uri="http://schemas.microsoft.com/office/2006/metadata/properties"/>
    <ds:schemaRef ds:uri="http://purl.org/dc/terms/"/>
    <ds:schemaRef ds:uri="http://schemas.openxmlformats.org/package/2006/metadata/core-properties"/>
    <ds:schemaRef ds:uri="http://purl.org/dc/dcmitype/"/>
    <ds:schemaRef ds:uri="8d44a50c-ae57-4f95-9a26-df25e37723ae"/>
    <ds:schemaRef ds:uri="0220a2ff-31fa-4305-ad46-7b82d24bc9b5"/>
    <ds:schemaRef ds:uri="http://schemas.microsoft.com/office/2006/documentManagement/types"/>
    <ds:schemaRef ds:uri="http://purl.org/dc/elements/1.1/"/>
    <ds:schemaRef ds:uri="http://schemas.microsoft.com/office/infopath/2007/PartnerControls"/>
    <ds:schemaRef ds:uri="http://www.w3.org/XML/1998/namespace"/>
    <ds:schemaRef ds:uri="7c05f4c5-e171-4667-b873-6b4f03a61d13"/>
    <ds:schemaRef ds:uri="1e142b3f-87ae-4ef1-8c77-ca26ce959493"/>
  </ds:schemaRefs>
</ds:datastoreItem>
</file>

<file path=customXml/itemProps2.xml><?xml version="1.0" encoding="utf-8"?>
<ds:datastoreItem xmlns:ds="http://schemas.openxmlformats.org/officeDocument/2006/customXml" ds:itemID="{443208A2-9846-4780-A32F-F80B1AAFBE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0f60ad-3f6e-4e19-8749-89eef333d78f"/>
    <ds:schemaRef ds:uri="7c05f4c5-e171-4667-b873-6b4f03a61d13"/>
    <ds:schemaRef ds:uri="1e142b3f-87ae-4ef1-8c77-ca26ce9594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FAB0C8-5FBB-4C20-A425-FE7F4DADEB83}">
  <ds:schemaRefs>
    <ds:schemaRef ds:uri="http://schemas.microsoft.com/sharepoint/v3/contenttype/forms"/>
  </ds:schemaRefs>
</ds:datastoreItem>
</file>

<file path=docMetadata/LabelInfo.xml><?xml version="1.0" encoding="utf-8"?>
<clbl:labelList xmlns:clbl="http://schemas.microsoft.com/office/2020/mipLabelMetadata">
  <clbl:label id="{f0785fb4-7cd3-40c0-8122-f25147720244}" enabled="1" method="Standard" siteId="{3619ea90-fa6e-40bf-aa11-2d4a18ad7689}" removed="0"/>
</clbl:labelList>
</file>

<file path=docProps/app.xml><?xml version="1.0" encoding="utf-8"?>
<Properties xmlns="http://schemas.openxmlformats.org/officeDocument/2006/extended-properties" xmlns:vt="http://schemas.openxmlformats.org/officeDocument/2006/docPropsVTypes">
  <Template>Act</Template>
  <TotalTime>1544</TotalTime>
  <Words>3692</Words>
  <Application>Microsoft Office PowerPoint</Application>
  <PresentationFormat>Bredbild</PresentationFormat>
  <Paragraphs>285</Paragraphs>
  <Slides>34</Slides>
  <Notes>32</Notes>
  <HiddenSlides>0</HiddenSlides>
  <MMClips>1</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34</vt:i4>
      </vt:variant>
    </vt:vector>
  </HeadingPairs>
  <TitlesOfParts>
    <vt:vector size="38" baseType="lpstr">
      <vt:lpstr>Aptos</vt:lpstr>
      <vt:lpstr>Arial</vt:lpstr>
      <vt:lpstr>Calibri</vt:lpstr>
      <vt:lpstr>Act (Svenska kyrkan)</vt:lpstr>
      <vt:lpstr>PowerPoint-presentation</vt:lpstr>
      <vt:lpstr>Välkommen! </vt:lpstr>
      <vt:lpstr>PowerPoint-presentation</vt:lpstr>
      <vt:lpstr>PowerPoint-presentation</vt:lpstr>
      <vt:lpstr>PowerPoint-presentation</vt:lpstr>
      <vt:lpstr>PowerPoint-presentation</vt:lpstr>
      <vt:lpstr>PowerPoint-presentation</vt:lpstr>
      <vt:lpstr>Det ekumeniska sammanhanget</vt:lpstr>
      <vt:lpstr>PowerPoint-presentation</vt:lpstr>
      <vt:lpstr>PowerPoint-presentation</vt:lpstr>
      <vt:lpstr>Att vara en kyrka är en styrka</vt:lpstr>
      <vt:lpstr>PowerPoint-presentation</vt:lpstr>
      <vt:lpstr>Uppdrag/metod</vt:lpstr>
      <vt:lpstr>Vår mission</vt:lpstr>
      <vt:lpstr>Engagemangskedjan</vt:lpstr>
      <vt:lpstr>PowerPoint-presentation</vt:lpstr>
      <vt:lpstr>Våra fem fokusområden</vt:lpstr>
      <vt:lpstr>Försörjning och klimaträttvisa</vt:lpstr>
      <vt:lpstr>Jämställdhet och hälsa</vt:lpstr>
      <vt:lpstr>Fred och demokrati</vt:lpstr>
      <vt:lpstr>Tro och lärande</vt:lpstr>
      <vt:lpstr>Katastrofinsatser</vt:lpstr>
      <vt:lpstr>Projektexempel</vt:lpstr>
      <vt:lpstr>Citat</vt:lpstr>
      <vt:lpstr>Aktuellt just nu</vt:lpstr>
      <vt:lpstr>Julinsamlingen</vt:lpstr>
      <vt:lpstr>Fasteaktionen</vt:lpstr>
      <vt:lpstr>Exempel</vt:lpstr>
      <vt:lpstr>Intäkter 2025</vt:lpstr>
      <vt:lpstr>Kostnader 2025</vt:lpstr>
      <vt:lpstr>Regional fördelning</vt:lpstr>
      <vt:lpstr>Ökad insamling</vt:lpstr>
      <vt:lpstr>Anslag</vt:lpstr>
      <vt:lpstr>Tack för i dag!</vt:lpstr>
    </vt:vector>
  </TitlesOfParts>
  <Company>ACT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Källman</dc:creator>
  <cp:lastModifiedBy>Helen Källman</cp:lastModifiedBy>
  <cp:revision>5</cp:revision>
  <dcterms:created xsi:type="dcterms:W3CDTF">2026-01-07T08:01:48Z</dcterms:created>
  <dcterms:modified xsi:type="dcterms:W3CDTF">2026-09-14T15:01:36Z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0x0101002CC6612F5DE7E741A02611AFE3A08D02</vt:lpwstr>
  </property>
  <property fmtid="{D5CDD505-2E9C-101B-9397-08002B2CF9AE}" pid="3" name="MediaServiceImageTags">
    <vt:lpwstr/>
  </property>
</Properties>
</file>