
<file path=[Content_Types].xml><?xml version="1.0" encoding="utf-8"?>
<Types xmlns="http://schemas.openxmlformats.org/package/2006/content-types">
  <Default Extension="xml" ContentType="application/xml"/>
  <Default Extension="mp3" ContentType="audio/m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88"/>
    <p:restoredTop sz="94766"/>
  </p:normalViewPr>
  <p:slideViewPr>
    <p:cSldViewPr snapToGrid="0" snapToObjects="1">
      <p:cViewPr varScale="1">
        <p:scale>
          <a:sx n="38" d="100"/>
          <a:sy n="38" d="100"/>
        </p:scale>
        <p:origin x="208" y="33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5" name="Shape 21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61429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och undertitel (kopia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ktangel"/>
          <p:cNvSpPr/>
          <p:nvPr/>
        </p:nvSpPr>
        <p:spPr>
          <a:xfrm>
            <a:off x="-88107" y="2732881"/>
            <a:ext cx="24560214" cy="7488040"/>
          </a:xfrm>
          <a:prstGeom prst="rect">
            <a:avLst/>
          </a:prstGeom>
          <a:solidFill>
            <a:srgbClr val="005C8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5" name="Titel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56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57" name="do_logo_original.pdf" descr="do_logo_origina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84875" y="10234635"/>
            <a:ext cx="3518449" cy="3518449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185" name="”Skriv ett citat här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”Skriv ett citat här.” </a:t>
            </a:r>
          </a:p>
        </p:txBody>
      </p:sp>
      <p:sp>
        <p:nvSpPr>
          <p:cNvPr id="186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Bild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94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m (kop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och punkter (kopia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C85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99" name="Brödtext nivå et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100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36908" y="989863"/>
            <a:ext cx="1326847" cy="1017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do_logo_original.pdf" descr="do_logo_original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884875" y="10234635"/>
            <a:ext cx="3518449" cy="3518449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sontel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Bild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1" name="Titel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122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23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el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3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Bild"/>
          <p:cNvSpPr>
            <a:spLocks noGrp="1"/>
          </p:cNvSpPr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9" name="Titel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Titeltext</a:t>
            </a:r>
          </a:p>
        </p:txBody>
      </p:sp>
      <p:sp>
        <p:nvSpPr>
          <p:cNvPr id="140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4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Upp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49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r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Bild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57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58" name="Brödtext nivå ett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59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6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Bild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5" name="Bild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6" name="Bild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4" name="do_logo_original.pdf" descr="do_logo_original.pdf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20884875" y="10234635"/>
            <a:ext cx="3518449" cy="351844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7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transition spd="med"/>
  <p:txStyles>
    <p:title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5" Type="http://schemas.openxmlformats.org/officeDocument/2006/relationships/image" Target="../media/image5.png"/><Relationship Id="rId1" Type="http://schemas.microsoft.com/office/2007/relationships/media" Target="../media/media9.mp3"/><Relationship Id="rId2" Type="http://schemas.openxmlformats.org/officeDocument/2006/relationships/audio" Target="../media/media9.mp3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1" Type="http://schemas.microsoft.com/office/2007/relationships/media" Target="../media/media3.mp3"/><Relationship Id="rId2" Type="http://schemas.openxmlformats.org/officeDocument/2006/relationships/audio" Target="../media/media3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1" Type="http://schemas.microsoft.com/office/2007/relationships/media" Target="../media/media4.mp3"/><Relationship Id="rId2" Type="http://schemas.openxmlformats.org/officeDocument/2006/relationships/audio" Target="../media/media4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5" Type="http://schemas.openxmlformats.org/officeDocument/2006/relationships/image" Target="../media/image5.png"/><Relationship Id="rId1" Type="http://schemas.microsoft.com/office/2007/relationships/media" Target="../media/media5.mp3"/><Relationship Id="rId2" Type="http://schemas.openxmlformats.org/officeDocument/2006/relationships/audio" Target="../media/media5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1" Type="http://schemas.microsoft.com/office/2007/relationships/media" Target="../media/media6.mp3"/><Relationship Id="rId2" Type="http://schemas.openxmlformats.org/officeDocument/2006/relationships/audio" Target="../media/media6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5" Type="http://schemas.openxmlformats.org/officeDocument/2006/relationships/image" Target="../media/image5.png"/><Relationship Id="rId1" Type="http://schemas.microsoft.com/office/2007/relationships/media" Target="../media/media7.mp3"/><Relationship Id="rId2" Type="http://schemas.openxmlformats.org/officeDocument/2006/relationships/audio" Target="../media/media7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5" Type="http://schemas.openxmlformats.org/officeDocument/2006/relationships/image" Target="../media/image5.png"/><Relationship Id="rId1" Type="http://schemas.microsoft.com/office/2007/relationships/media" Target="../media/media8.mp3"/><Relationship Id="rId2" Type="http://schemas.openxmlformats.org/officeDocument/2006/relationships/audio" Target="../media/media8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4528" y="11858336"/>
            <a:ext cx="5029200" cy="132892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6492" y="-1643078"/>
            <a:ext cx="21005800" cy="9296400"/>
          </a:xfrm>
        </p:spPr>
        <p:txBody>
          <a:bodyPr/>
          <a:lstStyle/>
          <a:p>
            <a:r>
              <a:rPr lang="sv-SE" dirty="0"/>
              <a:t>L</a:t>
            </a:r>
            <a:r>
              <a:rPr lang="vi-VN" dirty="0" smtClean="0"/>
              <a:t>egea </a:t>
            </a:r>
            <a:r>
              <a:rPr lang="vi-VN" dirty="0"/>
              <a:t>poliţiei (1984:387) reglementează ceea ce poate şi nu poate face poliţia. Paragraful întâi stipulează următoarele: ”ca o componentă în activitatea societăţii de a promova dreptatea şi siguranţa, munca poliţiei trebuie să se axeze pe menţinerea ordinii şi siguranţei şi pe asigurarea siguranţei populaţiei şi oferirea de alte ajutoare”. 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661" y="5350167"/>
            <a:ext cx="8905462" cy="7892466"/>
          </a:xfrm>
          <a:prstGeom prst="rect">
            <a:avLst/>
          </a:prstGeom>
        </p:spPr>
      </p:pic>
      <p:pic>
        <p:nvPicPr>
          <p:cNvPr id="2" name="bild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469599" y="11223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01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674" y="1348509"/>
            <a:ext cx="16213282" cy="1080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4133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Rubrik"/>
          <p:cNvSpPr txBox="1">
            <a:spLocks noGrp="1"/>
          </p:cNvSpPr>
          <p:nvPr>
            <p:ph type="title"/>
          </p:nvPr>
        </p:nvSpPr>
        <p:spPr>
          <a:xfrm>
            <a:off x="1778000" y="2328197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/>
            </a:r>
            <a:br>
              <a:rPr lang="sv-SE" dirty="0"/>
            </a:br>
            <a:r>
              <a:rPr lang="sv-SE" dirty="0"/>
              <a:t> </a:t>
            </a:r>
            <a:r>
              <a:rPr lang="sv-SE" dirty="0" err="1"/>
              <a:t>Poliţie</a:t>
            </a:r>
            <a:r>
              <a:rPr lang="sv-SE" dirty="0"/>
              <a:t> </a:t>
            </a:r>
            <a:r>
              <a:rPr lang="sv-SE" dirty="0" err="1"/>
              <a:t>şi</a:t>
            </a:r>
            <a:r>
              <a:rPr lang="sv-SE" dirty="0"/>
              <a:t> </a:t>
            </a:r>
            <a:r>
              <a:rPr lang="sv-SE" dirty="0" err="1"/>
              <a:t>sesizarea</a:t>
            </a:r>
            <a:r>
              <a:rPr lang="sv-SE" dirty="0"/>
              <a:t> </a:t>
            </a:r>
            <a:r>
              <a:rPr lang="sv-SE" dirty="0" err="1" smtClean="0"/>
              <a:t>poliţiei</a:t>
            </a:r>
            <a:endParaRPr lang="sv-SE" dirty="0"/>
          </a:p>
        </p:txBody>
      </p:sp>
      <p:pic>
        <p:nvPicPr>
          <p:cNvPr id="2" name="bild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985413" y="645055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Innehåll"/>
          <p:cNvSpPr txBox="1">
            <a:spLocks noGrp="1"/>
          </p:cNvSpPr>
          <p:nvPr>
            <p:ph type="body" idx="1"/>
          </p:nvPr>
        </p:nvSpPr>
        <p:spPr>
          <a:xfrm>
            <a:off x="1689100" y="1409291"/>
            <a:ext cx="13560732" cy="92964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sv-SE" sz="3600" dirty="0"/>
          </a:p>
          <a:p>
            <a:r>
              <a:rPr lang="vi-VN" sz="3600" dirty="0"/>
              <a:t> Misiunea poliţiei este aceea de a opri infracţiuni şi de a proteja populaţia împotriva infracţiunilor. </a:t>
            </a:r>
            <a:endParaRPr lang="sv-SE" sz="3600" dirty="0" smtClean="0"/>
          </a:p>
          <a:p>
            <a:r>
              <a:rPr lang="vi-VN" sz="3600" dirty="0" smtClean="0"/>
              <a:t>Poliţia </a:t>
            </a:r>
            <a:r>
              <a:rPr lang="vi-VN" sz="3600" dirty="0"/>
              <a:t>pune capăt altercaţiilor şi violenţelor şi anchetează infracţiuni. Poliţia acţionează pentru a ajuta şi proteja populaţia</a:t>
            </a:r>
            <a:r>
              <a:rPr lang="vi-VN" sz="3600" dirty="0" smtClean="0"/>
              <a:t>.</a:t>
            </a:r>
            <a:endParaRPr lang="sv-SE" sz="3600" dirty="0" smtClean="0"/>
          </a:p>
          <a:p>
            <a:r>
              <a:rPr lang="vi-VN" sz="3600" dirty="0" smtClean="0"/>
              <a:t> </a:t>
            </a:r>
            <a:r>
              <a:rPr lang="vi-VN" sz="3600" dirty="0"/>
              <a:t>În munca ei, poliţia respectă legile şi regulile în vigoare. Infracţiunile se sesizează la poliţie. </a:t>
            </a:r>
            <a:endParaRPr lang="sv-SE" sz="36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232" y="828260"/>
            <a:ext cx="4108613" cy="11995950"/>
          </a:xfrm>
          <a:prstGeom prst="rect">
            <a:avLst/>
          </a:prstGeom>
        </p:spPr>
      </p:pic>
      <p:pic>
        <p:nvPicPr>
          <p:cNvPr id="4" name="bild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324079" y="82826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689100" y="3185653"/>
            <a:ext cx="10286589" cy="9260348"/>
          </a:xfrm>
        </p:spPr>
        <p:txBody>
          <a:bodyPr>
            <a:normAutofit/>
          </a:bodyPr>
          <a:lstStyle/>
          <a:p>
            <a:endParaRPr lang="sv-SE" sz="4000" dirty="0"/>
          </a:p>
          <a:p>
            <a:r>
              <a:rPr lang="sv-SE" sz="4000" dirty="0"/>
              <a:t> </a:t>
            </a:r>
            <a:r>
              <a:rPr lang="sv-SE" sz="4000" dirty="0" err="1"/>
              <a:t>Este</a:t>
            </a:r>
            <a:r>
              <a:rPr lang="sv-SE" sz="4000" dirty="0"/>
              <a:t> </a:t>
            </a:r>
            <a:r>
              <a:rPr lang="sv-SE" sz="4000" dirty="0" err="1"/>
              <a:t>infracţiunea</a:t>
            </a:r>
            <a:r>
              <a:rPr lang="sv-SE" sz="4000" dirty="0"/>
              <a:t> </a:t>
            </a:r>
            <a:r>
              <a:rPr lang="sv-SE" sz="4000" dirty="0" err="1"/>
              <a:t>în</a:t>
            </a:r>
            <a:r>
              <a:rPr lang="sv-SE" sz="4000" dirty="0"/>
              <a:t> </a:t>
            </a:r>
            <a:r>
              <a:rPr lang="sv-SE" sz="4000" dirty="0" err="1"/>
              <a:t>curs</a:t>
            </a:r>
            <a:r>
              <a:rPr lang="sv-SE" sz="4000" dirty="0"/>
              <a:t> de </a:t>
            </a:r>
            <a:r>
              <a:rPr lang="sv-SE" sz="4000" dirty="0" err="1"/>
              <a:t>desfăşurare</a:t>
            </a:r>
            <a:r>
              <a:rPr lang="sv-SE" sz="4000" dirty="0"/>
              <a:t>? </a:t>
            </a:r>
            <a:r>
              <a:rPr lang="sv-SE" sz="4000" dirty="0" err="1"/>
              <a:t>Telefonează</a:t>
            </a:r>
            <a:r>
              <a:rPr lang="sv-SE" sz="4000" dirty="0"/>
              <a:t> la 112 </a:t>
            </a:r>
          </a:p>
          <a:p>
            <a:r>
              <a:rPr lang="sv-SE" sz="4000" dirty="0"/>
              <a:t>S-a </a:t>
            </a:r>
            <a:r>
              <a:rPr lang="sv-SE" sz="4000" dirty="0" err="1"/>
              <a:t>comis</a:t>
            </a:r>
            <a:r>
              <a:rPr lang="sv-SE" sz="4000" dirty="0"/>
              <a:t> deja </a:t>
            </a:r>
            <a:r>
              <a:rPr lang="sv-SE" sz="4000" dirty="0" err="1"/>
              <a:t>infracţiunea</a:t>
            </a:r>
            <a:r>
              <a:rPr lang="sv-SE" sz="4000" dirty="0"/>
              <a:t>? </a:t>
            </a:r>
            <a:r>
              <a:rPr lang="sv-SE" sz="4000" dirty="0" err="1"/>
              <a:t>Telefonează</a:t>
            </a:r>
            <a:r>
              <a:rPr lang="sv-SE" sz="4000" dirty="0"/>
              <a:t> la: 114 14 </a:t>
            </a:r>
          </a:p>
          <a:p>
            <a:r>
              <a:rPr lang="sv-SE" sz="4000" dirty="0" err="1"/>
              <a:t>sau</a:t>
            </a:r>
            <a:r>
              <a:rPr lang="sv-SE" sz="4000" dirty="0"/>
              <a:t> du-te la </a:t>
            </a:r>
            <a:r>
              <a:rPr lang="sv-SE" sz="4000" dirty="0" err="1"/>
              <a:t>staţia</a:t>
            </a:r>
            <a:r>
              <a:rPr lang="sv-SE" sz="4000" dirty="0"/>
              <a:t> de </a:t>
            </a:r>
            <a:r>
              <a:rPr lang="sv-SE" sz="4000" dirty="0" err="1"/>
              <a:t>poliţie</a:t>
            </a:r>
            <a:r>
              <a:rPr lang="sv-SE" sz="4000" dirty="0"/>
              <a:t> </a:t>
            </a:r>
            <a:r>
              <a:rPr lang="sv-SE" sz="4000" dirty="0" err="1"/>
              <a:t>cea</a:t>
            </a:r>
            <a:r>
              <a:rPr lang="sv-SE" sz="4000" dirty="0"/>
              <a:t> </a:t>
            </a:r>
            <a:r>
              <a:rPr lang="sv-SE" sz="4000" dirty="0" err="1"/>
              <a:t>mai</a:t>
            </a:r>
            <a:r>
              <a:rPr lang="sv-SE" sz="4000" dirty="0"/>
              <a:t> </a:t>
            </a:r>
            <a:r>
              <a:rPr lang="sv-SE" sz="4000" dirty="0" err="1"/>
              <a:t>apropiată</a:t>
            </a:r>
            <a:r>
              <a:rPr lang="sv-SE" sz="4000" dirty="0"/>
              <a:t>. </a:t>
            </a:r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218" y="2794926"/>
            <a:ext cx="7633252" cy="7633252"/>
          </a:xfrm>
          <a:prstGeom prst="rect">
            <a:avLst/>
          </a:prstGeom>
        </p:spPr>
      </p:pic>
      <p:pic>
        <p:nvPicPr>
          <p:cNvPr id="5" name="bild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266400" y="11207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149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74700" y="-352322"/>
            <a:ext cx="21005800" cy="2286000"/>
          </a:xfrm>
        </p:spPr>
        <p:txBody>
          <a:bodyPr>
            <a:normAutofit fontScale="90000"/>
          </a:bodyPr>
          <a:lstStyle/>
          <a:p>
            <a:r>
              <a:rPr lang="sv-SE" dirty="0"/>
              <a:t/>
            </a:r>
            <a:br>
              <a:rPr lang="sv-SE" dirty="0"/>
            </a:br>
            <a:r>
              <a:rPr lang="vi-VN" dirty="0"/>
              <a:t> Este important să sesizezi poliţia!</a:t>
            </a:r>
            <a:r>
              <a:rPr lang="vi-VN" b="1" dirty="0"/>
              <a:t> 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689099" y="3149600"/>
            <a:ext cx="13295261" cy="9296400"/>
          </a:xfrm>
        </p:spPr>
        <p:txBody>
          <a:bodyPr>
            <a:normAutofit/>
          </a:bodyPr>
          <a:lstStyle/>
          <a:p>
            <a:endParaRPr lang="sv-SE" sz="4000" dirty="0"/>
          </a:p>
          <a:p>
            <a:r>
              <a:rPr lang="vi-VN" sz="4000" dirty="0" smtClean="0"/>
              <a:t>Este </a:t>
            </a:r>
            <a:r>
              <a:rPr lang="vi-VN" sz="4000" dirty="0"/>
              <a:t>foarte important să faci sesizare la poliţie. În caz contrar poate că nu primeşti înapoi ceea ce ţi s-a furat. </a:t>
            </a:r>
            <a:endParaRPr lang="sv-SE" sz="4000" dirty="0" smtClean="0"/>
          </a:p>
          <a:p>
            <a:endParaRPr lang="sv-SE" sz="4000" dirty="0"/>
          </a:p>
          <a:p>
            <a:r>
              <a:rPr lang="vi-VN" sz="4000" dirty="0" smtClean="0"/>
              <a:t>Dacă </a:t>
            </a:r>
            <a:r>
              <a:rPr lang="vi-VN" sz="4000" dirty="0"/>
              <a:t>ai fost maltratat, du-te la staţia de poliţie. Când poliţia îţi vede rănile, îi este mai uşor să soluţioneze infracţiunea. </a:t>
            </a:r>
            <a:endParaRPr lang="sv-SE" sz="40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096" y="2641600"/>
            <a:ext cx="7416800" cy="7416800"/>
          </a:xfrm>
          <a:prstGeom prst="rect">
            <a:avLst/>
          </a:prstGeom>
        </p:spPr>
      </p:pic>
      <p:pic>
        <p:nvPicPr>
          <p:cNvPr id="5" name="bild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341496" y="106843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846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0171" y="-404761"/>
            <a:ext cx="21005800" cy="2286000"/>
          </a:xfrm>
        </p:spPr>
        <p:txBody>
          <a:bodyPr>
            <a:normAutofit fontScale="90000"/>
          </a:bodyPr>
          <a:lstStyle/>
          <a:p>
            <a:r>
              <a:rPr lang="sv-SE" dirty="0"/>
              <a:t/>
            </a:r>
            <a:br>
              <a:rPr lang="sv-SE" dirty="0"/>
            </a:br>
            <a:r>
              <a:rPr lang="sv-SE" dirty="0"/>
              <a:t> </a:t>
            </a:r>
            <a:r>
              <a:rPr lang="sv-SE" dirty="0" err="1"/>
              <a:t>Paşaport</a:t>
            </a:r>
            <a:r>
              <a:rPr lang="sv-SE" dirty="0"/>
              <a:t> – </a:t>
            </a:r>
            <a:r>
              <a:rPr lang="sv-SE" dirty="0" err="1"/>
              <a:t>furat</a:t>
            </a:r>
            <a:r>
              <a:rPr lang="sv-SE" dirty="0"/>
              <a:t> </a:t>
            </a:r>
            <a:r>
              <a:rPr lang="sv-SE" dirty="0" err="1"/>
              <a:t>sau</a:t>
            </a:r>
            <a:r>
              <a:rPr lang="sv-SE" dirty="0"/>
              <a:t> </a:t>
            </a:r>
            <a:r>
              <a:rPr lang="sv-SE" dirty="0" err="1"/>
              <a:t>pierdut</a:t>
            </a:r>
            <a:r>
              <a:rPr lang="sv-SE" dirty="0"/>
              <a:t> 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689100" y="3149600"/>
            <a:ext cx="11554952" cy="9296400"/>
          </a:xfrm>
        </p:spPr>
        <p:txBody>
          <a:bodyPr>
            <a:normAutofit/>
          </a:bodyPr>
          <a:lstStyle/>
          <a:p>
            <a:endParaRPr lang="sv-SE" sz="4000" dirty="0"/>
          </a:p>
          <a:p>
            <a:r>
              <a:rPr lang="vi-VN" sz="4000" dirty="0"/>
              <a:t> Dacă ţi se fură sau pierzi paşaportul trebuie să mergi totdeauna la staţia de poliţie pentru ca poliţia să-ţi poată bloca paşaportul. </a:t>
            </a:r>
            <a:endParaRPr lang="sv-SE" sz="4000" dirty="0" smtClean="0"/>
          </a:p>
          <a:p>
            <a:endParaRPr lang="sv-SE" sz="4000" dirty="0"/>
          </a:p>
          <a:p>
            <a:r>
              <a:rPr lang="vi-VN" sz="4000" dirty="0" smtClean="0"/>
              <a:t>Telefonează </a:t>
            </a:r>
            <a:r>
              <a:rPr lang="vi-VN" sz="4000" dirty="0"/>
              <a:t>la 114 14. Trebuie de asemenea să telefonezi la poliţie dacă găseşti un paşaport care aparţine altcuiva. </a:t>
            </a:r>
            <a:endParaRPr lang="sv-SE" sz="40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879" y="3149600"/>
            <a:ext cx="7050156" cy="7050156"/>
          </a:xfrm>
          <a:prstGeom prst="rect">
            <a:avLst/>
          </a:prstGeom>
        </p:spPr>
      </p:pic>
      <p:pic>
        <p:nvPicPr>
          <p:cNvPr id="5" name="bild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275236" y="106843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565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61745" y="355600"/>
            <a:ext cx="21005800" cy="2286000"/>
          </a:xfrm>
        </p:spPr>
        <p:txBody>
          <a:bodyPr>
            <a:normAutofit fontScale="90000"/>
          </a:bodyPr>
          <a:lstStyle/>
          <a:p>
            <a:r>
              <a:rPr lang="sv-SE" dirty="0"/>
              <a:t/>
            </a:r>
            <a:br>
              <a:rPr lang="sv-SE" dirty="0"/>
            </a:br>
            <a:r>
              <a:rPr lang="vi-VN" dirty="0"/>
              <a:t> Dacă vrei să faci sesizare împotriva poliţiei 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689100" y="3149600"/>
            <a:ext cx="10994513" cy="9296400"/>
          </a:xfrm>
        </p:spPr>
        <p:txBody>
          <a:bodyPr>
            <a:normAutofit/>
          </a:bodyPr>
          <a:lstStyle/>
          <a:p>
            <a:endParaRPr lang="sv-SE" sz="4000" dirty="0"/>
          </a:p>
          <a:p>
            <a:r>
              <a:rPr lang="vi-VN" sz="4000" dirty="0" smtClean="0"/>
              <a:t>Dacă </a:t>
            </a:r>
            <a:r>
              <a:rPr lang="vi-VN" sz="4000" dirty="0"/>
              <a:t>consideri că poliţia te-a tratat rău sau în alt fel a făcut vreo greşeală, sesizezi întâmplarea la poliţie. </a:t>
            </a:r>
            <a:endParaRPr lang="sv-SE" sz="4000" dirty="0" smtClean="0"/>
          </a:p>
          <a:p>
            <a:r>
              <a:rPr lang="vi-VN" sz="4000" dirty="0" smtClean="0"/>
              <a:t>Telefonează </a:t>
            </a:r>
            <a:r>
              <a:rPr lang="vi-VN" sz="4000" dirty="0"/>
              <a:t>la 114 14 sau du-te la staţia de poliţie. </a:t>
            </a:r>
            <a:endParaRPr lang="sv-SE" sz="4000" dirty="0" smtClean="0"/>
          </a:p>
          <a:p>
            <a:r>
              <a:rPr lang="vi-VN" sz="4000" dirty="0" smtClean="0"/>
              <a:t>Spune </a:t>
            </a:r>
            <a:r>
              <a:rPr lang="vi-VN" sz="4000" dirty="0"/>
              <a:t>că vrei să faci sesizare împotriva unui poliţist şi vei întâlni o persoană competentă, care poate primi astfel de sesizări. </a:t>
            </a:r>
            <a:endParaRPr lang="sv-SE" sz="40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2834" y="3207915"/>
            <a:ext cx="7434470" cy="10508085"/>
          </a:xfrm>
          <a:prstGeom prst="rect">
            <a:avLst/>
          </a:prstGeom>
        </p:spPr>
      </p:pic>
      <p:pic>
        <p:nvPicPr>
          <p:cNvPr id="5" name="bild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256347" y="1092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909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49771" y="-352323"/>
            <a:ext cx="21005800" cy="2286000"/>
          </a:xfrm>
        </p:spPr>
        <p:txBody>
          <a:bodyPr>
            <a:normAutofit fontScale="90000"/>
          </a:bodyPr>
          <a:lstStyle/>
          <a:p>
            <a:r>
              <a:rPr lang="sv-SE" dirty="0"/>
              <a:t/>
            </a:r>
            <a:br>
              <a:rPr lang="sv-SE" dirty="0"/>
            </a:br>
            <a:r>
              <a:rPr lang="vi-VN" dirty="0"/>
              <a:t> Infracţiuni de ură 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689100" y="3149600"/>
            <a:ext cx="10463571" cy="9296400"/>
          </a:xfrm>
        </p:spPr>
        <p:txBody>
          <a:bodyPr>
            <a:normAutofit fontScale="92500" lnSpcReduction="20000"/>
          </a:bodyPr>
          <a:lstStyle/>
          <a:p>
            <a:endParaRPr lang="sv-SE" sz="4000" dirty="0"/>
          </a:p>
          <a:p>
            <a:r>
              <a:rPr lang="vi-VN" sz="4000" dirty="0" smtClean="0"/>
              <a:t>Dacă </a:t>
            </a:r>
            <a:r>
              <a:rPr lang="vi-VN" sz="4000" dirty="0"/>
              <a:t>eşti victima unei infracţiuni numai pentru faptul că eşti într-un anumit fel sau trăieşti într-un anumit fel, poliţia defineşte aceasta ca fiind o infracţiune de ură. </a:t>
            </a:r>
            <a:endParaRPr lang="sv-SE" sz="4000" dirty="0" smtClean="0"/>
          </a:p>
          <a:p>
            <a:r>
              <a:rPr lang="vi-VN" sz="4000" dirty="0" smtClean="0"/>
              <a:t>Legea </a:t>
            </a:r>
            <a:r>
              <a:rPr lang="vi-VN" sz="4000" dirty="0"/>
              <a:t>protejează persoanele care sunt victimele unor infracţiuni din cauza faptului că au o anumită culoare a pielii, vin dintr-o anumită ţară, dintr-un anumit grup etnic, pentru crezul în religia lor şi pentru că sunt omosexuali sau bisexuali. </a:t>
            </a:r>
            <a:endParaRPr lang="sv-SE" sz="4000" dirty="0" smtClean="0"/>
          </a:p>
          <a:p>
            <a:r>
              <a:rPr lang="vi-VN" sz="4000" dirty="0" smtClean="0"/>
              <a:t>Nu </a:t>
            </a:r>
            <a:r>
              <a:rPr lang="vi-VN" sz="4000" dirty="0"/>
              <a:t>este necesar să faci parte din vreunul din aceste grupuri pentru a fi victima unei infracţiuni de ură</a:t>
            </a:r>
            <a:r>
              <a:rPr lang="vi-VN" sz="4000" dirty="0" smtClean="0"/>
              <a:t>.</a:t>
            </a:r>
            <a:endParaRPr lang="sv-SE" sz="4000" dirty="0" smtClean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6664" y="3149600"/>
            <a:ext cx="7732588" cy="7396038"/>
          </a:xfrm>
          <a:prstGeom prst="rect">
            <a:avLst/>
          </a:prstGeom>
        </p:spPr>
      </p:pic>
      <p:pic>
        <p:nvPicPr>
          <p:cNvPr id="5" name="bild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222480" y="112087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410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89100" y="0"/>
            <a:ext cx="21005800" cy="2286000"/>
          </a:xfrm>
        </p:spPr>
        <p:txBody>
          <a:bodyPr>
            <a:normAutofit fontScale="90000"/>
          </a:bodyPr>
          <a:lstStyle/>
          <a:p>
            <a:r>
              <a:rPr lang="sv-SE" dirty="0"/>
              <a:t/>
            </a:r>
            <a:br>
              <a:rPr lang="sv-SE" dirty="0"/>
            </a:br>
            <a:r>
              <a:rPr lang="vi-VN" dirty="0"/>
              <a:t> Infracţiuni de ură 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305641" y="3857522"/>
            <a:ext cx="10729042" cy="9296400"/>
          </a:xfrm>
        </p:spPr>
        <p:txBody>
          <a:bodyPr/>
          <a:lstStyle/>
          <a:p>
            <a:r>
              <a:rPr lang="vi-VN" sz="4000" dirty="0"/>
              <a:t>Este suficient ca cel care comite infracţiunea împotriva ta să creadă că faci parte din vreunul din aceste grupuri. Sesizarea infracţiunilor de ură o faci la fel ca şi sesizarea altor infracţiuni. </a:t>
            </a:r>
          </a:p>
          <a:p>
            <a:r>
              <a:rPr lang="vi-VN" sz="4000" dirty="0"/>
              <a:t>Un exemplu în acest sens este dacă ai fost maltratat de o persoană care în acelaşi timp a pronunţat cuvinte urâte despre culoarea pielii tale sau despre ţara din care vii. </a:t>
            </a:r>
            <a:endParaRPr lang="sv-SE" sz="4000" dirty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783" y="3158434"/>
            <a:ext cx="7706691" cy="6714455"/>
          </a:xfrm>
          <a:prstGeom prst="rect">
            <a:avLst/>
          </a:prstGeom>
        </p:spPr>
      </p:pic>
      <p:pic>
        <p:nvPicPr>
          <p:cNvPr id="5" name="bild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322492" y="1143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546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416</Words>
  <Application>Microsoft Macintosh PowerPoint</Application>
  <PresentationFormat>Anpassad</PresentationFormat>
  <Paragraphs>33</Paragraphs>
  <Slides>11</Slides>
  <Notes>0</Notes>
  <HiddenSlides>0</HiddenSlides>
  <MMClips>9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5" baseType="lpstr">
      <vt:lpstr>Helvetica Neue</vt:lpstr>
      <vt:lpstr>Helvetica Neue Light</vt:lpstr>
      <vt:lpstr>Helvetica Neue Medium</vt:lpstr>
      <vt:lpstr>White</vt:lpstr>
      <vt:lpstr>PowerPoint-presentation</vt:lpstr>
      <vt:lpstr>  Poliţie şi sesizarea poliţiei</vt:lpstr>
      <vt:lpstr>PowerPoint-presentation</vt:lpstr>
      <vt:lpstr>PowerPoint-presentation</vt:lpstr>
      <vt:lpstr>  Este important să sesizezi poliţia! </vt:lpstr>
      <vt:lpstr>  Paşaport – furat sau pierdut </vt:lpstr>
      <vt:lpstr>  Dacă vrei să faci sesizare împotriva poliţiei </vt:lpstr>
      <vt:lpstr>  Infracţiuni de ură </vt:lpstr>
      <vt:lpstr>  Infracţiuni de ură 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Sandra Håkansson</dc:creator>
  <cp:lastModifiedBy>Microsoft Office-användare</cp:lastModifiedBy>
  <cp:revision>8</cp:revision>
  <dcterms:modified xsi:type="dcterms:W3CDTF">2018-05-03T07:58:48Z</dcterms:modified>
</cp:coreProperties>
</file>