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png" ContentType="image/png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91"/>
    <p:restoredTop sz="94745"/>
  </p:normalViewPr>
  <p:slideViewPr>
    <p:cSldViewPr snapToGrid="0" snapToObjects="1">
      <p:cViewPr varScale="1">
        <p:scale>
          <a:sx n="45" d="100"/>
          <a:sy n="45" d="100"/>
        </p:scale>
        <p:origin x="272" y="592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5" name="Shape 21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61429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och undertitel (kopia)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ktangel"/>
          <p:cNvSpPr/>
          <p:nvPr/>
        </p:nvSpPr>
        <p:spPr>
          <a:xfrm>
            <a:off x="-88107" y="2732881"/>
            <a:ext cx="24560214" cy="7488040"/>
          </a:xfrm>
          <a:prstGeom prst="rect">
            <a:avLst/>
          </a:prstGeom>
          <a:solidFill>
            <a:srgbClr val="005C8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55" name="Titel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sp>
        <p:nvSpPr>
          <p:cNvPr id="56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1pPr>
            <a:lvl2pPr marL="0" indent="2286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2pPr>
            <a:lvl3pPr marL="0" indent="4572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3pPr>
            <a:lvl4pPr marL="0" indent="6858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4pPr>
            <a:lvl5pPr marL="0" indent="9144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pic>
        <p:nvPicPr>
          <p:cNvPr id="57" name="do_logo_original.pdf" descr="do_logo_original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884875" y="10234635"/>
            <a:ext cx="3518449" cy="3518449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185" name="”Skriv ett citat här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”Skriv ett citat här.” </a:t>
            </a:r>
          </a:p>
        </p:txBody>
      </p:sp>
      <p:sp>
        <p:nvSpPr>
          <p:cNvPr id="186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Bild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94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om (kop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och punkter (kopia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C85"/>
                </a:solidFill>
              </a:defRPr>
            </a:lvl1pPr>
          </a:lstStyle>
          <a:p>
            <a:r>
              <a:t>Titeltext</a:t>
            </a:r>
          </a:p>
        </p:txBody>
      </p:sp>
      <p:sp>
        <p:nvSpPr>
          <p:cNvPr id="99" name="Brödtext nivå et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pic>
        <p:nvPicPr>
          <p:cNvPr id="100" name="Bild" descr="Bild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836908" y="989863"/>
            <a:ext cx="1326847" cy="1017474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do_logo_original.pdf" descr="do_logo_original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884875" y="10234635"/>
            <a:ext cx="3518449" cy="3518449"/>
          </a:xfrm>
          <a:prstGeom prst="rect">
            <a:avLst/>
          </a:prstGeom>
          <a:ln w="12700">
            <a:miter lim="400000"/>
          </a:ln>
        </p:spPr>
      </p:pic>
      <p:sp>
        <p:nvSpPr>
          <p:cNvPr id="102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sontel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Bild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1" name="Titel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122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228600" algn="ctr">
              <a:spcBef>
                <a:spcPts val="0"/>
              </a:spcBef>
              <a:buSzTx/>
              <a:buNone/>
              <a:defRPr sz="5400"/>
            </a:lvl2pPr>
            <a:lvl3pPr marL="0" indent="457200" algn="ctr">
              <a:spcBef>
                <a:spcPts val="0"/>
              </a:spcBef>
              <a:buSzTx/>
              <a:buNone/>
              <a:defRPr sz="5400"/>
            </a:lvl3pPr>
            <a:lvl4pPr marL="0" indent="685800" algn="ctr">
              <a:spcBef>
                <a:spcPts val="0"/>
              </a:spcBef>
              <a:buSzTx/>
              <a:buNone/>
              <a:defRPr sz="5400"/>
            </a:lvl4pPr>
            <a:lvl5pPr marL="0" indent="91440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2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el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3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Bild"/>
          <p:cNvSpPr>
            <a:spLocks noGrp="1"/>
          </p:cNvSpPr>
          <p:nvPr>
            <p:ph type="pic" sz="half" idx="13"/>
          </p:nvPr>
        </p:nvSpPr>
        <p:spPr>
          <a:xfrm>
            <a:off x="13165980" y="952500"/>
            <a:ext cx="9525001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39" name="Titel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Titeltext</a:t>
            </a:r>
          </a:p>
        </p:txBody>
      </p:sp>
      <p:sp>
        <p:nvSpPr>
          <p:cNvPr id="140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228600" algn="ctr">
              <a:spcBef>
                <a:spcPts val="0"/>
              </a:spcBef>
              <a:buSzTx/>
              <a:buNone/>
              <a:defRPr sz="5400"/>
            </a:lvl2pPr>
            <a:lvl3pPr marL="0" indent="457200" algn="ctr">
              <a:spcBef>
                <a:spcPts val="0"/>
              </a:spcBef>
              <a:buSzTx/>
              <a:buNone/>
              <a:defRPr sz="5400"/>
            </a:lvl3pPr>
            <a:lvl4pPr marL="0" indent="685800" algn="ctr">
              <a:spcBef>
                <a:spcPts val="0"/>
              </a:spcBef>
              <a:buSzTx/>
              <a:buNone/>
              <a:defRPr sz="5400"/>
            </a:lvl4pPr>
            <a:lvl5pPr marL="0" indent="91440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4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Upp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49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r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Bild"/>
          <p:cNvSpPr>
            <a:spLocks noGrp="1"/>
          </p:cNvSpPr>
          <p:nvPr>
            <p:ph type="pic" sz="half" idx="13"/>
          </p:nvPr>
        </p:nvSpPr>
        <p:spPr>
          <a:xfrm>
            <a:off x="13169900" y="3149600"/>
            <a:ext cx="95250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57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58" name="Brödtext nivå ett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59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67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Bild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75" name="Bild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76" name="Bild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77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pic>
        <p:nvPicPr>
          <p:cNvPr id="4" name="do_logo_original.pdf" descr="do_logo_original.pdf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20884875" y="10234635"/>
            <a:ext cx="3518449" cy="351844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</p:sldLayoutIdLst>
  <p:transition spd="med"/>
  <p:txStyles>
    <p:title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riksdagen.se/sv/dokument-lagar/dokument/svensk-forfattningssamling/halso--och-sjukvardslag-1982763_sfs-1982-76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8550" y="11614150"/>
            <a:ext cx="5029200" cy="132892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Rubri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sz="13400" dirty="0"/>
              <a:t>Akutvård</a:t>
            </a:r>
            <a:r>
              <a:rPr lang="sv-SE" b="1" dirty="0"/>
              <a:t> </a:t>
            </a:r>
            <a:endParaRPr dirty="0"/>
          </a:p>
        </p:txBody>
      </p:sp>
      <p:sp>
        <p:nvSpPr>
          <p:cNvPr id="238" name="Underrubrik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 smtClean="0"/>
              <a:t>-Rätt </a:t>
            </a:r>
            <a:r>
              <a:rPr lang="sv-SE" dirty="0"/>
              <a:t>till vård som inte kan anstå.</a:t>
            </a:r>
            <a:endParaRPr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Innehåll"/>
          <p:cNvSpPr txBox="1">
            <a:spLocks noGrp="1"/>
          </p:cNvSpPr>
          <p:nvPr>
            <p:ph type="body" idx="1"/>
          </p:nvPr>
        </p:nvSpPr>
        <p:spPr>
          <a:xfrm>
            <a:off x="1689100" y="2564384"/>
            <a:ext cx="20091908" cy="92964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sv-SE" sz="6000" dirty="0">
                <a:solidFill>
                  <a:schemeClr val="tx1"/>
                </a:solidFill>
              </a:rPr>
              <a:t>Landstinget </a:t>
            </a:r>
            <a:r>
              <a:rPr lang="sv-SE" sz="6000" b="1" dirty="0">
                <a:solidFill>
                  <a:schemeClr val="tx1"/>
                </a:solidFill>
              </a:rPr>
              <a:t>ska</a:t>
            </a:r>
            <a:r>
              <a:rPr lang="sv-SE" sz="6000" dirty="0">
                <a:solidFill>
                  <a:schemeClr val="tx1"/>
                </a:solidFill>
              </a:rPr>
              <a:t> erbjuda omedelbar vård (akut vård) </a:t>
            </a:r>
            <a:r>
              <a:rPr lang="sv-SE" sz="6000" dirty="0" smtClean="0">
                <a:solidFill>
                  <a:schemeClr val="tx1"/>
                </a:solidFill>
              </a:rPr>
              <a:t>enligt </a:t>
            </a:r>
            <a:r>
              <a:rPr lang="sv-SE" sz="6000" i="1" dirty="0" smtClean="0">
                <a:solidFill>
                  <a:schemeClr val="tx1"/>
                </a:solidFill>
              </a:rPr>
              <a:t>4 § hälso- och sjukvårdslagen</a:t>
            </a:r>
            <a:r>
              <a:rPr lang="sv-SE" sz="6000" dirty="0" smtClean="0">
                <a:solidFill>
                  <a:schemeClr val="tx1"/>
                </a:solidFill>
              </a:rPr>
              <a:t>. EU: s förordning 883/2004.</a:t>
            </a:r>
            <a:r>
              <a:rPr lang="sv-SE" sz="6000" dirty="0">
                <a:solidFill>
                  <a:schemeClr val="tx1"/>
                </a:solidFill>
              </a:rPr>
              <a:t> </a:t>
            </a:r>
            <a:endParaRPr lang="sv-SE" sz="6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v-SE" b="1" dirty="0">
              <a:solidFill>
                <a:schemeClr val="tx1"/>
              </a:solidFill>
              <a:hlinkClick r:id="rId2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vxosaha\AppData\Local\Microsoft\Windows\Temporary Internet Files\Content.IE5\9K8S0JK2\hospital-908436_960_72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2965" y="2865534"/>
            <a:ext cx="10036864" cy="7527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När har jag rätt till akutvård? 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66140" y="4352544"/>
            <a:ext cx="13691108" cy="6319520"/>
          </a:xfrm>
        </p:spPr>
        <p:txBody>
          <a:bodyPr>
            <a:normAutofit/>
          </a:bodyPr>
          <a:lstStyle/>
          <a:p>
            <a:pPr lvl="0"/>
            <a:r>
              <a:rPr lang="sv-SE" sz="4400" dirty="0"/>
              <a:t>Det finns inga listor på diagnoser som räknas som giltiga för akutvård. </a:t>
            </a:r>
          </a:p>
          <a:p>
            <a:pPr lvl="0"/>
            <a:r>
              <a:rPr lang="sv-SE" sz="4400" dirty="0"/>
              <a:t>Det är en enskild bedömning i varje enskilt fall. </a:t>
            </a:r>
          </a:p>
          <a:p>
            <a:pPr lvl="0"/>
            <a:r>
              <a:rPr lang="sv-SE" sz="4400" dirty="0"/>
              <a:t>Bedömningen om fallet är akut eller inte utgörs av sjukvårdspersonal. </a:t>
            </a:r>
          </a:p>
        </p:txBody>
      </p:sp>
    </p:spTree>
    <p:extLst>
      <p:ext uri="{BB962C8B-B14F-4D97-AF65-F5344CB8AC3E}">
        <p14:creationId xmlns:p14="http://schemas.microsoft.com/office/powerpoint/2010/main" val="338084465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Akut sjukvård 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89101" y="3149600"/>
            <a:ext cx="14340891" cy="9296400"/>
          </a:xfrm>
        </p:spPr>
        <p:txBody>
          <a:bodyPr>
            <a:normAutofit/>
          </a:bodyPr>
          <a:lstStyle/>
          <a:p>
            <a:pPr lvl="0"/>
            <a:r>
              <a:rPr lang="sv-SE" sz="4400" dirty="0"/>
              <a:t>Som EU-medborgare har du samma rätt till akut sjukvård som svenska medborgare. </a:t>
            </a:r>
          </a:p>
          <a:p>
            <a:pPr lvl="0"/>
            <a:r>
              <a:rPr lang="sv-SE" sz="4400" dirty="0"/>
              <a:t>Det innebär att du har rätt till vård som inte kan vänta tills du kommer tillbaka till hemlandet.</a:t>
            </a:r>
          </a:p>
          <a:p>
            <a:pPr lvl="0"/>
            <a:r>
              <a:rPr lang="sv-SE" sz="4400" dirty="0"/>
              <a:t>Det är läkaren som gör den bedömningen när det handlar om sjukvård. </a:t>
            </a:r>
          </a:p>
        </p:txBody>
      </p:sp>
      <p:pic>
        <p:nvPicPr>
          <p:cNvPr id="2050" name="Picture 2" descr="C:\Program Files (x86)\Microsoft Office\MEDIA\CAGCAT10\j0240719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3927" y="2335869"/>
            <a:ext cx="5187821" cy="814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30673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7" name="Picture 15" descr="C:\Users\vxosaha\AppData\Local\Microsoft\Windows\Temporary Internet Files\Content.IE5\LGGVUE4J\ShaneMcGowa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9521" y="2641600"/>
            <a:ext cx="7623666" cy="7547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Akut tandvård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50765" y="3918857"/>
            <a:ext cx="12922639" cy="7164872"/>
          </a:xfrm>
        </p:spPr>
        <p:txBody>
          <a:bodyPr/>
          <a:lstStyle/>
          <a:p>
            <a:pPr lvl="0"/>
            <a:r>
              <a:rPr lang="sv-SE" dirty="0"/>
              <a:t>Samma principer gäller för tandvården. </a:t>
            </a:r>
          </a:p>
          <a:p>
            <a:pPr lvl="0"/>
            <a:r>
              <a:rPr lang="sv-SE" dirty="0"/>
              <a:t>Som EU-medborgare har du rätt till akut tandvård som inte kan vänta tills du kommer tillbaka till hemlandet. </a:t>
            </a:r>
          </a:p>
          <a:p>
            <a:pPr lvl="0"/>
            <a:r>
              <a:rPr lang="sv-SE" dirty="0"/>
              <a:t>Det är tandläkaren som gör den bedömningen när det handlar om tandvård.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441475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EU-sjukförsäkringskort 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89099" y="3149600"/>
            <a:ext cx="14415537" cy="9296400"/>
          </a:xfrm>
        </p:spPr>
        <p:txBody>
          <a:bodyPr/>
          <a:lstStyle/>
          <a:p>
            <a:pPr lvl="0"/>
            <a:r>
              <a:rPr lang="sv-SE" dirty="0"/>
              <a:t>I Sverige, för svenska medborgare, är försäkringskortet gratis.</a:t>
            </a:r>
          </a:p>
          <a:p>
            <a:pPr lvl="0"/>
            <a:r>
              <a:rPr lang="sv-SE" dirty="0"/>
              <a:t>I andra länder kan kortet kosta pengar. </a:t>
            </a:r>
          </a:p>
          <a:p>
            <a:pPr lvl="0"/>
            <a:r>
              <a:rPr lang="sv-SE" dirty="0"/>
              <a:t>Det kan även krävas att du som ansöker om försäkringskortet har arbete och bostad. </a:t>
            </a:r>
          </a:p>
          <a:p>
            <a:pPr lvl="0"/>
            <a:r>
              <a:rPr lang="sv-SE" dirty="0"/>
              <a:t>EU-kortet funktioner är att det ska underlätta för sjukvård och göra så att hemlandet står för vårdkostnaderna och inte den enskilde individen.  </a:t>
            </a:r>
          </a:p>
          <a:p>
            <a:endParaRPr lang="sv-SE" dirty="0"/>
          </a:p>
        </p:txBody>
      </p:sp>
      <p:pic>
        <p:nvPicPr>
          <p:cNvPr id="4099" name="Picture 3" descr="C:\Users\vxosaha\AppData\Local\Microsoft\Windows\Temporary Internet Files\Content.IE5\LGGVUE4J\170px-Carte_Européenne_d'Assurance_Maladie_Franc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3130" y="4091959"/>
            <a:ext cx="6181770" cy="3854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59804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vxosaha\AppData\Local\Microsoft\Windows\Temporary Internet Files\Content.IE5\9K8S0JK2\europe-633475_960_72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2573" y="2651300"/>
            <a:ext cx="10831427" cy="764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05328" y="4208810"/>
            <a:ext cx="13594443" cy="5952930"/>
          </a:xfrm>
        </p:spPr>
        <p:txBody>
          <a:bodyPr/>
          <a:lstStyle/>
          <a:p>
            <a:pPr lvl="0"/>
            <a:r>
              <a:rPr lang="sv-SE" dirty="0"/>
              <a:t>EU/EES-medborgare kan i enstaka fall (prop. 2012/13:109, s. 41) omfattas av samma subventioner som gäller för papperslösa.</a:t>
            </a:r>
          </a:p>
          <a:p>
            <a:pPr lvl="0"/>
            <a:r>
              <a:rPr lang="sv-SE" dirty="0"/>
              <a:t>Det gäller de unionsmedborgare som har vistats i landet mer än tre månader och saknar uppehållsrätt eller uppehållstillstånd.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717364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1187450"/>
            <a:ext cx="16135350" cy="1075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05576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260</Words>
  <Application>Microsoft Macintosh PowerPoint</Application>
  <PresentationFormat>Anpassad</PresentationFormat>
  <Paragraphs>22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Helvetica Neue</vt:lpstr>
      <vt:lpstr>Helvetica Neue Light</vt:lpstr>
      <vt:lpstr>Helvetica Neue Medium</vt:lpstr>
      <vt:lpstr>White</vt:lpstr>
      <vt:lpstr>PowerPoint-presentation</vt:lpstr>
      <vt:lpstr>Akutvård </vt:lpstr>
      <vt:lpstr>PowerPoint-presentation</vt:lpstr>
      <vt:lpstr>När har jag rätt till akutvård? </vt:lpstr>
      <vt:lpstr>Akut sjukvård </vt:lpstr>
      <vt:lpstr>Akut tandvård</vt:lpstr>
      <vt:lpstr>EU-sjukförsäkringskort 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Sandra Håkansson</dc:creator>
  <cp:lastModifiedBy>Microsoft Office-användare</cp:lastModifiedBy>
  <cp:revision>6</cp:revision>
  <dcterms:modified xsi:type="dcterms:W3CDTF">2018-05-16T08:09:45Z</dcterms:modified>
</cp:coreProperties>
</file>