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8"/>
    <p:restoredTop sz="94599"/>
  </p:normalViewPr>
  <p:slideViewPr>
    <p:cSldViewPr snapToGrid="0" snapToObjects="1">
      <p:cViewPr>
        <p:scale>
          <a:sx n="50" d="100"/>
          <a:sy n="50" d="100"/>
        </p:scale>
        <p:origin x="760" y="1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0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29" y="0"/>
            <a:ext cx="22987000" cy="12930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12563" y="11361005"/>
            <a:ext cx="9465732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endParaRPr lang="sv-SE" sz="3600" b="0" dirty="0"/>
          </a:p>
          <a:p>
            <a:r>
              <a:rPr lang="sv-SE" sz="3600" b="0" dirty="0"/>
              <a:t> </a:t>
            </a:r>
          </a:p>
          <a:p>
            <a:r>
              <a:rPr lang="ru-RU" sz="3600" b="0" dirty="0"/>
              <a:t>Дигнити Омния – достоен живот за всички.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600" y="11929794"/>
            <a:ext cx="5029200" cy="1328928"/>
          </a:xfrm>
          <a:prstGeom prst="rect">
            <a:avLst/>
          </a:prstGeom>
        </p:spPr>
      </p:pic>
      <p:pic>
        <p:nvPicPr>
          <p:cNvPr id="6" name="bil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3" y="31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r>
              <a:rPr lang="az-Cyrl-AZ" dirty="0"/>
              <a:t>Пушенето </a:t>
            </a:r>
            <a:r>
              <a:rPr lang="az-Cyrl-AZ" dirty="0" smtClean="0"/>
              <a:t>забранено</a:t>
            </a:r>
            <a:endParaRPr lang="az-Cyrl-AZ" dirty="0"/>
          </a:p>
        </p:txBody>
      </p:sp>
      <p:pic>
        <p:nvPicPr>
          <p:cNvPr id="2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793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xosaha\AppData\Local\Microsoft\Windows\Temporary Internet Files\Content.IE5\9K8S0JK2\black-smoke-backgrou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09" y="2673524"/>
            <a:ext cx="11626052" cy="73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Innehåll"/>
          <p:cNvSpPr txBox="1">
            <a:spLocks noGrp="1"/>
          </p:cNvSpPr>
          <p:nvPr>
            <p:ph type="body" idx="1"/>
          </p:nvPr>
        </p:nvSpPr>
        <p:spPr>
          <a:xfrm>
            <a:off x="456648" y="1081464"/>
            <a:ext cx="10317369" cy="126345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Тютюнопушенето </a:t>
            </a:r>
            <a:r>
              <a:rPr lang="ru-RU" dirty="0"/>
              <a:t>засяга не само здравето на пушача, но и това на хората около него. </a:t>
            </a:r>
          </a:p>
          <a:p>
            <a:r>
              <a:rPr lang="ru-RU" dirty="0" smtClean="0"/>
              <a:t>В </a:t>
            </a:r>
            <a:r>
              <a:rPr lang="ru-RU" dirty="0"/>
              <a:t>Швеция пушенето не се допуска на повечето места и контексти. Това не е така във всяка страна. </a:t>
            </a:r>
          </a:p>
        </p:txBody>
      </p:sp>
      <p:pic>
        <p:nvPicPr>
          <p:cNvPr id="2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-52832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ru-RU" dirty="0"/>
              <a:t> Защо е опасно да пушите?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17095" y="3152260"/>
            <a:ext cx="14133996" cy="9296400"/>
          </a:xfrm>
        </p:spPr>
        <p:txBody>
          <a:bodyPr>
            <a:normAutofit fontScale="85000" lnSpcReduction="20000"/>
          </a:bodyPr>
          <a:lstStyle/>
          <a:p>
            <a:endParaRPr lang="sv-SE" dirty="0"/>
          </a:p>
          <a:p>
            <a:r>
              <a:rPr lang="sv-SE" dirty="0"/>
              <a:t> </a:t>
            </a:r>
            <a:r>
              <a:rPr lang="ru-RU" dirty="0" smtClean="0"/>
              <a:t>В </a:t>
            </a:r>
            <a:r>
              <a:rPr lang="ru-RU" dirty="0"/>
              <a:t>цигарения дим има около 8 000 вредни вещества. </a:t>
            </a:r>
          </a:p>
          <a:p>
            <a:r>
              <a:rPr lang="ru-RU" dirty="0" smtClean="0"/>
              <a:t>Около </a:t>
            </a:r>
            <a:r>
              <a:rPr lang="ru-RU" dirty="0"/>
              <a:t>60 от тях са канцерогенни. </a:t>
            </a:r>
          </a:p>
          <a:p>
            <a:r>
              <a:rPr lang="ru-RU" dirty="0" smtClean="0"/>
              <a:t>Най-лошо </a:t>
            </a:r>
            <a:r>
              <a:rPr lang="ru-RU" dirty="0"/>
              <a:t>се отразява на сърцето, белите дробове и кръвоносните съдове. </a:t>
            </a:r>
          </a:p>
          <a:p>
            <a:r>
              <a:rPr lang="ru-RU" dirty="0" smtClean="0"/>
              <a:t>Цигарите </a:t>
            </a:r>
            <a:r>
              <a:rPr lang="ru-RU" dirty="0"/>
              <a:t>съдържат никотин, който води до пристрастяване. </a:t>
            </a:r>
          </a:p>
          <a:p>
            <a:r>
              <a:rPr lang="ru-RU" dirty="0" smtClean="0"/>
              <a:t>Никотинът </a:t>
            </a:r>
            <a:r>
              <a:rPr lang="ru-RU" dirty="0"/>
              <a:t>също така е пряко опасен за организма, тъй като увеличава риска от образуване на кръвни съсиреци. </a:t>
            </a:r>
          </a:p>
          <a:p>
            <a:endParaRPr lang="sv-SE" dirty="0"/>
          </a:p>
        </p:txBody>
      </p:sp>
      <p:pic>
        <p:nvPicPr>
          <p:cNvPr id="2050" name="Picture 2" descr="C:\Users\vxosaha\AppData\Local\Microsoft\Windows\Temporary Internet Files\Content.IE5\3VYXYX3Z\poison-146494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989" y="2999406"/>
            <a:ext cx="4406350" cy="88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xosaha\AppData\Local\Microsoft\Windows\Temporary Internet Files\Content.IE5\YV8EVIJ0\Malarbild-sjuk-s115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19" y="1789043"/>
            <a:ext cx="11198890" cy="86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4320" y="355600"/>
            <a:ext cx="2242058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ru-RU" dirty="0"/>
              <a:t> Защо е опасно да пушите? (Продължение)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5917" y="2641600"/>
            <a:ext cx="14968883" cy="9660835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 </a:t>
            </a:r>
            <a:r>
              <a:rPr lang="ru-RU" dirty="0" smtClean="0"/>
              <a:t>В </a:t>
            </a:r>
            <a:r>
              <a:rPr lang="ru-RU" dirty="0"/>
              <a:t>Швеция, около 3500 души всяка година се диагностицират с рак на белите дробове. </a:t>
            </a:r>
          </a:p>
          <a:p>
            <a:r>
              <a:rPr lang="ru-RU" dirty="0" smtClean="0"/>
              <a:t>Много </a:t>
            </a:r>
            <a:r>
              <a:rPr lang="ru-RU" dirty="0"/>
              <a:t>хора умират от хронична обструктивна белодробна болест (ХОББ), която стеснява дихателните пътища и белите дробове. </a:t>
            </a:r>
          </a:p>
          <a:p>
            <a:r>
              <a:rPr lang="ru-RU" dirty="0" smtClean="0"/>
              <a:t>Пушенето </a:t>
            </a:r>
            <a:r>
              <a:rPr lang="ru-RU" dirty="0"/>
              <a:t>е най-големият рисков фактор за тези заболявания. </a:t>
            </a:r>
          </a:p>
          <a:p>
            <a:endParaRPr lang="sv-SE" dirty="0"/>
          </a:p>
        </p:txBody>
      </p:sp>
      <p:pic>
        <p:nvPicPr>
          <p:cNvPr id="4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7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vxosaha\AppData\Local\Microsoft\Windows\Temporary Internet Files\Content.IE5\3VYXYX3Z\log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29" y="896095"/>
            <a:ext cx="8878941" cy="95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450595" y="347653"/>
            <a:ext cx="23509357" cy="2286000"/>
          </a:xfrm>
        </p:spPr>
        <p:txBody>
          <a:bodyPr>
            <a:noAutofit/>
          </a:bodyPr>
          <a:lstStyle/>
          <a:p>
            <a:r>
              <a:rPr lang="sv-SE" sz="10100" dirty="0"/>
              <a:t/>
            </a:r>
            <a:br>
              <a:rPr lang="sv-SE" sz="10100" dirty="0"/>
            </a:br>
            <a:r>
              <a:rPr lang="ru-RU" sz="10100" dirty="0"/>
              <a:t> Защо е опасно да бъдете пасивен пушач? </a:t>
            </a:r>
            <a:endParaRPr lang="sv-SE" sz="101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6876" y="3427894"/>
            <a:ext cx="16161578" cy="9296400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/>
              <a:t> </a:t>
            </a:r>
            <a:r>
              <a:rPr lang="ru-RU" dirty="0" smtClean="0"/>
              <a:t>Както </a:t>
            </a:r>
            <a:r>
              <a:rPr lang="ru-RU" dirty="0"/>
              <a:t>пушачът, така и близките му могат да се разболеят от дим. </a:t>
            </a:r>
          </a:p>
          <a:p>
            <a:r>
              <a:rPr lang="ru-RU" dirty="0" smtClean="0"/>
              <a:t>Пушачите </a:t>
            </a:r>
            <a:r>
              <a:rPr lang="ru-RU" dirty="0"/>
              <a:t>вдишват само една четвърт от дима. Останалата част от дима се вдишва от хората около тях. </a:t>
            </a:r>
          </a:p>
          <a:p>
            <a:r>
              <a:rPr lang="ru-RU" dirty="0" smtClean="0"/>
              <a:t>Пасивният </a:t>
            </a:r>
            <a:r>
              <a:rPr lang="ru-RU" dirty="0"/>
              <a:t>дим може да бъде още по-опасен от дима, който диша истинският пушач, тъй като в дихателните пътища на околните остава вторичен дим. </a:t>
            </a:r>
          </a:p>
        </p:txBody>
      </p:sp>
      <p:pic>
        <p:nvPicPr>
          <p:cNvPr id="4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6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xosaha\AppData\Local\Microsoft\Windows\Temporary Internet Files\Content.IE5\9K8S0JK2\no_smok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4" y="6725920"/>
            <a:ext cx="5691673" cy="43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549884" y="355600"/>
            <a:ext cx="22452304" cy="2286000"/>
          </a:xfrm>
        </p:spPr>
        <p:txBody>
          <a:bodyPr>
            <a:noAutofit/>
          </a:bodyPr>
          <a:lstStyle/>
          <a:p>
            <a:r>
              <a:rPr lang="sv-SE" sz="13400" dirty="0"/>
              <a:t/>
            </a:r>
            <a:br>
              <a:rPr lang="sv-SE" sz="13400" dirty="0"/>
            </a:br>
            <a:r>
              <a:rPr lang="ru-RU" sz="13400" dirty="0"/>
              <a:t> Места, където пушенето е </a:t>
            </a:r>
            <a:r>
              <a:rPr lang="sv-SE" sz="13400" dirty="0" smtClean="0"/>
              <a:t>              </a:t>
            </a:r>
            <a:r>
              <a:rPr lang="ru-RU" sz="13400" dirty="0" smtClean="0"/>
              <a:t>забранено </a:t>
            </a:r>
            <a:r>
              <a:rPr lang="sv-SE" sz="13400" dirty="0"/>
              <a:t> 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4" y="5370367"/>
            <a:ext cx="2891098" cy="247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571" y="7828599"/>
            <a:ext cx="2698394" cy="27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01" y="2735038"/>
            <a:ext cx="3271520" cy="33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95" y="10539290"/>
            <a:ext cx="3325295" cy="24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763" y="10058400"/>
            <a:ext cx="2544634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989" y="6319208"/>
            <a:ext cx="2579774" cy="2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149407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34" y="5164073"/>
            <a:ext cx="1972147" cy="23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25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vxosaha\AppData\Local\Microsoft\Windows\Temporary Internet Files\Content.IE5\3VYXYX3Z\tabac-cigarettes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16532"/>
          <a:stretch/>
        </p:blipFill>
        <p:spPr bwMode="auto">
          <a:xfrm>
            <a:off x="17653000" y="4236098"/>
            <a:ext cx="6731000" cy="61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779" y="3009900"/>
            <a:ext cx="21005800" cy="10706100"/>
          </a:xfrm>
        </p:spPr>
        <p:txBody>
          <a:bodyPr>
            <a:normAutofit fontScale="70000" lnSpcReduction="20000"/>
          </a:bodyPr>
          <a:lstStyle/>
          <a:p>
            <a:endParaRPr lang="sv-SE" sz="4000" dirty="0"/>
          </a:p>
          <a:p>
            <a:r>
              <a:rPr lang="ru-RU" sz="5100" dirty="0"/>
              <a:t>- </a:t>
            </a:r>
            <a:r>
              <a:rPr lang="ru-RU" sz="5100" i="1" dirty="0"/>
              <a:t>В сравнение с човек, който не пуши, някой, който пуши по една опаковка на ден, рискува следното: </a:t>
            </a:r>
            <a:endParaRPr lang="ru-RU" sz="5100" dirty="0"/>
          </a:p>
          <a:p>
            <a:r>
              <a:rPr lang="ru-RU" sz="5100" dirty="0" smtClean="0"/>
              <a:t>Петнадесет </a:t>
            </a:r>
            <a:r>
              <a:rPr lang="ru-RU" sz="5100" dirty="0"/>
              <a:t>пъти по-висок риск от развитие на рак на белите дробове </a:t>
            </a:r>
          </a:p>
          <a:p>
            <a:r>
              <a:rPr lang="ru-RU" sz="5100" dirty="0" smtClean="0"/>
              <a:t>Десет </a:t>
            </a:r>
            <a:r>
              <a:rPr lang="ru-RU" sz="5100" dirty="0"/>
              <a:t>пъти по-висок риск от развитие на ХОББ </a:t>
            </a:r>
          </a:p>
          <a:p>
            <a:r>
              <a:rPr lang="ru-RU" sz="5100" dirty="0" smtClean="0"/>
              <a:t>Десет </a:t>
            </a:r>
            <a:r>
              <a:rPr lang="ru-RU" sz="5100" dirty="0"/>
              <a:t>пъти по-висок риск от развитие на рак на хранопровода </a:t>
            </a:r>
          </a:p>
          <a:p>
            <a:r>
              <a:rPr lang="ru-RU" sz="5100" dirty="0" smtClean="0"/>
              <a:t>Пет </a:t>
            </a:r>
            <a:r>
              <a:rPr lang="ru-RU" sz="5100" dirty="0"/>
              <a:t>пъти по-висок риск от развитие на инфаркт преди 50 годишна възраст. </a:t>
            </a:r>
          </a:p>
          <a:p>
            <a:r>
              <a:rPr lang="ru-RU" sz="5100" dirty="0" smtClean="0"/>
              <a:t>Три </a:t>
            </a:r>
            <a:r>
              <a:rPr lang="ru-RU" sz="5100" dirty="0"/>
              <a:t>пъти по-висок риск от развитие на инфаркт след 50 годишна възраст. </a:t>
            </a:r>
          </a:p>
          <a:p>
            <a:r>
              <a:rPr lang="ru-RU" sz="5100" dirty="0" smtClean="0"/>
              <a:t>Три </a:t>
            </a:r>
            <a:r>
              <a:rPr lang="ru-RU" sz="5100" dirty="0"/>
              <a:t>пъти по-висок риск от развитие на сърдечен удар </a:t>
            </a:r>
          </a:p>
          <a:p>
            <a:r>
              <a:rPr lang="ru-RU" sz="5100" dirty="0" smtClean="0"/>
              <a:t>Три </a:t>
            </a:r>
            <a:r>
              <a:rPr lang="ru-RU" sz="5100" dirty="0"/>
              <a:t>пъти по-висок риск от развитие на рак на пикочния мехур 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779" y="35560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Сравняване на рисковете за пушачи и непушачи </a:t>
            </a:r>
            <a:endParaRPr lang="sv-SE" dirty="0"/>
          </a:p>
        </p:txBody>
      </p:sp>
      <p:pic>
        <p:nvPicPr>
          <p:cNvPr id="4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90133"/>
            <a:ext cx="15519400" cy="103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54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313</Words>
  <Application>Microsoft Macintosh PowerPoint</Application>
  <PresentationFormat>Anpassad</PresentationFormat>
  <Paragraphs>34</Paragraphs>
  <Slides>9</Slides>
  <Notes>0</Notes>
  <HiddenSlides>0</HiddenSlides>
  <MMClips>8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White</vt:lpstr>
      <vt:lpstr>PowerPoint-presentation</vt:lpstr>
      <vt:lpstr>   Пушенето забранено</vt:lpstr>
      <vt:lpstr>PowerPoint-presentation</vt:lpstr>
      <vt:lpstr>  Защо е опасно да пушите? </vt:lpstr>
      <vt:lpstr>  Защо е опасно да пушите? (Продължение) </vt:lpstr>
      <vt:lpstr>  Защо е опасно да бъдете пасивен пушач? </vt:lpstr>
      <vt:lpstr>  Места, където пушенето е               забранено  </vt:lpstr>
      <vt:lpstr>Сравняване на рисковете за пушачи и непушачи 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12</cp:revision>
  <dcterms:modified xsi:type="dcterms:W3CDTF">2018-05-16T10:08:11Z</dcterms:modified>
</cp:coreProperties>
</file>