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theme/themeOverride12.xml" ContentType="application/vnd.openxmlformats-officedocument.themeOverr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Override5.xml" ContentType="application/vnd.openxmlformats-officedocument.themeOverride+xml"/>
  <Override PartName="/ppt/charts/chart28.xml" ContentType="application/vnd.openxmlformats-officedocument.drawingml.chart+xml"/>
  <Override PartName="/ppt/charts/colors6.xml" ContentType="application/vnd.ms-office.chartcolor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hart17.xml" ContentType="application/vnd.openxmlformats-officedocument.drawingml.chart+xml"/>
  <Override PartName="/ppt/charts/style11.xml" ContentType="application/vnd.ms-office.chartstyl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charts/chart13.xml" ContentType="application/vnd.openxmlformats-officedocument.drawingml.chart+xml"/>
  <Override PartName="/ppt/charts/chart24.xml" ContentType="application/vnd.openxmlformats-officedocument.drawingml.chart+xml"/>
  <Override PartName="/ppt/charts/colors2.xml" ContentType="application/vnd.ms-office.chartcolorstyl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docProps/custom.xml" ContentType="application/vnd.openxmlformats-officedocument.custom-properties+xml"/>
  <Override PartName="/ppt/charts/colors12.xml" ContentType="application/vnd.ms-office.chartcolorstyle+xml"/>
  <Override PartName="/ppt/charts/chart7.xml" ContentType="application/vnd.openxmlformats-officedocument.drawingml.chart+xml"/>
  <Override PartName="/ppt/charts/chart20.xml" ContentType="application/vnd.openxmlformats-officedocument.drawingml.chart+xml"/>
  <Override PartName="/ppt/notesSlides/notesSlide12.xml" ContentType="application/vnd.openxmlformats-officedocument.presentationml.notesSlide+xml"/>
  <Override PartName="/ppt/charts/style9.xml" ContentType="application/vnd.ms-office.chartstyle+xml"/>
  <Default Extension="xlsx" ContentType="application/vnd.openxmlformats-officedocument.spreadsheetml.sheet"/>
  <Override PartName="/ppt/charts/chart3.xml" ContentType="application/vnd.openxmlformats-officedocument.drawingml.chart+xml"/>
  <Override PartName="/ppt/notesSlides/notesSlide7.xml" ContentType="application/vnd.openxmlformats-officedocument.presentationml.notesSlide+xml"/>
  <Override PartName="/ppt/charts/style5.xml" ContentType="application/vnd.ms-office.chartstyle+xml"/>
  <Override PartName="/ppt/slides/slide9.xml" ContentType="application/vnd.openxmlformats-officedocument.presentationml.slide+xml"/>
  <Override PartName="/ppt/viewProps.xml" ContentType="application/vnd.openxmlformats-officedocument.presentationml.viewProps+xml"/>
  <Override PartName="/ppt/theme/themeOverride13.xml" ContentType="application/vnd.openxmlformats-officedocument.themeOverrid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charts/chart29.xml" ContentType="application/vnd.openxmlformats-officedocument.drawingml.chart+xml"/>
  <Override PartName="/ppt/charts/style1.xml" ContentType="application/vnd.ms-office.chartstyle+xml"/>
  <Override PartName="/ppt/slides/slide26.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theme/themeOverride6.xml" ContentType="application/vnd.openxmlformats-officedocument.themeOverride+xml"/>
  <Override PartName="/ppt/charts/chart18.xml" ContentType="application/vnd.openxmlformats-officedocument.drawingml.chart+xml"/>
  <Override PartName="/ppt/revisionInfo.xml" ContentType="application/vnd.ms-powerpoint.revisioninfo+xml"/>
  <Override PartName="/ppt/charts/colors7.xml" ContentType="application/vnd.ms-office.chartcolorstyle+xml"/>
  <Override PartName="/ppt/charts/style12.xml" ContentType="application/vnd.ms-office.chartstyl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charts/chart25.xml" ContentType="application/vnd.openxmlformats-officedocument.drawingml.chart+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14.xml" ContentType="application/vnd.openxmlformats-officedocument.presentationml.slideLayout+xml"/>
  <Override PartName="/ppt/theme/themeOverride2.xml" ContentType="application/vnd.openxmlformats-officedocument.themeOverride+xml"/>
  <Override PartName="/ppt/charts/chart14.xml" ContentType="application/vnd.openxmlformats-officedocument.drawingml.chart+xml"/>
  <Override PartName="/docProps/app.xml" ContentType="application/vnd.openxmlformats-officedocument.extended-properties+xml"/>
  <Override PartName="/ppt/charts/colors3.xml" ContentType="application/vnd.ms-office.chartcolorstyle+xml"/>
  <Override PartName="/ppt/charts/colors13.xml" ContentType="application/vnd.ms-office.chartcolorstyle+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charts/chart8.xml" ContentType="application/vnd.openxmlformats-officedocument.drawingml.chart+xml"/>
  <Override PartName="/ppt/charts/chart12.xml" ContentType="application/vnd.openxmlformats-officedocument.drawingml.chart+xml"/>
  <Override PartName="/ppt/charts/chart21.xml" ContentType="application/vnd.openxmlformats-officedocument.drawingml.chart+xml"/>
  <Override PartName="/ppt/notesSlides/notesSlide13.xml" ContentType="application/vnd.openxmlformats-officedocument.presentationml.notesSlide+xml"/>
  <Override PartName="/ppt/charts/chart30.xml" ContentType="application/vnd.openxmlformats-officedocument.drawingml.chart+xml"/>
  <Override PartName="/ppt/charts/colors11.xml" ContentType="application/vnd.ms-office.chartcolorstyle+xml"/>
  <Override PartName="/ppt/charts/colors1.xml" ContentType="application/vnd.ms-office.chartcolorstyle+xml"/>
  <Override PartName="/ppt/slideLayouts/slideLayout10.xml" ContentType="application/vnd.openxmlformats-officedocument.presentationml.slideLayout+xml"/>
  <Override PartName="/ppt/charts/chart6.xml" ContentType="application/vnd.openxmlformats-officedocument.drawingml.chart+xml"/>
  <Override PartName="/ppt/charts/chart10.xml" ContentType="application/vnd.openxmlformats-officedocument.drawingml.char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harts/style8.xml" ContentType="application/vnd.ms-office.chartstyle+xml"/>
  <Override PartName="/ppt/charts/chart4.xml" ContentType="application/vnd.openxmlformats-officedocument.drawingml.chart+xml"/>
  <Override PartName="/ppt/notesSlides/notesSlide6.xml" ContentType="application/vnd.openxmlformats-officedocument.presentationml.notesSlide+xml"/>
  <Override PartName="/ppt/theme/themeOverride16.xml" ContentType="application/vnd.openxmlformats-officedocument.themeOverride+xml"/>
  <Override PartName="/ppt/charts/style6.xml" ContentType="application/vnd.ms-office.chartstyle+xml"/>
  <Override PartName="/ppt/slides/slide8.xml" ContentType="application/vnd.openxmlformats-officedocument.presentationml.slide+xml"/>
  <Override PartName="/ppt/charts/chart2.xml" ContentType="application/vnd.openxmlformats-officedocument.drawingml.chart+xml"/>
  <Override PartName="/ppt/theme/themeOverride9.xml" ContentType="application/vnd.openxmlformats-officedocument.themeOverride+xml"/>
  <Override PartName="/ppt/notesSlides/notesSlide4.xml" ContentType="application/vnd.openxmlformats-officedocument.presentationml.notesSlide+xml"/>
  <Override PartName="/ppt/theme/themeOverride14.xml" ContentType="application/vnd.openxmlformats-officedocument.themeOverride+xml"/>
  <Override PartName="/docProps/core.xml" ContentType="application/vnd.openxmlformats-package.core-properties+xml"/>
  <Override PartName="/ppt/charts/style4.xml" ContentType="application/vnd.ms-office.chartstyle+xml"/>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Override7.xml" ContentType="application/vnd.openxmlformats-officedocument.themeOverride+xml"/>
  <Override PartName="/ppt/charts/colors8.xml" ContentType="application/vnd.ms-office.chartcolorstyle+xml"/>
  <Override PartName="/ppt/charts/style2.xml" ContentType="application/vnd.ms-office.chartstyl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charts/chart19.xml" ContentType="application/vnd.openxmlformats-officedocument.drawingml.chart+xml"/>
  <Override PartName="/ppt/theme/themeOverride10.xml" ContentType="application/vnd.openxmlformats-officedocument.themeOverride+xml"/>
  <Override PartName="/ppt/charts/style13.xml" ContentType="application/vnd.ms-office.chartstyl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theme/themeOverride3.xml" ContentType="application/vnd.openxmlformats-officedocument.themeOverride+xml"/>
  <Override PartName="/ppt/charts/chart26.xml" ContentType="application/vnd.openxmlformats-officedocument.drawingml.chart+xml"/>
  <Override PartName="/ppt/charts/colors4.xml" ContentType="application/vnd.ms-office.chartcolorstyle+xml"/>
  <Default Extension="rels" ContentType="application/vnd.openxmlformats-package.relationships+xml"/>
  <Override PartName="/ppt/slides/slide23.xml" ContentType="application/vnd.openxmlformats-officedocument.presentationml.slide+xml"/>
  <Override PartName="/ppt/charts/chart15.xml" ContentType="application/vnd.openxmlformats-officedocument.drawingml.chart+xml"/>
  <Override PartName="/ppt/charts/colors14.xml" ContentType="application/vnd.ms-office.chartcolorstyl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charts/chart22.xml" ContentType="application/vnd.openxmlformats-officedocument.drawingml.char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charts/style7.xml" ContentType="application/vnd.ms-office.chartstyle+xml"/>
  <Override PartName="/ppt/charts/colors10.xml" ContentType="application/vnd.ms-office.chartcolorstyle+xml"/>
  <Override PartName="/ppt/charts/chart5.xml" ContentType="application/vnd.openxmlformats-officedocument.drawingml.chart+xml"/>
  <Override PartName="/ppt/notesSlides/notesSlide10.xml" ContentType="application/vnd.openxmlformats-officedocument.presentationml.notesSlide+xml"/>
  <Override PartName="/ppt/theme/themeOverride15.xml" ContentType="application/vnd.openxmlformats-officedocument.themeOverride+xml"/>
  <Override PartName="/ppt/slides/slide7.xml" ContentType="application/vnd.openxmlformats-officedocument.presentationml.slide+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charts/style3.xml" ContentType="application/vnd.ms-office.chartstyle+xml"/>
  <Override PartName="/ppt/slideMasters/slideMaster2.xml" ContentType="application/vnd.openxmlformats-officedocument.presentationml.slideMaster+xml"/>
  <Override PartName="/ppt/slides/slide28.xml" ContentType="application/vnd.openxmlformats-officedocument.presentationml.slide+xml"/>
  <Override PartName="/ppt/notesSlides/notesSlide1.xml" ContentType="application/vnd.openxmlformats-officedocument.presentationml.notesSlide+xml"/>
  <Override PartName="/ppt/theme/themeOverride8.xml" ContentType="application/vnd.openxmlformats-officedocument.themeOverride+xml"/>
  <Override PartName="/ppt/theme/themeOverride11.xml" ContentType="application/vnd.openxmlformats-officedocument.themeOverride+xml"/>
  <Override PartName="/ppt/charts/style14.xml" ContentType="application/vnd.ms-office.chartstyle+xml"/>
  <Override PartName="/ppt/charts/colors9.xml" ContentType="application/vnd.ms-office.chartcolorstyle+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charts/chart27.xml" ContentType="application/vnd.openxmlformats-officedocument.drawingml.chart+xml"/>
  <Override PartName="/ppt/slides/slide24.xml" ContentType="application/vnd.openxmlformats-officedocument.presentationml.slide+xml"/>
  <Override PartName="/ppt/slides/slide35.xml" ContentType="application/vnd.openxmlformats-officedocument.presentationml.slide+xml"/>
  <Override PartName="/ppt/slideLayouts/slideLayout16.xml" ContentType="application/vnd.openxmlformats-officedocument.presentationml.slideLayout+xml"/>
  <Default Extension="jpeg" ContentType="image/jpeg"/>
  <Override PartName="/ppt/theme/themeOverride4.xml" ContentType="application/vnd.openxmlformats-officedocument.themeOverride+xml"/>
  <Override PartName="/ppt/charts/chart16.xml" ContentType="application/vnd.openxmlformats-officedocument.drawingml.chart+xml"/>
  <Override PartName="/ppt/charts/colors5.xml" ContentType="application/vnd.ms-office.chartcolorstyle+xml"/>
  <Override PartName="/ppt/charts/style10.xml" ContentType="application/vnd.ms-office.chartstyle+xml"/>
  <Override PartName="/ppt/slides/slide1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charts/chart23.xml" ContentType="application/vnd.openxmlformats-officedocument.drawingml.chart+xml"/>
  <Override PartName="/ppt/notesSlides/notesSlide1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29" r:id="rId5"/>
  </p:sldMasterIdLst>
  <p:notesMasterIdLst>
    <p:notesMasterId r:id="rId42"/>
  </p:notesMasterIdLst>
  <p:sldIdLst>
    <p:sldId id="311" r:id="rId6"/>
    <p:sldId id="259" r:id="rId7"/>
    <p:sldId id="404" r:id="rId8"/>
    <p:sldId id="405" r:id="rId9"/>
    <p:sldId id="394" r:id="rId10"/>
    <p:sldId id="365" r:id="rId11"/>
    <p:sldId id="370" r:id="rId12"/>
    <p:sldId id="372" r:id="rId13"/>
    <p:sldId id="373" r:id="rId14"/>
    <p:sldId id="374" r:id="rId15"/>
    <p:sldId id="375" r:id="rId16"/>
    <p:sldId id="376" r:id="rId17"/>
    <p:sldId id="377" r:id="rId18"/>
    <p:sldId id="378" r:id="rId19"/>
    <p:sldId id="316" r:id="rId20"/>
    <p:sldId id="383" r:id="rId21"/>
    <p:sldId id="382" r:id="rId22"/>
    <p:sldId id="381" r:id="rId23"/>
    <p:sldId id="379" r:id="rId24"/>
    <p:sldId id="384" r:id="rId25"/>
    <p:sldId id="385" r:id="rId26"/>
    <p:sldId id="386" r:id="rId27"/>
    <p:sldId id="403" r:id="rId28"/>
    <p:sldId id="318" r:id="rId29"/>
    <p:sldId id="395" r:id="rId30"/>
    <p:sldId id="402" r:id="rId31"/>
    <p:sldId id="396" r:id="rId32"/>
    <p:sldId id="388" r:id="rId33"/>
    <p:sldId id="397" r:id="rId34"/>
    <p:sldId id="398" r:id="rId35"/>
    <p:sldId id="399" r:id="rId36"/>
    <p:sldId id="389" r:id="rId37"/>
    <p:sldId id="390" r:id="rId38"/>
    <p:sldId id="400" r:id="rId39"/>
    <p:sldId id="391" r:id="rId40"/>
    <p:sldId id="297"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074">
          <p15:clr>
            <a:srgbClr val="A4A3A4"/>
          </p15:clr>
        </p15:guide>
        <p15:guide id="2" orient="horz" pos="4152">
          <p15:clr>
            <a:srgbClr val="A4A3A4"/>
          </p15:clr>
        </p15:guide>
        <p15:guide id="3" orient="horz" pos="269">
          <p15:clr>
            <a:srgbClr val="A4A3A4"/>
          </p15:clr>
        </p15:guide>
        <p15:guide id="4" orient="horz" pos="715">
          <p15:clr>
            <a:srgbClr val="A4A3A4"/>
          </p15:clr>
        </p15:guide>
        <p15:guide id="5" orient="horz" pos="2160">
          <p15:clr>
            <a:srgbClr val="A4A3A4"/>
          </p15:clr>
        </p15:guide>
        <p15:guide id="6" orient="horz" pos="3598">
          <p15:clr>
            <a:srgbClr val="A4A3A4"/>
          </p15:clr>
        </p15:guide>
        <p15:guide id="7" orient="horz" pos="4026">
          <p15:clr>
            <a:srgbClr val="A4A3A4"/>
          </p15:clr>
        </p15:guide>
        <p15:guide id="8" pos="7449">
          <p15:clr>
            <a:srgbClr val="A4A3A4"/>
          </p15:clr>
        </p15:guide>
        <p15:guide id="9" pos="3840">
          <p15:clr>
            <a:srgbClr val="A4A3A4"/>
          </p15:clr>
        </p15:guide>
        <p15:guide id="10" pos="2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4C6DA"/>
    <a:srgbClr val="8188B9"/>
    <a:srgbClr val="A8ABCB"/>
    <a:srgbClr val="00B050"/>
    <a:srgbClr val="145D04"/>
    <a:srgbClr val="81C341"/>
    <a:srgbClr val="92D050"/>
    <a:srgbClr val="EF5205"/>
    <a:srgbClr val="FF3300"/>
    <a:srgbClr val="FF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599" autoAdjust="0"/>
    <p:restoredTop sz="94476" autoAdjust="0"/>
  </p:normalViewPr>
  <p:slideViewPr>
    <p:cSldViewPr snapToGrid="0" showGuides="1">
      <p:cViewPr varScale="1">
        <p:scale>
          <a:sx n="110" d="100"/>
          <a:sy n="110" d="100"/>
        </p:scale>
        <p:origin x="-156" y="-90"/>
      </p:cViewPr>
      <p:guideLst>
        <p:guide orient="horz" pos="1074"/>
        <p:guide orient="horz" pos="4152"/>
        <p:guide orient="horz" pos="269"/>
        <p:guide orient="horz" pos="715"/>
        <p:guide orient="horz" pos="2160"/>
        <p:guide orient="horz" pos="3598"/>
        <p:guide orient="horz" pos="4026"/>
        <p:guide pos="7449"/>
        <p:guide pos="3840"/>
        <p:guide pos="224"/>
      </p:guideLst>
    </p:cSldViewPr>
  </p:slideViewPr>
  <p:notesTextViewPr>
    <p:cViewPr>
      <p:scale>
        <a:sx n="100" d="100"/>
        <a:sy n="100" d="100"/>
      </p:scale>
      <p:origin x="0" y="0"/>
    </p:cViewPr>
  </p:notesTextViewPr>
  <p:sorterViewPr>
    <p:cViewPr>
      <p:scale>
        <a:sx n="125" d="100"/>
        <a:sy n="125"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Office_Excel-kalkylblad1.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Office_Excel-kalkylblad10.xlsx"/></Relationships>
</file>

<file path=ppt/charts/_rels/chart11.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Microsoft_Office_Excel-kalkylblad11.xlsx"/></Relationships>
</file>

<file path=ppt/charts/_rels/chart12.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package" Target="../embeddings/Microsoft_Office_Excel-kalkylblad12.xlsx"/></Relationships>
</file>

<file path=ppt/charts/_rels/chart13.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package" Target="../embeddings/Microsoft_Office_Excel-kalkylblad13.xlsx"/></Relationships>
</file>

<file path=ppt/charts/_rels/chart14.xml.rels><?xml version="1.0" encoding="UTF-8" standalone="yes"?>
<Relationships xmlns="http://schemas.openxmlformats.org/package/2006/relationships"><Relationship Id="rId3" Type="http://schemas.microsoft.com/office/2011/relationships/chartStyle" Target="style5.xml"/><Relationship Id="rId2" Type="http://schemas.microsoft.com/office/2011/relationships/chartColorStyle" Target="colors5.xml"/><Relationship Id="rId1" Type="http://schemas.openxmlformats.org/officeDocument/2006/relationships/package" Target="../embeddings/Microsoft_Office_Excel-kalkylblad14.xlsx"/></Relationships>
</file>

<file path=ppt/charts/_rels/chart15.xml.rels><?xml version="1.0" encoding="UTF-8" standalone="yes"?>
<Relationships xmlns="http://schemas.openxmlformats.org/package/2006/relationships"><Relationship Id="rId3" Type="http://schemas.microsoft.com/office/2011/relationships/chartStyle" Target="style6.xml"/><Relationship Id="rId2" Type="http://schemas.microsoft.com/office/2011/relationships/chartColorStyle" Target="colors6.xml"/><Relationship Id="rId1" Type="http://schemas.openxmlformats.org/officeDocument/2006/relationships/package" Target="../embeddings/Microsoft_Office_Excel-kalkylblad15.xlsx"/></Relationships>
</file>

<file path=ppt/charts/_rels/chart16.xml.rels><?xml version="1.0" encoding="UTF-8" standalone="yes"?>
<Relationships xmlns="http://schemas.openxmlformats.org/package/2006/relationships"><Relationship Id="rId3" Type="http://schemas.microsoft.com/office/2011/relationships/chartStyle" Target="style7.xml"/><Relationship Id="rId2" Type="http://schemas.microsoft.com/office/2011/relationships/chartColorStyle" Target="colors7.xml"/><Relationship Id="rId1" Type="http://schemas.openxmlformats.org/officeDocument/2006/relationships/package" Target="../embeddings/Microsoft_Office_Excel-kalkylblad16.xlsx"/></Relationships>
</file>

<file path=ppt/charts/_rels/chart17.xml.rels><?xml version="1.0" encoding="UTF-8" standalone="yes"?>
<Relationships xmlns="http://schemas.openxmlformats.org/package/2006/relationships"><Relationship Id="rId3" Type="http://schemas.microsoft.com/office/2011/relationships/chartStyle" Target="style8.xml"/><Relationship Id="rId2" Type="http://schemas.microsoft.com/office/2011/relationships/chartColorStyle" Target="colors8.xml"/><Relationship Id="rId1" Type="http://schemas.openxmlformats.org/officeDocument/2006/relationships/package" Target="../embeddings/Microsoft_Office_Excel-kalkylblad17.xlsx"/></Relationships>
</file>

<file path=ppt/charts/_rels/chart18.xml.rels><?xml version="1.0" encoding="UTF-8" standalone="yes"?>
<Relationships xmlns="http://schemas.openxmlformats.org/package/2006/relationships"><Relationship Id="rId3" Type="http://schemas.microsoft.com/office/2011/relationships/chartStyle" Target="style9.xml"/><Relationship Id="rId2" Type="http://schemas.microsoft.com/office/2011/relationships/chartColorStyle" Target="colors9.xml"/><Relationship Id="rId1" Type="http://schemas.openxmlformats.org/officeDocument/2006/relationships/package" Target="../embeddings/Microsoft_Office_Excel-kalkylblad18.xlsx"/></Relationships>
</file>

<file path=ppt/charts/_rels/chart19.xml.rels><?xml version="1.0" encoding="UTF-8" standalone="yes"?>
<Relationships xmlns="http://schemas.openxmlformats.org/package/2006/relationships"><Relationship Id="rId2" Type="http://schemas.openxmlformats.org/officeDocument/2006/relationships/package" Target="../embeddings/Microsoft_Office_Excel-kalkylblad19.xlsx"/><Relationship Id="rId1" Type="http://schemas.openxmlformats.org/officeDocument/2006/relationships/themeOverride" Target="../theme/themeOverride10.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Office_Excel-kalkylblad2.xlsx"/><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2" Type="http://schemas.openxmlformats.org/officeDocument/2006/relationships/package" Target="../embeddings/Microsoft_Office_Excel-kalkylblad20.xlsx"/><Relationship Id="rId1" Type="http://schemas.openxmlformats.org/officeDocument/2006/relationships/themeOverride" Target="../theme/themeOverride11.xml"/></Relationships>
</file>

<file path=ppt/charts/_rels/chart21.xml.rels><?xml version="1.0" encoding="UTF-8" standalone="yes"?>
<Relationships xmlns="http://schemas.openxmlformats.org/package/2006/relationships"><Relationship Id="rId2" Type="http://schemas.openxmlformats.org/officeDocument/2006/relationships/package" Target="../embeddings/Microsoft_Office_Excel-kalkylblad21.xlsx"/><Relationship Id="rId1" Type="http://schemas.openxmlformats.org/officeDocument/2006/relationships/themeOverride" Target="../theme/themeOverride12.xml"/></Relationships>
</file>

<file path=ppt/charts/_rels/chart22.xml.rels><?xml version="1.0" encoding="UTF-8" standalone="yes"?>
<Relationships xmlns="http://schemas.openxmlformats.org/package/2006/relationships"><Relationship Id="rId2" Type="http://schemas.openxmlformats.org/officeDocument/2006/relationships/package" Target="../embeddings/Microsoft_Office_Excel-kalkylblad22.xlsx"/><Relationship Id="rId1" Type="http://schemas.openxmlformats.org/officeDocument/2006/relationships/themeOverride" Target="../theme/themeOverride13.xml"/></Relationships>
</file>

<file path=ppt/charts/_rels/chart23.xml.rels><?xml version="1.0" encoding="UTF-8" standalone="yes"?>
<Relationships xmlns="http://schemas.openxmlformats.org/package/2006/relationships"><Relationship Id="rId3" Type="http://schemas.microsoft.com/office/2011/relationships/chartStyle" Target="style10.xml"/><Relationship Id="rId2" Type="http://schemas.microsoft.com/office/2011/relationships/chartColorStyle" Target="colors10.xml"/><Relationship Id="rId1" Type="http://schemas.openxmlformats.org/officeDocument/2006/relationships/package" Target="../embeddings/Microsoft_Office_Excel-kalkylblad23.xlsx"/></Relationships>
</file>

<file path=ppt/charts/_rels/chart24.xml.rels><?xml version="1.0" encoding="UTF-8" standalone="yes"?>
<Relationships xmlns="http://schemas.openxmlformats.org/package/2006/relationships"><Relationship Id="rId3" Type="http://schemas.microsoft.com/office/2011/relationships/chartStyle" Target="style11.xml"/><Relationship Id="rId2" Type="http://schemas.microsoft.com/office/2011/relationships/chartColorStyle" Target="colors11.xml"/><Relationship Id="rId1" Type="http://schemas.openxmlformats.org/officeDocument/2006/relationships/package" Target="../embeddings/Microsoft_Office_Excel-kalkylblad24.xlsx"/></Relationships>
</file>

<file path=ppt/charts/_rels/chart25.xml.rels><?xml version="1.0" encoding="UTF-8" standalone="yes"?>
<Relationships xmlns="http://schemas.openxmlformats.org/package/2006/relationships"><Relationship Id="rId3" Type="http://schemas.microsoft.com/office/2011/relationships/chartStyle" Target="style12.xml"/><Relationship Id="rId2" Type="http://schemas.microsoft.com/office/2011/relationships/chartColorStyle" Target="colors12.xml"/><Relationship Id="rId1" Type="http://schemas.openxmlformats.org/officeDocument/2006/relationships/package" Target="../embeddings/Microsoft_Office_Excel-kalkylblad25.xlsx"/></Relationships>
</file>

<file path=ppt/charts/_rels/chart26.xml.rels><?xml version="1.0" encoding="UTF-8" standalone="yes"?>
<Relationships xmlns="http://schemas.openxmlformats.org/package/2006/relationships"><Relationship Id="rId3" Type="http://schemas.microsoft.com/office/2011/relationships/chartStyle" Target="style13.xml"/><Relationship Id="rId2" Type="http://schemas.microsoft.com/office/2011/relationships/chartColorStyle" Target="colors13.xml"/><Relationship Id="rId1" Type="http://schemas.openxmlformats.org/officeDocument/2006/relationships/package" Target="../embeddings/Microsoft_Office_Excel-kalkylblad26.xlsx"/></Relationships>
</file>

<file path=ppt/charts/_rels/chart27.xml.rels><?xml version="1.0" encoding="UTF-8" standalone="yes"?>
<Relationships xmlns="http://schemas.openxmlformats.org/package/2006/relationships"><Relationship Id="rId2" Type="http://schemas.openxmlformats.org/officeDocument/2006/relationships/package" Target="../embeddings/Microsoft_Office_Excel-kalkylblad27.xlsx"/><Relationship Id="rId1" Type="http://schemas.openxmlformats.org/officeDocument/2006/relationships/themeOverride" Target="../theme/themeOverride14.xml"/></Relationships>
</file>

<file path=ppt/charts/_rels/chart28.xml.rels><?xml version="1.0" encoding="UTF-8" standalone="yes"?>
<Relationships xmlns="http://schemas.openxmlformats.org/package/2006/relationships"><Relationship Id="rId2" Type="http://schemas.openxmlformats.org/officeDocument/2006/relationships/package" Target="../embeddings/Microsoft_Office_Excel-kalkylblad28.xlsx"/><Relationship Id="rId1" Type="http://schemas.openxmlformats.org/officeDocument/2006/relationships/themeOverride" Target="../theme/themeOverride15.xml"/></Relationships>
</file>

<file path=ppt/charts/_rels/chart29.xml.rels><?xml version="1.0" encoding="UTF-8" standalone="yes"?>
<Relationships xmlns="http://schemas.openxmlformats.org/package/2006/relationships"><Relationship Id="rId2" Type="http://schemas.openxmlformats.org/officeDocument/2006/relationships/package" Target="../embeddings/Microsoft_Office_Excel-kalkylblad29.xlsx"/><Relationship Id="rId1" Type="http://schemas.openxmlformats.org/officeDocument/2006/relationships/themeOverride" Target="../theme/themeOverride16.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Office_Excel-kalkylblad3.xlsx"/><Relationship Id="rId1" Type="http://schemas.openxmlformats.org/officeDocument/2006/relationships/themeOverride" Target="../theme/themeOverride3.xml"/></Relationships>
</file>

<file path=ppt/charts/_rels/chart30.xml.rels><?xml version="1.0" encoding="UTF-8" standalone="yes"?>
<Relationships xmlns="http://schemas.openxmlformats.org/package/2006/relationships"><Relationship Id="rId3" Type="http://schemas.microsoft.com/office/2011/relationships/chartStyle" Target="style14.xml"/><Relationship Id="rId2" Type="http://schemas.microsoft.com/office/2011/relationships/chartColorStyle" Target="colors14.xml"/><Relationship Id="rId1" Type="http://schemas.openxmlformats.org/officeDocument/2006/relationships/package" Target="../embeddings/Microsoft_Office_Excel-kalkylblad30.xlsx"/></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Office_Excel-kalkylblad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Office_Excel-kalkylblad5.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Office_Excel-kalkylblad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Office_Excel-kalkylblad7.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Office_Excel-kalkylblad8.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Office_Excel-kalkylblad9.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c:lang val="sv-SE"/>
  <c:style val="18"/>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5213356118805248"/>
          <c:y val="0.14033067883443009"/>
          <c:w val="0.52909917988371502"/>
          <c:h val="0.8324236455069296"/>
        </c:manualLayout>
      </c:layout>
      <c:barChart>
        <c:barDir val="bar"/>
        <c:grouping val="stacked"/>
        <c:ser>
          <c:idx val="0"/>
          <c:order val="0"/>
          <c:tx>
            <c:strRef>
              <c:f>Sheet1!$B$1</c:f>
              <c:strCache>
                <c:ptCount val="1"/>
                <c:pt idx="0">
                  <c:v>Stämmer mycket dåligt </c:v>
                </c:pt>
              </c:strCache>
            </c:strRef>
          </c:tx>
          <c:spPr>
            <a:solidFill>
              <a:srgbClr val="C50017"/>
            </a:solidFill>
            <a:ln>
              <a:solidFill>
                <a:srgbClr val="FFFFFF"/>
              </a:solidFill>
            </a:ln>
          </c:spPr>
          <c:dLbls>
            <c:spPr>
              <a:noFill/>
              <a:ln>
                <a:noFill/>
              </a:ln>
              <a:effectLst/>
            </c:spPr>
            <c:txPr>
              <a:bodyPr/>
              <a:lstStyle/>
              <a:p>
                <a:pPr>
                  <a:defRPr sz="14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Sheet1!$A$2:$A$9</c:f>
              <c:strCache>
                <c:ptCount val="8"/>
                <c:pt idx="0">
                  <c:v>Jag är rädd för att människor som sörjer ska väcka jobbiga minnen hos mig</c:v>
                </c:pt>
                <c:pt idx="1">
                  <c:v>Att möta människor som sörjer är obehagligt och något jag försöker undvika</c:v>
                </c:pt>
                <c:pt idx="2">
                  <c:v>När någon sörjer ska man inte tränga sig på</c:v>
                </c:pt>
                <c:pt idx="3">
                  <c:v>Jag är bekväm med att möta sörjande människor</c:v>
                </c:pt>
                <c:pt idx="4">
                  <c:v>Jag upplever att jag är bra på att möta sörjande människor</c:v>
                </c:pt>
                <c:pt idx="5">
                  <c:v>I Sverige är vi generellt dåliga på att hantera sorg</c:v>
                </c:pt>
                <c:pt idx="6">
                  <c:v>Jag skulle vilja bli bättre på att möta människor som sörjer</c:v>
                </c:pt>
                <c:pt idx="7">
                  <c:v>Det är viktigt att finnas där för människor som sörjer någon </c:v>
                </c:pt>
              </c:strCache>
            </c:strRef>
          </c:cat>
          <c:val>
            <c:numRef>
              <c:f>Sheet1!$B$2:$B$9</c:f>
              <c:numCache>
                <c:formatCode>General</c:formatCode>
                <c:ptCount val="8"/>
                <c:pt idx="0">
                  <c:v>43</c:v>
                </c:pt>
                <c:pt idx="1">
                  <c:v>23</c:v>
                </c:pt>
                <c:pt idx="2">
                  <c:v>12</c:v>
                </c:pt>
                <c:pt idx="3">
                  <c:v>6</c:v>
                </c:pt>
                <c:pt idx="4">
                  <c:v>4</c:v>
                </c:pt>
                <c:pt idx="5">
                  <c:v>2</c:v>
                </c:pt>
                <c:pt idx="6">
                  <c:v>4</c:v>
                </c:pt>
                <c:pt idx="7">
                  <c:v>1</c:v>
                </c:pt>
              </c:numCache>
            </c:numRef>
          </c:val>
          <c:extLst xmlns:c16r2="http://schemas.microsoft.com/office/drawing/2015/06/chart">
            <c:ext xmlns:c16="http://schemas.microsoft.com/office/drawing/2014/chart" uri="{C3380CC4-5D6E-409C-BE32-E72D297353CC}">
              <c16:uniqueId val="{00000000-E858-482D-B3AE-33A8128DE35D}"/>
            </c:ext>
          </c:extLst>
        </c:ser>
        <c:ser>
          <c:idx val="1"/>
          <c:order val="1"/>
          <c:tx>
            <c:strRef>
              <c:f>Sheet1!$C$1</c:f>
              <c:strCache>
                <c:ptCount val="1"/>
                <c:pt idx="0">
                  <c:v>Stämmer ganska dåligt </c:v>
                </c:pt>
              </c:strCache>
            </c:strRef>
          </c:tx>
          <c:spPr>
            <a:solidFill>
              <a:srgbClr val="F7911E"/>
            </a:solidFill>
            <a:ln>
              <a:solidFill>
                <a:srgbClr val="FFFFFF"/>
              </a:solidFill>
            </a:ln>
          </c:spPr>
          <c:dLbls>
            <c:spPr>
              <a:noFill/>
              <a:ln>
                <a:noFill/>
              </a:ln>
              <a:effectLst/>
            </c:spPr>
            <c:txPr>
              <a:bodyPr/>
              <a:lstStyle/>
              <a:p>
                <a:pPr>
                  <a:defRPr sz="14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Sheet1!$A$2:$A$9</c:f>
              <c:strCache>
                <c:ptCount val="8"/>
                <c:pt idx="0">
                  <c:v>Jag är rädd för att människor som sörjer ska väcka jobbiga minnen hos mig</c:v>
                </c:pt>
                <c:pt idx="1">
                  <c:v>Att möta människor som sörjer är obehagligt och något jag försöker undvika</c:v>
                </c:pt>
                <c:pt idx="2">
                  <c:v>När någon sörjer ska man inte tränga sig på</c:v>
                </c:pt>
                <c:pt idx="3">
                  <c:v>Jag är bekväm med att möta sörjande människor</c:v>
                </c:pt>
                <c:pt idx="4">
                  <c:v>Jag upplever att jag är bra på att möta sörjande människor</c:v>
                </c:pt>
                <c:pt idx="5">
                  <c:v>I Sverige är vi generellt dåliga på att hantera sorg</c:v>
                </c:pt>
                <c:pt idx="6">
                  <c:v>Jag skulle vilja bli bättre på att möta människor som sörjer</c:v>
                </c:pt>
                <c:pt idx="7">
                  <c:v>Det är viktigt att finnas där för människor som sörjer någon </c:v>
                </c:pt>
              </c:strCache>
            </c:strRef>
          </c:cat>
          <c:val>
            <c:numRef>
              <c:f>Sheet1!$C$2:$C$9</c:f>
              <c:numCache>
                <c:formatCode>General</c:formatCode>
                <c:ptCount val="8"/>
                <c:pt idx="0">
                  <c:v>39</c:v>
                </c:pt>
                <c:pt idx="1">
                  <c:v>46</c:v>
                </c:pt>
                <c:pt idx="2">
                  <c:v>39</c:v>
                </c:pt>
                <c:pt idx="3">
                  <c:v>34</c:v>
                </c:pt>
                <c:pt idx="4">
                  <c:v>25</c:v>
                </c:pt>
                <c:pt idx="5">
                  <c:v>15</c:v>
                </c:pt>
                <c:pt idx="6">
                  <c:v>17</c:v>
                </c:pt>
                <c:pt idx="7">
                  <c:v>2</c:v>
                </c:pt>
              </c:numCache>
            </c:numRef>
          </c:val>
          <c:extLst xmlns:c16r2="http://schemas.microsoft.com/office/drawing/2015/06/chart">
            <c:ext xmlns:c16="http://schemas.microsoft.com/office/drawing/2014/chart" uri="{C3380CC4-5D6E-409C-BE32-E72D297353CC}">
              <c16:uniqueId val="{00000001-E858-482D-B3AE-33A8128DE35D}"/>
            </c:ext>
          </c:extLst>
        </c:ser>
        <c:ser>
          <c:idx val="2"/>
          <c:order val="2"/>
          <c:tx>
            <c:strRef>
              <c:f>Sheet1!$D$1</c:f>
              <c:strCache>
                <c:ptCount val="1"/>
                <c:pt idx="0">
                  <c:v>Stämmer ganska bra </c:v>
                </c:pt>
              </c:strCache>
            </c:strRef>
          </c:tx>
          <c:spPr>
            <a:solidFill>
              <a:srgbClr val="81C341"/>
            </a:solidFill>
            <a:ln>
              <a:solidFill>
                <a:srgbClr val="FFFFFF"/>
              </a:solidFill>
            </a:ln>
          </c:spPr>
          <c:dLbls>
            <c:spPr>
              <a:noFill/>
              <a:ln>
                <a:noFill/>
              </a:ln>
              <a:effectLst/>
            </c:spPr>
            <c:txPr>
              <a:bodyPr/>
              <a:lstStyle/>
              <a:p>
                <a:pPr>
                  <a:defRPr sz="14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Sheet1!$A$2:$A$9</c:f>
              <c:strCache>
                <c:ptCount val="8"/>
                <c:pt idx="0">
                  <c:v>Jag är rädd för att människor som sörjer ska väcka jobbiga minnen hos mig</c:v>
                </c:pt>
                <c:pt idx="1">
                  <c:v>Att möta människor som sörjer är obehagligt och något jag försöker undvika</c:v>
                </c:pt>
                <c:pt idx="2">
                  <c:v>När någon sörjer ska man inte tränga sig på</c:v>
                </c:pt>
                <c:pt idx="3">
                  <c:v>Jag är bekväm med att möta sörjande människor</c:v>
                </c:pt>
                <c:pt idx="4">
                  <c:v>Jag upplever att jag är bra på att möta sörjande människor</c:v>
                </c:pt>
                <c:pt idx="5">
                  <c:v>I Sverige är vi generellt dåliga på att hantera sorg</c:v>
                </c:pt>
                <c:pt idx="6">
                  <c:v>Jag skulle vilja bli bättre på att möta människor som sörjer</c:v>
                </c:pt>
                <c:pt idx="7">
                  <c:v>Det är viktigt att finnas där för människor som sörjer någon </c:v>
                </c:pt>
              </c:strCache>
            </c:strRef>
          </c:cat>
          <c:val>
            <c:numRef>
              <c:f>Sheet1!$D$2:$D$9</c:f>
              <c:numCache>
                <c:formatCode>General</c:formatCode>
                <c:ptCount val="8"/>
                <c:pt idx="0">
                  <c:v>12</c:v>
                </c:pt>
                <c:pt idx="1">
                  <c:v>23</c:v>
                </c:pt>
                <c:pt idx="2">
                  <c:v>30</c:v>
                </c:pt>
                <c:pt idx="3">
                  <c:v>42</c:v>
                </c:pt>
                <c:pt idx="4">
                  <c:v>48</c:v>
                </c:pt>
                <c:pt idx="5">
                  <c:v>48</c:v>
                </c:pt>
                <c:pt idx="6">
                  <c:v>44</c:v>
                </c:pt>
                <c:pt idx="7">
                  <c:v>25</c:v>
                </c:pt>
              </c:numCache>
            </c:numRef>
          </c:val>
          <c:extLst xmlns:c16r2="http://schemas.microsoft.com/office/drawing/2015/06/chart">
            <c:ext xmlns:c16="http://schemas.microsoft.com/office/drawing/2014/chart" uri="{C3380CC4-5D6E-409C-BE32-E72D297353CC}">
              <c16:uniqueId val="{00000002-E858-482D-B3AE-33A8128DE35D}"/>
            </c:ext>
          </c:extLst>
        </c:ser>
        <c:ser>
          <c:idx val="3"/>
          <c:order val="3"/>
          <c:tx>
            <c:strRef>
              <c:f>Sheet1!$E$1</c:f>
              <c:strCache>
                <c:ptCount val="1"/>
                <c:pt idx="0">
                  <c:v>Stämmer mycket bra</c:v>
                </c:pt>
              </c:strCache>
            </c:strRef>
          </c:tx>
          <c:spPr>
            <a:solidFill>
              <a:srgbClr val="00B050"/>
            </a:solidFill>
            <a:ln>
              <a:solidFill>
                <a:srgbClr val="FFFFFF"/>
              </a:solidFill>
            </a:ln>
          </c:spPr>
          <c:dLbls>
            <c:spPr>
              <a:noFill/>
              <a:ln>
                <a:noFill/>
              </a:ln>
              <a:effectLst/>
            </c:spPr>
            <c:txPr>
              <a:bodyPr/>
              <a:lstStyle/>
              <a:p>
                <a:pPr>
                  <a:defRPr sz="14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Sheet1!$A$2:$A$9</c:f>
              <c:strCache>
                <c:ptCount val="8"/>
                <c:pt idx="0">
                  <c:v>Jag är rädd för att människor som sörjer ska väcka jobbiga minnen hos mig</c:v>
                </c:pt>
                <c:pt idx="1">
                  <c:v>Att möta människor som sörjer är obehagligt och något jag försöker undvika</c:v>
                </c:pt>
                <c:pt idx="2">
                  <c:v>När någon sörjer ska man inte tränga sig på</c:v>
                </c:pt>
                <c:pt idx="3">
                  <c:v>Jag är bekväm med att möta sörjande människor</c:v>
                </c:pt>
                <c:pt idx="4">
                  <c:v>Jag upplever att jag är bra på att möta sörjande människor</c:v>
                </c:pt>
                <c:pt idx="5">
                  <c:v>I Sverige är vi generellt dåliga på att hantera sorg</c:v>
                </c:pt>
                <c:pt idx="6">
                  <c:v>Jag skulle vilja bli bättre på att möta människor som sörjer</c:v>
                </c:pt>
                <c:pt idx="7">
                  <c:v>Det är viktigt att finnas där för människor som sörjer någon </c:v>
                </c:pt>
              </c:strCache>
            </c:strRef>
          </c:cat>
          <c:val>
            <c:numRef>
              <c:f>Sheet1!$E$2:$E$9</c:f>
              <c:numCache>
                <c:formatCode>General</c:formatCode>
                <c:ptCount val="8"/>
                <c:pt idx="0">
                  <c:v>2</c:v>
                </c:pt>
                <c:pt idx="1">
                  <c:v>4</c:v>
                </c:pt>
                <c:pt idx="2">
                  <c:v>9</c:v>
                </c:pt>
                <c:pt idx="3">
                  <c:v>13</c:v>
                </c:pt>
                <c:pt idx="4">
                  <c:v>12</c:v>
                </c:pt>
                <c:pt idx="5">
                  <c:v>20</c:v>
                </c:pt>
                <c:pt idx="6">
                  <c:v>27</c:v>
                </c:pt>
                <c:pt idx="7">
                  <c:v>70</c:v>
                </c:pt>
              </c:numCache>
            </c:numRef>
          </c:val>
          <c:extLst xmlns:c16r2="http://schemas.microsoft.com/office/drawing/2015/06/chart">
            <c:ext xmlns:c16="http://schemas.microsoft.com/office/drawing/2014/chart" uri="{C3380CC4-5D6E-409C-BE32-E72D297353CC}">
              <c16:uniqueId val="{00000003-E858-482D-B3AE-33A8128DE35D}"/>
            </c:ext>
          </c:extLst>
        </c:ser>
        <c:ser>
          <c:idx val="4"/>
          <c:order val="4"/>
          <c:tx>
            <c:strRef>
              <c:f>Sheet1!$F$1</c:f>
              <c:strCache>
                <c:ptCount val="1"/>
                <c:pt idx="0">
                  <c:v>Tveksam, vet ej </c:v>
                </c:pt>
              </c:strCache>
            </c:strRef>
          </c:tx>
          <c:spPr>
            <a:solidFill>
              <a:srgbClr val="FFFFFF">
                <a:lumMod val="75000"/>
              </a:srgbClr>
            </a:solidFill>
            <a:ln>
              <a:solidFill>
                <a:srgbClr val="FFFFFF"/>
              </a:solidFill>
            </a:ln>
          </c:spPr>
          <c:dLbls>
            <c:spPr>
              <a:noFill/>
              <a:ln>
                <a:noFill/>
              </a:ln>
              <a:effectLst/>
            </c:spPr>
            <c:txPr>
              <a:bodyPr wrap="square" lIns="38100" tIns="19050" rIns="38100" bIns="19050" anchor="ctr">
                <a:spAutoFit/>
              </a:bodyPr>
              <a:lstStyle/>
              <a:p>
                <a:pPr>
                  <a:defRPr sz="14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1"/>
              </c:ext>
            </c:extLst>
          </c:dLbls>
          <c:cat>
            <c:strRef>
              <c:f>Sheet1!$A$2:$A$9</c:f>
              <c:strCache>
                <c:ptCount val="8"/>
                <c:pt idx="0">
                  <c:v>Jag är rädd för att människor som sörjer ska väcka jobbiga minnen hos mig</c:v>
                </c:pt>
                <c:pt idx="1">
                  <c:v>Att möta människor som sörjer är obehagligt och något jag försöker undvika</c:v>
                </c:pt>
                <c:pt idx="2">
                  <c:v>När någon sörjer ska man inte tränga sig på</c:v>
                </c:pt>
                <c:pt idx="3">
                  <c:v>Jag är bekväm med att möta sörjande människor</c:v>
                </c:pt>
                <c:pt idx="4">
                  <c:v>Jag upplever att jag är bra på att möta sörjande människor</c:v>
                </c:pt>
                <c:pt idx="5">
                  <c:v>I Sverige är vi generellt dåliga på att hantera sorg</c:v>
                </c:pt>
                <c:pt idx="6">
                  <c:v>Jag skulle vilja bli bättre på att möta människor som sörjer</c:v>
                </c:pt>
                <c:pt idx="7">
                  <c:v>Det är viktigt att finnas där för människor som sörjer någon </c:v>
                </c:pt>
              </c:strCache>
            </c:strRef>
          </c:cat>
          <c:val>
            <c:numRef>
              <c:f>Sheet1!$F$2:$F$9</c:f>
              <c:numCache>
                <c:formatCode>General</c:formatCode>
                <c:ptCount val="8"/>
                <c:pt idx="0">
                  <c:v>4</c:v>
                </c:pt>
                <c:pt idx="1">
                  <c:v>4</c:v>
                </c:pt>
                <c:pt idx="2">
                  <c:v>10</c:v>
                </c:pt>
                <c:pt idx="3">
                  <c:v>5</c:v>
                </c:pt>
                <c:pt idx="4">
                  <c:v>10</c:v>
                </c:pt>
                <c:pt idx="5">
                  <c:v>15</c:v>
                </c:pt>
                <c:pt idx="6">
                  <c:v>8</c:v>
                </c:pt>
                <c:pt idx="7">
                  <c:v>2</c:v>
                </c:pt>
              </c:numCache>
            </c:numRef>
          </c:val>
          <c:extLst xmlns:c16r2="http://schemas.microsoft.com/office/drawing/2015/06/chart">
            <c:ext xmlns:c16="http://schemas.microsoft.com/office/drawing/2014/chart" uri="{C3380CC4-5D6E-409C-BE32-E72D297353CC}">
              <c16:uniqueId val="{00000004-E858-482D-B3AE-33A8128DE35D}"/>
            </c:ext>
          </c:extLst>
        </c:ser>
        <c:dLbls/>
        <c:gapWidth val="66"/>
        <c:overlap val="100"/>
        <c:axId val="106922752"/>
        <c:axId val="106924288"/>
      </c:barChart>
      <c:catAx>
        <c:axId val="106922752"/>
        <c:scaling>
          <c:orientation val="minMax"/>
        </c:scaling>
        <c:axPos val="l"/>
        <c:numFmt formatCode="General" sourceLinked="0"/>
        <c:tickLblPos val="nextTo"/>
        <c:spPr>
          <a:ln>
            <a:noFill/>
          </a:ln>
        </c:spPr>
        <c:txPr>
          <a:bodyPr/>
          <a:lstStyle/>
          <a:p>
            <a:pPr>
              <a:defRPr sz="1400">
                <a:solidFill>
                  <a:schemeClr val="tx1"/>
                </a:solidFill>
              </a:defRPr>
            </a:pPr>
            <a:endParaRPr lang="sv-SE"/>
          </a:p>
        </c:txPr>
        <c:crossAx val="106924288"/>
        <c:crosses val="autoZero"/>
        <c:auto val="1"/>
        <c:lblAlgn val="ctr"/>
        <c:lblOffset val="100"/>
      </c:catAx>
      <c:valAx>
        <c:axId val="106924288"/>
        <c:scaling>
          <c:orientation val="minMax"/>
          <c:max val="100"/>
        </c:scaling>
        <c:delete val="1"/>
        <c:axPos val="b"/>
        <c:numFmt formatCode="General" sourceLinked="1"/>
        <c:tickLblPos val="none"/>
        <c:crossAx val="106922752"/>
        <c:crosses val="autoZero"/>
        <c:crossBetween val="between"/>
      </c:valAx>
    </c:plotArea>
    <c:legend>
      <c:legendPos val="t"/>
      <c:layout/>
      <c:txPr>
        <a:bodyPr/>
        <a:lstStyle/>
        <a:p>
          <a:pPr>
            <a:defRPr sz="1400"/>
          </a:pPr>
          <a:endParaRPr lang="sv-SE"/>
        </a:p>
      </c:txPr>
    </c:legend>
    <c:plotVisOnly val="1"/>
    <c:dispBlanksAs val="gap"/>
  </c:chart>
  <c:txPr>
    <a:bodyPr/>
    <a:lstStyle/>
    <a:p>
      <a:pPr>
        <a:defRPr sz="1800"/>
      </a:pPr>
      <a:endParaRPr lang="sv-SE"/>
    </a:p>
  </c:txPr>
  <c:externalData r:id="rId2"/>
</c:chartSpace>
</file>

<file path=ppt/charts/chart10.xml><?xml version="1.0" encoding="utf-8"?>
<c:chartSpace xmlns:c="http://schemas.openxmlformats.org/drawingml/2006/chart" xmlns:a="http://schemas.openxmlformats.org/drawingml/2006/main" xmlns:r="http://schemas.openxmlformats.org/officeDocument/2006/relationships">
  <c:lang val="sv-SE"/>
  <c:style val="8"/>
  <c:chart>
    <c:autoTitleDeleted val="1"/>
    <c:plotArea>
      <c:layout>
        <c:manualLayout>
          <c:layoutTarget val="inner"/>
          <c:xMode val="edge"/>
          <c:yMode val="edge"/>
          <c:x val="0.48091037507179574"/>
          <c:y val="4.3586032182006657E-2"/>
          <c:w val="0.31719201678284098"/>
          <c:h val="0.92002616592473518"/>
        </c:manualLayout>
      </c:layout>
      <c:barChart>
        <c:barDir val="bar"/>
        <c:grouping val="clustered"/>
        <c:ser>
          <c:idx val="0"/>
          <c:order val="0"/>
          <c:tx>
            <c:strRef>
              <c:f>Sheet1!$B$1</c:f>
              <c:strCache>
                <c:ptCount val="1"/>
                <c:pt idx="0">
                  <c:v>Man (2169)</c:v>
                </c:pt>
              </c:strCache>
            </c:strRef>
          </c:tx>
          <c:spPr>
            <a:solidFill>
              <a:schemeClr val="bg1">
                <a:lumMod val="75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 </c:v>
                </c:pt>
              </c:strCache>
            </c:strRef>
          </c:cat>
          <c:val>
            <c:numRef>
              <c:f>Sheet1!$B$2:$B$10</c:f>
              <c:numCache>
                <c:formatCode>General</c:formatCode>
                <c:ptCount val="9"/>
                <c:pt idx="0">
                  <c:v>8</c:v>
                </c:pt>
                <c:pt idx="1">
                  <c:v>5</c:v>
                </c:pt>
                <c:pt idx="2">
                  <c:v>8</c:v>
                </c:pt>
                <c:pt idx="3">
                  <c:v>24</c:v>
                </c:pt>
                <c:pt idx="4">
                  <c:v>13</c:v>
                </c:pt>
                <c:pt idx="5">
                  <c:v>14</c:v>
                </c:pt>
                <c:pt idx="6">
                  <c:v>19</c:v>
                </c:pt>
                <c:pt idx="7">
                  <c:v>29</c:v>
                </c:pt>
                <c:pt idx="8">
                  <c:v>43</c:v>
                </c:pt>
              </c:numCache>
            </c:numRef>
          </c:val>
          <c:extLst xmlns:c16r2="http://schemas.microsoft.com/office/drawing/2015/06/chart">
            <c:ext xmlns:c16="http://schemas.microsoft.com/office/drawing/2014/chart" uri="{C3380CC4-5D6E-409C-BE32-E72D297353CC}">
              <c16:uniqueId val="{00000000-A1E1-42FD-93D9-44CE2A208B17}"/>
            </c:ext>
          </c:extLst>
        </c:ser>
        <c:ser>
          <c:idx val="1"/>
          <c:order val="1"/>
          <c:tx>
            <c:strRef>
              <c:f>Sheet1!$C$1</c:f>
              <c:strCache>
                <c:ptCount val="1"/>
                <c:pt idx="0">
                  <c:v>Kvinna (2033)</c:v>
                </c:pt>
              </c:strCache>
            </c:strRef>
          </c:tx>
          <c:spPr>
            <a:solidFill>
              <a:schemeClr val="tx1"/>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 </c:v>
                </c:pt>
              </c:strCache>
            </c:strRef>
          </c:cat>
          <c:val>
            <c:numRef>
              <c:f>Sheet1!$C$2:$C$10</c:f>
              <c:numCache>
                <c:formatCode>General</c:formatCode>
                <c:ptCount val="9"/>
                <c:pt idx="0">
                  <c:v>4</c:v>
                </c:pt>
                <c:pt idx="1">
                  <c:v>2</c:v>
                </c:pt>
                <c:pt idx="2">
                  <c:v>10</c:v>
                </c:pt>
                <c:pt idx="3">
                  <c:v>11</c:v>
                </c:pt>
                <c:pt idx="4">
                  <c:v>29</c:v>
                </c:pt>
                <c:pt idx="5">
                  <c:v>31</c:v>
                </c:pt>
                <c:pt idx="6">
                  <c:v>28</c:v>
                </c:pt>
                <c:pt idx="7">
                  <c:v>29</c:v>
                </c:pt>
                <c:pt idx="8">
                  <c:v>53</c:v>
                </c:pt>
              </c:numCache>
            </c:numRef>
          </c:val>
          <c:extLst xmlns:c16r2="http://schemas.microsoft.com/office/drawing/2015/06/chart">
            <c:ext xmlns:c16="http://schemas.microsoft.com/office/drawing/2014/chart" uri="{C3380CC4-5D6E-409C-BE32-E72D297353CC}">
              <c16:uniqueId val="{00000001-A1E1-42FD-93D9-44CE2A208B17}"/>
            </c:ext>
          </c:extLst>
        </c:ser>
        <c:ser>
          <c:idx val="2"/>
          <c:order val="2"/>
          <c:tx>
            <c:strRef>
              <c:f>Sheet1!$D$1</c:f>
              <c:strCache>
                <c:ptCount val="1"/>
                <c:pt idx="0">
                  <c:v>Total (4202)</c:v>
                </c:pt>
              </c:strCache>
            </c:strRef>
          </c:tx>
          <c:spPr>
            <a:solidFill>
              <a:schemeClr val="bg2"/>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 </c:v>
                </c:pt>
              </c:strCache>
            </c:strRef>
          </c:cat>
          <c:val>
            <c:numRef>
              <c:f>Sheet1!$D$2:$D$10</c:f>
              <c:numCache>
                <c:formatCode>General</c:formatCode>
                <c:ptCount val="9"/>
                <c:pt idx="0">
                  <c:v>6</c:v>
                </c:pt>
                <c:pt idx="1">
                  <c:v>3</c:v>
                </c:pt>
                <c:pt idx="2">
                  <c:v>9</c:v>
                </c:pt>
                <c:pt idx="3">
                  <c:v>17</c:v>
                </c:pt>
                <c:pt idx="4">
                  <c:v>21</c:v>
                </c:pt>
                <c:pt idx="5">
                  <c:v>23</c:v>
                </c:pt>
                <c:pt idx="6">
                  <c:v>23</c:v>
                </c:pt>
                <c:pt idx="7">
                  <c:v>29</c:v>
                </c:pt>
                <c:pt idx="8">
                  <c:v>48</c:v>
                </c:pt>
              </c:numCache>
            </c:numRef>
          </c:val>
          <c:extLst xmlns:c16r2="http://schemas.microsoft.com/office/drawing/2015/06/chart">
            <c:ext xmlns:c16="http://schemas.microsoft.com/office/drawing/2014/chart" uri="{C3380CC4-5D6E-409C-BE32-E72D297353CC}">
              <c16:uniqueId val="{00000002-A1E1-42FD-93D9-44CE2A208B17}"/>
            </c:ext>
          </c:extLst>
        </c:ser>
        <c:dLbls>
          <c:showVal val="1"/>
        </c:dLbls>
        <c:gapWidth val="66"/>
        <c:axId val="155854336"/>
        <c:axId val="155855872"/>
      </c:barChart>
      <c:catAx>
        <c:axId val="155854336"/>
        <c:scaling>
          <c:orientation val="minMax"/>
        </c:scaling>
        <c:axPos val="l"/>
        <c:numFmt formatCode="General" sourceLinked="1"/>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crossAx val="155855872"/>
        <c:crosses val="autoZero"/>
        <c:auto val="1"/>
        <c:lblAlgn val="ctr"/>
        <c:lblOffset val="100"/>
      </c:catAx>
      <c:valAx>
        <c:axId val="155855872"/>
        <c:scaling>
          <c:orientation val="minMax"/>
          <c:max val="70"/>
          <c:min val="0"/>
        </c:scaling>
        <c:delete val="1"/>
        <c:axPos val="b"/>
        <c:numFmt formatCode="General" sourceLinked="1"/>
        <c:tickLblPos val="none"/>
        <c:crossAx val="155854336"/>
        <c:crosses val="autoZero"/>
        <c:crossBetween val="between"/>
        <c:majorUnit val="20"/>
      </c:valAx>
      <c:spPr>
        <a:noFill/>
        <a:ln>
          <a:noFill/>
        </a:ln>
        <a:effectLst/>
      </c:spPr>
    </c:plotArea>
    <c:legend>
      <c:legendPos val="r"/>
      <c:layout>
        <c:manualLayout>
          <c:xMode val="edge"/>
          <c:yMode val="edge"/>
          <c:x val="0.83805907461595519"/>
          <c:y val="3.8915093828422432E-3"/>
          <c:w val="0.1513227558464377"/>
          <c:h val="0.17741459335525966"/>
        </c:manualLayout>
      </c:layout>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legend>
    <c:plotVisOnly val="1"/>
    <c:dispBlanksAs val="gap"/>
  </c:chart>
  <c:spPr>
    <a:noFill/>
    <a:ln w="6350" cap="flat" cmpd="sng" algn="ctr">
      <a:noFill/>
      <a:prstDash val="solid"/>
      <a:miter lim="800000"/>
    </a:ln>
    <a:effectLst/>
  </c:spPr>
  <c:txPr>
    <a:bodyPr/>
    <a:lstStyle/>
    <a:p>
      <a:pPr>
        <a:defRPr sz="1000"/>
      </a:pPr>
      <a:endParaRPr lang="sv-SE"/>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lang val="sv-SE"/>
  <c:style val="8"/>
  <c:chart>
    <c:autoTitleDeleted val="1"/>
    <c:plotArea>
      <c:layout>
        <c:manualLayout>
          <c:layoutTarget val="inner"/>
          <c:xMode val="edge"/>
          <c:yMode val="edge"/>
          <c:x val="0.45185279304901582"/>
          <c:y val="5.0480814039431873E-3"/>
          <c:w val="0.5481472069509844"/>
          <c:h val="0.97293023243716359"/>
        </c:manualLayout>
      </c:layout>
      <c:barChart>
        <c:barDir val="bar"/>
        <c:grouping val="clustered"/>
        <c:ser>
          <c:idx val="0"/>
          <c:order val="0"/>
          <c:tx>
            <c:strRef>
              <c:f>Sheet1!$P$1</c:f>
              <c:strCache>
                <c:ptCount val="1"/>
                <c:pt idx="0">
                  <c:v>Jönköping</c:v>
                </c:pt>
              </c:strCache>
            </c:strRef>
          </c:tx>
          <c:spPr>
            <a:solidFill>
              <a:schemeClr val="accent6">
                <a:tint val="48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Sheet1!$P$2:$P$10</c:f>
              <c:numCache>
                <c:formatCode>General</c:formatCode>
                <c:ptCount val="9"/>
                <c:pt idx="0">
                  <c:v>3</c:v>
                </c:pt>
                <c:pt idx="1">
                  <c:v>3</c:v>
                </c:pt>
                <c:pt idx="2">
                  <c:v>9</c:v>
                </c:pt>
                <c:pt idx="3">
                  <c:v>18</c:v>
                </c:pt>
                <c:pt idx="4">
                  <c:v>22</c:v>
                </c:pt>
                <c:pt idx="5">
                  <c:v>30</c:v>
                </c:pt>
                <c:pt idx="6">
                  <c:v>27</c:v>
                </c:pt>
                <c:pt idx="7">
                  <c:v>40</c:v>
                </c:pt>
                <c:pt idx="8">
                  <c:v>52</c:v>
                </c:pt>
              </c:numCache>
            </c:numRef>
          </c:val>
          <c:extLst xmlns:c16r2="http://schemas.microsoft.com/office/drawing/2015/06/chart">
            <c:ext xmlns:c16="http://schemas.microsoft.com/office/drawing/2014/chart" uri="{C3380CC4-5D6E-409C-BE32-E72D297353CC}">
              <c16:uniqueId val="{00000000-4506-4EE6-B4E8-D0C028E88B77}"/>
            </c:ext>
          </c:extLst>
        </c:ser>
        <c:ser>
          <c:idx val="1"/>
          <c:order val="1"/>
          <c:tx>
            <c:strRef>
              <c:f>Sheet1!$Q$1</c:f>
              <c:strCache>
                <c:ptCount val="1"/>
                <c:pt idx="0">
                  <c:v>Jämtland</c:v>
                </c:pt>
              </c:strCache>
            </c:strRef>
          </c:tx>
          <c:spPr>
            <a:solidFill>
              <a:schemeClr val="accent6">
                <a:tint val="65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Sheet1!$Q$2:$Q$10</c:f>
              <c:numCache>
                <c:formatCode>General</c:formatCode>
                <c:ptCount val="9"/>
                <c:pt idx="0">
                  <c:v>6</c:v>
                </c:pt>
                <c:pt idx="1">
                  <c:v>5</c:v>
                </c:pt>
                <c:pt idx="2">
                  <c:v>4</c:v>
                </c:pt>
                <c:pt idx="3">
                  <c:v>15</c:v>
                </c:pt>
                <c:pt idx="4">
                  <c:v>16</c:v>
                </c:pt>
                <c:pt idx="5">
                  <c:v>19</c:v>
                </c:pt>
                <c:pt idx="6">
                  <c:v>23</c:v>
                </c:pt>
                <c:pt idx="7">
                  <c:v>23</c:v>
                </c:pt>
                <c:pt idx="8">
                  <c:v>50</c:v>
                </c:pt>
              </c:numCache>
            </c:numRef>
          </c:val>
          <c:extLst xmlns:c16r2="http://schemas.microsoft.com/office/drawing/2015/06/chart">
            <c:ext xmlns:c16="http://schemas.microsoft.com/office/drawing/2014/chart" uri="{C3380CC4-5D6E-409C-BE32-E72D297353CC}">
              <c16:uniqueId val="{00000001-4506-4EE6-B4E8-D0C028E88B77}"/>
            </c:ext>
          </c:extLst>
        </c:ser>
        <c:ser>
          <c:idx val="2"/>
          <c:order val="2"/>
          <c:tx>
            <c:strRef>
              <c:f>Sheet1!$R$1</c:f>
              <c:strCache>
                <c:ptCount val="1"/>
                <c:pt idx="0">
                  <c:v>Halland</c:v>
                </c:pt>
              </c:strCache>
            </c:strRef>
          </c:tx>
          <c:spPr>
            <a:solidFill>
              <a:schemeClr val="accent6">
                <a:tint val="83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Sheet1!$R$2:$R$10</c:f>
              <c:numCache>
                <c:formatCode>General</c:formatCode>
                <c:ptCount val="9"/>
                <c:pt idx="0">
                  <c:v>4</c:v>
                </c:pt>
                <c:pt idx="1">
                  <c:v>3</c:v>
                </c:pt>
                <c:pt idx="2">
                  <c:v>8</c:v>
                </c:pt>
                <c:pt idx="3">
                  <c:v>22</c:v>
                </c:pt>
                <c:pt idx="4">
                  <c:v>21</c:v>
                </c:pt>
                <c:pt idx="5">
                  <c:v>19</c:v>
                </c:pt>
                <c:pt idx="6">
                  <c:v>25</c:v>
                </c:pt>
                <c:pt idx="7">
                  <c:v>25</c:v>
                </c:pt>
                <c:pt idx="8">
                  <c:v>49</c:v>
                </c:pt>
              </c:numCache>
            </c:numRef>
          </c:val>
          <c:extLst xmlns:c16r2="http://schemas.microsoft.com/office/drawing/2015/06/chart">
            <c:ext xmlns:c16="http://schemas.microsoft.com/office/drawing/2014/chart" uri="{C3380CC4-5D6E-409C-BE32-E72D297353CC}">
              <c16:uniqueId val="{00000002-4506-4EE6-B4E8-D0C028E88B77}"/>
            </c:ext>
          </c:extLst>
        </c:ser>
        <c:ser>
          <c:idx val="3"/>
          <c:order val="3"/>
          <c:tx>
            <c:strRef>
              <c:f>Sheet1!$S$1</c:f>
              <c:strCache>
                <c:ptCount val="1"/>
                <c:pt idx="0">
                  <c:v>Gävleborg</c:v>
                </c:pt>
              </c:strCache>
            </c:strRef>
          </c:tx>
          <c:spPr>
            <a:solidFill>
              <a:schemeClr val="accent6"/>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Sheet1!$S$2:$S$10</c:f>
              <c:numCache>
                <c:formatCode>General</c:formatCode>
                <c:ptCount val="9"/>
                <c:pt idx="0">
                  <c:v>8</c:v>
                </c:pt>
                <c:pt idx="1">
                  <c:v>4</c:v>
                </c:pt>
                <c:pt idx="2">
                  <c:v>11</c:v>
                </c:pt>
                <c:pt idx="3">
                  <c:v>16</c:v>
                </c:pt>
                <c:pt idx="4">
                  <c:v>23</c:v>
                </c:pt>
                <c:pt idx="5">
                  <c:v>24</c:v>
                </c:pt>
                <c:pt idx="6">
                  <c:v>19</c:v>
                </c:pt>
                <c:pt idx="7">
                  <c:v>31</c:v>
                </c:pt>
                <c:pt idx="8">
                  <c:v>46</c:v>
                </c:pt>
              </c:numCache>
            </c:numRef>
          </c:val>
          <c:extLst xmlns:c16r2="http://schemas.microsoft.com/office/drawing/2015/06/chart">
            <c:ext xmlns:c16="http://schemas.microsoft.com/office/drawing/2014/chart" uri="{C3380CC4-5D6E-409C-BE32-E72D297353CC}">
              <c16:uniqueId val="{00000003-4506-4EE6-B4E8-D0C028E88B77}"/>
            </c:ext>
          </c:extLst>
        </c:ser>
        <c:ser>
          <c:idx val="4"/>
          <c:order val="4"/>
          <c:tx>
            <c:strRef>
              <c:f>Sheet1!$T$1</c:f>
              <c:strCache>
                <c:ptCount val="1"/>
                <c:pt idx="0">
                  <c:v>Gotland</c:v>
                </c:pt>
              </c:strCache>
            </c:strRef>
          </c:tx>
          <c:spPr>
            <a:solidFill>
              <a:schemeClr val="accent6">
                <a:shade val="82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Sheet1!$T$2:$T$10</c:f>
              <c:numCache>
                <c:formatCode>General</c:formatCode>
                <c:ptCount val="9"/>
                <c:pt idx="0">
                  <c:v>4</c:v>
                </c:pt>
                <c:pt idx="1">
                  <c:v>6</c:v>
                </c:pt>
                <c:pt idx="2">
                  <c:v>10</c:v>
                </c:pt>
                <c:pt idx="3">
                  <c:v>22</c:v>
                </c:pt>
                <c:pt idx="4">
                  <c:v>20</c:v>
                </c:pt>
                <c:pt idx="5">
                  <c:v>19</c:v>
                </c:pt>
                <c:pt idx="6">
                  <c:v>17</c:v>
                </c:pt>
                <c:pt idx="7">
                  <c:v>30</c:v>
                </c:pt>
                <c:pt idx="8">
                  <c:v>41</c:v>
                </c:pt>
              </c:numCache>
            </c:numRef>
          </c:val>
          <c:extLst xmlns:c16r2="http://schemas.microsoft.com/office/drawing/2015/06/chart">
            <c:ext xmlns:c16="http://schemas.microsoft.com/office/drawing/2014/chart" uri="{C3380CC4-5D6E-409C-BE32-E72D297353CC}">
              <c16:uniqueId val="{00000004-4506-4EE6-B4E8-D0C028E88B77}"/>
            </c:ext>
          </c:extLst>
        </c:ser>
        <c:ser>
          <c:idx val="5"/>
          <c:order val="5"/>
          <c:tx>
            <c:strRef>
              <c:f>Sheet1!$U$1</c:f>
              <c:strCache>
                <c:ptCount val="1"/>
                <c:pt idx="0">
                  <c:v>Dalarna</c:v>
                </c:pt>
              </c:strCache>
            </c:strRef>
          </c:tx>
          <c:spPr>
            <a:solidFill>
              <a:schemeClr val="accent6">
                <a:shade val="65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Sheet1!$U$2:$U$10</c:f>
              <c:numCache>
                <c:formatCode>General</c:formatCode>
                <c:ptCount val="9"/>
                <c:pt idx="0">
                  <c:v>4</c:v>
                </c:pt>
                <c:pt idx="1">
                  <c:v>4</c:v>
                </c:pt>
                <c:pt idx="2">
                  <c:v>9</c:v>
                </c:pt>
                <c:pt idx="3">
                  <c:v>17</c:v>
                </c:pt>
                <c:pt idx="4">
                  <c:v>22</c:v>
                </c:pt>
                <c:pt idx="5">
                  <c:v>22</c:v>
                </c:pt>
                <c:pt idx="6">
                  <c:v>23</c:v>
                </c:pt>
                <c:pt idx="7">
                  <c:v>27</c:v>
                </c:pt>
                <c:pt idx="8">
                  <c:v>46</c:v>
                </c:pt>
              </c:numCache>
            </c:numRef>
          </c:val>
          <c:extLst xmlns:c16r2="http://schemas.microsoft.com/office/drawing/2015/06/chart">
            <c:ext xmlns:c16="http://schemas.microsoft.com/office/drawing/2014/chart" uri="{C3380CC4-5D6E-409C-BE32-E72D297353CC}">
              <c16:uniqueId val="{00000005-4506-4EE6-B4E8-D0C028E88B77}"/>
            </c:ext>
          </c:extLst>
        </c:ser>
        <c:ser>
          <c:idx val="6"/>
          <c:order val="6"/>
          <c:tx>
            <c:strRef>
              <c:f>Sheet1!$V$1</c:f>
              <c:strCache>
                <c:ptCount val="1"/>
                <c:pt idx="0">
                  <c:v>Blekinge</c:v>
                </c:pt>
              </c:strCache>
            </c:strRef>
          </c:tx>
          <c:spPr>
            <a:solidFill>
              <a:schemeClr val="accent6">
                <a:shade val="47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Sheet1!$V$2:$V$10</c:f>
              <c:numCache>
                <c:formatCode>General</c:formatCode>
                <c:ptCount val="9"/>
                <c:pt idx="0">
                  <c:v>6</c:v>
                </c:pt>
                <c:pt idx="1">
                  <c:v>1</c:v>
                </c:pt>
                <c:pt idx="2">
                  <c:v>8</c:v>
                </c:pt>
                <c:pt idx="3">
                  <c:v>18</c:v>
                </c:pt>
                <c:pt idx="4">
                  <c:v>24</c:v>
                </c:pt>
                <c:pt idx="5">
                  <c:v>25</c:v>
                </c:pt>
                <c:pt idx="6">
                  <c:v>25</c:v>
                </c:pt>
                <c:pt idx="7">
                  <c:v>23</c:v>
                </c:pt>
                <c:pt idx="8">
                  <c:v>57</c:v>
                </c:pt>
              </c:numCache>
            </c:numRef>
          </c:val>
          <c:extLst xmlns:c16r2="http://schemas.microsoft.com/office/drawing/2015/06/chart">
            <c:ext xmlns:c16="http://schemas.microsoft.com/office/drawing/2014/chart" uri="{C3380CC4-5D6E-409C-BE32-E72D297353CC}">
              <c16:uniqueId val="{00000006-4506-4EE6-B4E8-D0C028E88B77}"/>
            </c:ext>
          </c:extLst>
        </c:ser>
        <c:dLbls>
          <c:showVal val="1"/>
        </c:dLbls>
        <c:gapWidth val="66"/>
        <c:axId val="156161536"/>
        <c:axId val="156163072"/>
      </c:barChart>
      <c:catAx>
        <c:axId val="156161536"/>
        <c:scaling>
          <c:orientation val="minMax"/>
        </c:scaling>
        <c:axPos val="l"/>
        <c:numFmt formatCode="General" sourceLinked="1"/>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156163072"/>
        <c:crosses val="autoZero"/>
        <c:auto val="1"/>
        <c:lblAlgn val="ctr"/>
        <c:lblOffset val="100"/>
      </c:catAx>
      <c:valAx>
        <c:axId val="156163072"/>
        <c:scaling>
          <c:orientation val="minMax"/>
          <c:max val="70"/>
          <c:min val="0"/>
        </c:scaling>
        <c:delete val="1"/>
        <c:axPos val="b"/>
        <c:numFmt formatCode="General" sourceLinked="1"/>
        <c:tickLblPos val="none"/>
        <c:crossAx val="156161536"/>
        <c:crosses val="autoZero"/>
        <c:crossBetween val="between"/>
        <c:majorUnit val="20"/>
      </c:valAx>
      <c:spPr>
        <a:noFill/>
        <a:ln>
          <a:noFill/>
        </a:ln>
        <a:effectLst/>
      </c:spPr>
    </c:plotArea>
    <c:legend>
      <c:legendPos val="r"/>
      <c:layout>
        <c:manualLayout>
          <c:xMode val="edge"/>
          <c:yMode val="edge"/>
          <c:x val="0.90329825724820056"/>
          <c:y val="0.11399994017730927"/>
          <c:w val="9.5938480762433956E-2"/>
          <c:h val="0.47310558228069238"/>
        </c:manualLayout>
      </c:layout>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legend>
    <c:plotVisOnly val="1"/>
    <c:dispBlanksAs val="gap"/>
  </c:chart>
  <c:spPr>
    <a:noFill/>
    <a:ln w="6350" cap="flat" cmpd="sng" algn="ctr">
      <a:noFill/>
      <a:prstDash val="solid"/>
      <a:miter lim="800000"/>
    </a:ln>
    <a:effectLst/>
  </c:spPr>
  <c:txPr>
    <a:bodyPr/>
    <a:lstStyle/>
    <a:p>
      <a:pPr>
        <a:defRPr sz="1000"/>
      </a:pPr>
      <a:endParaRPr lang="sv-SE"/>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lang val="sv-SE"/>
  <c:style val="8"/>
  <c:chart>
    <c:autoTitleDeleted val="1"/>
    <c:plotArea>
      <c:layout>
        <c:manualLayout>
          <c:layoutTarget val="inner"/>
          <c:xMode val="edge"/>
          <c:yMode val="edge"/>
          <c:x val="0.46635459238963389"/>
          <c:y val="2.4317056792974908E-2"/>
          <c:w val="0.5336454076103665"/>
          <c:h val="0.95366125704813176"/>
        </c:manualLayout>
      </c:layout>
      <c:barChart>
        <c:barDir val="bar"/>
        <c:grouping val="clustered"/>
        <c:ser>
          <c:idx val="0"/>
          <c:order val="0"/>
          <c:tx>
            <c:strRef>
              <c:f>Sheet1!$I$1</c:f>
              <c:strCache>
                <c:ptCount val="1"/>
                <c:pt idx="0">
                  <c:v>Uppsala</c:v>
                </c:pt>
              </c:strCache>
            </c:strRef>
          </c:tx>
          <c:spPr>
            <a:solidFill>
              <a:schemeClr val="accent6">
                <a:tint val="48000"/>
              </a:schemeClr>
            </a:solidFill>
            <a:ln>
              <a:solidFill>
                <a:srgbClr val="C4C6DA"/>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Sheet1!$I$2:$I$10</c:f>
              <c:numCache>
                <c:formatCode>General</c:formatCode>
                <c:ptCount val="9"/>
                <c:pt idx="0">
                  <c:v>8</c:v>
                </c:pt>
                <c:pt idx="1">
                  <c:v>3</c:v>
                </c:pt>
                <c:pt idx="2">
                  <c:v>8</c:v>
                </c:pt>
                <c:pt idx="3">
                  <c:v>15</c:v>
                </c:pt>
                <c:pt idx="4">
                  <c:v>17</c:v>
                </c:pt>
                <c:pt idx="5">
                  <c:v>22</c:v>
                </c:pt>
                <c:pt idx="6">
                  <c:v>29</c:v>
                </c:pt>
                <c:pt idx="7">
                  <c:v>31</c:v>
                </c:pt>
                <c:pt idx="8">
                  <c:v>44</c:v>
                </c:pt>
              </c:numCache>
            </c:numRef>
          </c:val>
          <c:extLst xmlns:c16r2="http://schemas.microsoft.com/office/drawing/2015/06/chart">
            <c:ext xmlns:c16="http://schemas.microsoft.com/office/drawing/2014/chart" uri="{C3380CC4-5D6E-409C-BE32-E72D297353CC}">
              <c16:uniqueId val="{00000000-83E9-4BBC-A508-77CE08609A61}"/>
            </c:ext>
          </c:extLst>
        </c:ser>
        <c:ser>
          <c:idx val="1"/>
          <c:order val="1"/>
          <c:tx>
            <c:strRef>
              <c:f>Sheet1!$J$1</c:f>
              <c:strCache>
                <c:ptCount val="1"/>
                <c:pt idx="0">
                  <c:v>Södermanland</c:v>
                </c:pt>
              </c:strCache>
            </c:strRef>
          </c:tx>
          <c:spPr>
            <a:solidFill>
              <a:srgbClr val="A8ABCB"/>
            </a:solidFill>
            <a:ln>
              <a:solidFill>
                <a:schemeClr val="bg1"/>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Sheet1!$J$2:$J$10</c:f>
              <c:numCache>
                <c:formatCode>General</c:formatCode>
                <c:ptCount val="9"/>
                <c:pt idx="0">
                  <c:v>5</c:v>
                </c:pt>
                <c:pt idx="1">
                  <c:v>3</c:v>
                </c:pt>
                <c:pt idx="2">
                  <c:v>9</c:v>
                </c:pt>
                <c:pt idx="3">
                  <c:v>17</c:v>
                </c:pt>
                <c:pt idx="4">
                  <c:v>19</c:v>
                </c:pt>
                <c:pt idx="5">
                  <c:v>20</c:v>
                </c:pt>
                <c:pt idx="6">
                  <c:v>19</c:v>
                </c:pt>
                <c:pt idx="7">
                  <c:v>31</c:v>
                </c:pt>
                <c:pt idx="8">
                  <c:v>47</c:v>
                </c:pt>
              </c:numCache>
            </c:numRef>
          </c:val>
          <c:extLst xmlns:c16r2="http://schemas.microsoft.com/office/drawing/2015/06/chart">
            <c:ext xmlns:c16="http://schemas.microsoft.com/office/drawing/2014/chart" uri="{C3380CC4-5D6E-409C-BE32-E72D297353CC}">
              <c16:uniqueId val="{00000001-83E9-4BBC-A508-77CE08609A61}"/>
            </c:ext>
          </c:extLst>
        </c:ser>
        <c:ser>
          <c:idx val="2"/>
          <c:order val="2"/>
          <c:tx>
            <c:strRef>
              <c:f>Sheet1!$K$1</c:f>
              <c:strCache>
                <c:ptCount val="1"/>
                <c:pt idx="0">
                  <c:v>Stockholm</c:v>
                </c:pt>
              </c:strCache>
            </c:strRef>
          </c:tx>
          <c:spPr>
            <a:solidFill>
              <a:schemeClr val="accent6">
                <a:tint val="83000"/>
              </a:schemeClr>
            </a:solidFill>
            <a:ln>
              <a:solidFill>
                <a:schemeClr val="bg1"/>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Sheet1!$K$2:$K$10</c:f>
              <c:numCache>
                <c:formatCode>General</c:formatCode>
                <c:ptCount val="9"/>
                <c:pt idx="0">
                  <c:v>5</c:v>
                </c:pt>
                <c:pt idx="1">
                  <c:v>3</c:v>
                </c:pt>
                <c:pt idx="2">
                  <c:v>10</c:v>
                </c:pt>
                <c:pt idx="3">
                  <c:v>16</c:v>
                </c:pt>
                <c:pt idx="4">
                  <c:v>25</c:v>
                </c:pt>
                <c:pt idx="5">
                  <c:v>26</c:v>
                </c:pt>
                <c:pt idx="6">
                  <c:v>19</c:v>
                </c:pt>
                <c:pt idx="7">
                  <c:v>31</c:v>
                </c:pt>
                <c:pt idx="8">
                  <c:v>53</c:v>
                </c:pt>
              </c:numCache>
            </c:numRef>
          </c:val>
          <c:extLst xmlns:c16r2="http://schemas.microsoft.com/office/drawing/2015/06/chart">
            <c:ext xmlns:c16="http://schemas.microsoft.com/office/drawing/2014/chart" uri="{C3380CC4-5D6E-409C-BE32-E72D297353CC}">
              <c16:uniqueId val="{00000002-83E9-4BBC-A508-77CE08609A61}"/>
            </c:ext>
          </c:extLst>
        </c:ser>
        <c:ser>
          <c:idx val="3"/>
          <c:order val="3"/>
          <c:tx>
            <c:strRef>
              <c:f>Sheet1!$L$1</c:f>
              <c:strCache>
                <c:ptCount val="1"/>
                <c:pt idx="0">
                  <c:v>Skåne</c:v>
                </c:pt>
              </c:strCache>
            </c:strRef>
          </c:tx>
          <c:spPr>
            <a:solidFill>
              <a:schemeClr val="accent6"/>
            </a:solidFill>
            <a:ln>
              <a:solidFill>
                <a:schemeClr val="bg1"/>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Sheet1!$L$2:$L$10</c:f>
              <c:numCache>
                <c:formatCode>General</c:formatCode>
                <c:ptCount val="9"/>
                <c:pt idx="0">
                  <c:v>5</c:v>
                </c:pt>
                <c:pt idx="1">
                  <c:v>3</c:v>
                </c:pt>
                <c:pt idx="2">
                  <c:v>11</c:v>
                </c:pt>
                <c:pt idx="3">
                  <c:v>18</c:v>
                </c:pt>
                <c:pt idx="4">
                  <c:v>25</c:v>
                </c:pt>
                <c:pt idx="5">
                  <c:v>26</c:v>
                </c:pt>
                <c:pt idx="6">
                  <c:v>25</c:v>
                </c:pt>
                <c:pt idx="7">
                  <c:v>25</c:v>
                </c:pt>
                <c:pt idx="8">
                  <c:v>38</c:v>
                </c:pt>
              </c:numCache>
            </c:numRef>
          </c:val>
          <c:extLst xmlns:c16r2="http://schemas.microsoft.com/office/drawing/2015/06/chart">
            <c:ext xmlns:c16="http://schemas.microsoft.com/office/drawing/2014/chart" uri="{C3380CC4-5D6E-409C-BE32-E72D297353CC}">
              <c16:uniqueId val="{00000003-83E9-4BBC-A508-77CE08609A61}"/>
            </c:ext>
          </c:extLst>
        </c:ser>
        <c:ser>
          <c:idx val="4"/>
          <c:order val="4"/>
          <c:tx>
            <c:strRef>
              <c:f>Sheet1!$M$1</c:f>
              <c:strCache>
                <c:ptCount val="1"/>
                <c:pt idx="0">
                  <c:v>Norrbotten</c:v>
                </c:pt>
              </c:strCache>
            </c:strRef>
          </c:tx>
          <c:spPr>
            <a:solidFill>
              <a:schemeClr val="accent6">
                <a:shade val="82000"/>
              </a:schemeClr>
            </a:solidFill>
            <a:ln>
              <a:solidFill>
                <a:schemeClr val="bg1"/>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Sheet1!$M$2:$M$10</c:f>
              <c:numCache>
                <c:formatCode>General</c:formatCode>
                <c:ptCount val="9"/>
                <c:pt idx="0">
                  <c:v>5</c:v>
                </c:pt>
                <c:pt idx="1">
                  <c:v>1</c:v>
                </c:pt>
                <c:pt idx="2">
                  <c:v>10</c:v>
                </c:pt>
                <c:pt idx="3">
                  <c:v>19</c:v>
                </c:pt>
                <c:pt idx="4">
                  <c:v>23</c:v>
                </c:pt>
                <c:pt idx="5">
                  <c:v>18</c:v>
                </c:pt>
                <c:pt idx="6">
                  <c:v>25</c:v>
                </c:pt>
                <c:pt idx="7">
                  <c:v>30</c:v>
                </c:pt>
                <c:pt idx="8">
                  <c:v>52</c:v>
                </c:pt>
              </c:numCache>
            </c:numRef>
          </c:val>
          <c:extLst xmlns:c16r2="http://schemas.microsoft.com/office/drawing/2015/06/chart">
            <c:ext xmlns:c16="http://schemas.microsoft.com/office/drawing/2014/chart" uri="{C3380CC4-5D6E-409C-BE32-E72D297353CC}">
              <c16:uniqueId val="{00000004-83E9-4BBC-A508-77CE08609A61}"/>
            </c:ext>
          </c:extLst>
        </c:ser>
        <c:ser>
          <c:idx val="5"/>
          <c:order val="5"/>
          <c:tx>
            <c:strRef>
              <c:f>Sheet1!$N$1</c:f>
              <c:strCache>
                <c:ptCount val="1"/>
                <c:pt idx="0">
                  <c:v>Kronoberg</c:v>
                </c:pt>
              </c:strCache>
            </c:strRef>
          </c:tx>
          <c:spPr>
            <a:solidFill>
              <a:schemeClr val="accent6">
                <a:shade val="65000"/>
              </a:schemeClr>
            </a:solidFill>
            <a:ln>
              <a:solidFill>
                <a:schemeClr val="bg1"/>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Sheet1!$N$2:$N$10</c:f>
              <c:numCache>
                <c:formatCode>General</c:formatCode>
                <c:ptCount val="9"/>
                <c:pt idx="0">
                  <c:v>6</c:v>
                </c:pt>
                <c:pt idx="1">
                  <c:v>3</c:v>
                </c:pt>
                <c:pt idx="2">
                  <c:v>9</c:v>
                </c:pt>
                <c:pt idx="3">
                  <c:v>20</c:v>
                </c:pt>
                <c:pt idx="4">
                  <c:v>18</c:v>
                </c:pt>
                <c:pt idx="5">
                  <c:v>24</c:v>
                </c:pt>
                <c:pt idx="6">
                  <c:v>15</c:v>
                </c:pt>
                <c:pt idx="7">
                  <c:v>34</c:v>
                </c:pt>
                <c:pt idx="8">
                  <c:v>44</c:v>
                </c:pt>
              </c:numCache>
            </c:numRef>
          </c:val>
          <c:extLst xmlns:c16r2="http://schemas.microsoft.com/office/drawing/2015/06/chart">
            <c:ext xmlns:c16="http://schemas.microsoft.com/office/drawing/2014/chart" uri="{C3380CC4-5D6E-409C-BE32-E72D297353CC}">
              <c16:uniqueId val="{00000005-83E9-4BBC-A508-77CE08609A61}"/>
            </c:ext>
          </c:extLst>
        </c:ser>
        <c:ser>
          <c:idx val="6"/>
          <c:order val="6"/>
          <c:tx>
            <c:strRef>
              <c:f>Sheet1!$O$1</c:f>
              <c:strCache>
                <c:ptCount val="1"/>
                <c:pt idx="0">
                  <c:v>Kalmar</c:v>
                </c:pt>
              </c:strCache>
            </c:strRef>
          </c:tx>
          <c:spPr>
            <a:solidFill>
              <a:schemeClr val="accent6">
                <a:shade val="47000"/>
              </a:schemeClr>
            </a:solidFill>
            <a:ln>
              <a:solidFill>
                <a:schemeClr val="bg1"/>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Sheet1!$O$2:$O$10</c:f>
              <c:numCache>
                <c:formatCode>General</c:formatCode>
                <c:ptCount val="9"/>
                <c:pt idx="0">
                  <c:v>5</c:v>
                </c:pt>
                <c:pt idx="1">
                  <c:v>5</c:v>
                </c:pt>
                <c:pt idx="2">
                  <c:v>9</c:v>
                </c:pt>
                <c:pt idx="3">
                  <c:v>14</c:v>
                </c:pt>
                <c:pt idx="4">
                  <c:v>24</c:v>
                </c:pt>
                <c:pt idx="5">
                  <c:v>23</c:v>
                </c:pt>
                <c:pt idx="6">
                  <c:v>28</c:v>
                </c:pt>
                <c:pt idx="7">
                  <c:v>27</c:v>
                </c:pt>
                <c:pt idx="8">
                  <c:v>45</c:v>
                </c:pt>
              </c:numCache>
            </c:numRef>
          </c:val>
          <c:extLst xmlns:c16r2="http://schemas.microsoft.com/office/drawing/2015/06/chart">
            <c:ext xmlns:c16="http://schemas.microsoft.com/office/drawing/2014/chart" uri="{C3380CC4-5D6E-409C-BE32-E72D297353CC}">
              <c16:uniqueId val="{00000006-83E9-4BBC-A508-77CE08609A61}"/>
            </c:ext>
          </c:extLst>
        </c:ser>
        <c:dLbls>
          <c:showVal val="1"/>
        </c:dLbls>
        <c:gapWidth val="66"/>
        <c:axId val="158610944"/>
        <c:axId val="158612480"/>
      </c:barChart>
      <c:catAx>
        <c:axId val="158610944"/>
        <c:scaling>
          <c:orientation val="minMax"/>
        </c:scaling>
        <c:axPos val="l"/>
        <c:numFmt formatCode="General" sourceLinked="1"/>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158612480"/>
        <c:crosses val="autoZero"/>
        <c:auto val="1"/>
        <c:lblAlgn val="ctr"/>
        <c:lblOffset val="100"/>
      </c:catAx>
      <c:valAx>
        <c:axId val="158612480"/>
        <c:scaling>
          <c:orientation val="minMax"/>
          <c:max val="70"/>
          <c:min val="0"/>
        </c:scaling>
        <c:delete val="1"/>
        <c:axPos val="b"/>
        <c:numFmt formatCode="General" sourceLinked="1"/>
        <c:tickLblPos val="none"/>
        <c:crossAx val="158610944"/>
        <c:crosses val="autoZero"/>
        <c:crossBetween val="between"/>
        <c:majorUnit val="20"/>
      </c:valAx>
      <c:spPr>
        <a:noFill/>
        <a:ln>
          <a:noFill/>
        </a:ln>
        <a:effectLst/>
      </c:spPr>
    </c:plotArea>
    <c:legend>
      <c:legendPos val="r"/>
      <c:layout>
        <c:manualLayout>
          <c:xMode val="edge"/>
          <c:yMode val="edge"/>
          <c:x val="0.86023650414230679"/>
          <c:y val="0.23236650328136133"/>
          <c:w val="0.12592885923562622"/>
          <c:h val="0.41396738449560588"/>
        </c:manualLayout>
      </c:layout>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legend>
    <c:plotVisOnly val="1"/>
    <c:dispBlanksAs val="gap"/>
  </c:chart>
  <c:spPr>
    <a:noFill/>
    <a:ln w="6350" cap="flat" cmpd="sng" algn="ctr">
      <a:noFill/>
      <a:prstDash val="solid"/>
      <a:miter lim="800000"/>
    </a:ln>
    <a:effectLst/>
  </c:spPr>
  <c:txPr>
    <a:bodyPr/>
    <a:lstStyle/>
    <a:p>
      <a:pPr>
        <a:defRPr sz="1000"/>
      </a:pPr>
      <a:endParaRPr lang="sv-SE"/>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lang val="sv-SE"/>
  <c:style val="8"/>
  <c:chart>
    <c:autoTitleDeleted val="1"/>
    <c:plotArea>
      <c:layout>
        <c:manualLayout>
          <c:layoutTarget val="inner"/>
          <c:xMode val="edge"/>
          <c:yMode val="edge"/>
          <c:x val="0.46635459238963389"/>
          <c:y val="5.0480814039431873E-3"/>
          <c:w val="0.5336454076103665"/>
          <c:h val="0.97293023243716359"/>
        </c:manualLayout>
      </c:layout>
      <c:barChart>
        <c:barDir val="bar"/>
        <c:grouping val="clustered"/>
        <c:ser>
          <c:idx val="0"/>
          <c:order val="0"/>
          <c:tx>
            <c:strRef>
              <c:f>Sheet1!$B$1</c:f>
              <c:strCache>
                <c:ptCount val="1"/>
                <c:pt idx="0">
                  <c:v>Östergötland</c:v>
                </c:pt>
              </c:strCache>
            </c:strRef>
          </c:tx>
          <c:spPr>
            <a:solidFill>
              <a:srgbClr val="C4C6DA"/>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Sheet1!$B$2:$B$10</c:f>
              <c:numCache>
                <c:formatCode>General</c:formatCode>
                <c:ptCount val="9"/>
                <c:pt idx="0">
                  <c:v>9</c:v>
                </c:pt>
                <c:pt idx="1">
                  <c:v>4</c:v>
                </c:pt>
                <c:pt idx="2">
                  <c:v>10</c:v>
                </c:pt>
                <c:pt idx="3">
                  <c:v>11</c:v>
                </c:pt>
                <c:pt idx="4">
                  <c:v>23</c:v>
                </c:pt>
                <c:pt idx="5">
                  <c:v>25</c:v>
                </c:pt>
                <c:pt idx="6">
                  <c:v>23</c:v>
                </c:pt>
                <c:pt idx="7">
                  <c:v>27</c:v>
                </c:pt>
                <c:pt idx="8">
                  <c:v>43</c:v>
                </c:pt>
              </c:numCache>
            </c:numRef>
          </c:val>
          <c:extLst xmlns:c16r2="http://schemas.microsoft.com/office/drawing/2015/06/chart">
            <c:ext xmlns:c16="http://schemas.microsoft.com/office/drawing/2014/chart" uri="{C3380CC4-5D6E-409C-BE32-E72D297353CC}">
              <c16:uniqueId val="{00000000-13E9-4C18-92E2-4DF742836C8E}"/>
            </c:ext>
          </c:extLst>
        </c:ser>
        <c:ser>
          <c:idx val="1"/>
          <c:order val="1"/>
          <c:tx>
            <c:strRef>
              <c:f>Sheet1!$C$1</c:f>
              <c:strCache>
                <c:ptCount val="1"/>
                <c:pt idx="0">
                  <c:v>Örebro</c:v>
                </c:pt>
              </c:strCache>
            </c:strRef>
          </c:tx>
          <c:spPr>
            <a:solidFill>
              <a:srgbClr val="C4C6DA"/>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Sheet1!$C$2:$C$10</c:f>
              <c:numCache>
                <c:formatCode>General</c:formatCode>
                <c:ptCount val="9"/>
                <c:pt idx="0">
                  <c:v>5</c:v>
                </c:pt>
                <c:pt idx="2">
                  <c:v>16</c:v>
                </c:pt>
                <c:pt idx="3">
                  <c:v>12</c:v>
                </c:pt>
                <c:pt idx="4">
                  <c:v>24</c:v>
                </c:pt>
                <c:pt idx="5">
                  <c:v>25</c:v>
                </c:pt>
                <c:pt idx="6">
                  <c:v>26</c:v>
                </c:pt>
                <c:pt idx="7">
                  <c:v>30</c:v>
                </c:pt>
                <c:pt idx="8">
                  <c:v>54</c:v>
                </c:pt>
              </c:numCache>
            </c:numRef>
          </c:val>
          <c:extLst xmlns:c16r2="http://schemas.microsoft.com/office/drawing/2015/06/chart">
            <c:ext xmlns:c16="http://schemas.microsoft.com/office/drawing/2014/chart" uri="{C3380CC4-5D6E-409C-BE32-E72D297353CC}">
              <c16:uniqueId val="{00000001-13E9-4C18-92E2-4DF742836C8E}"/>
            </c:ext>
          </c:extLst>
        </c:ser>
        <c:ser>
          <c:idx val="2"/>
          <c:order val="2"/>
          <c:tx>
            <c:strRef>
              <c:f>Sheet1!$D$1</c:f>
              <c:strCache>
                <c:ptCount val="1"/>
                <c:pt idx="0">
                  <c:v>Västra Götaland</c:v>
                </c:pt>
              </c:strCache>
            </c:strRef>
          </c:tx>
          <c:spPr>
            <a:solidFill>
              <a:srgbClr val="8188B9"/>
            </a:solidFill>
            <a:ln>
              <a:solidFill>
                <a:schemeClr val="bg1"/>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Sheet1!$D$2:$D$10</c:f>
              <c:numCache>
                <c:formatCode>General</c:formatCode>
                <c:ptCount val="9"/>
                <c:pt idx="0">
                  <c:v>7</c:v>
                </c:pt>
                <c:pt idx="1">
                  <c:v>4</c:v>
                </c:pt>
                <c:pt idx="2">
                  <c:v>6</c:v>
                </c:pt>
                <c:pt idx="3">
                  <c:v>16</c:v>
                </c:pt>
                <c:pt idx="4">
                  <c:v>21</c:v>
                </c:pt>
                <c:pt idx="5">
                  <c:v>21</c:v>
                </c:pt>
                <c:pt idx="6">
                  <c:v>29</c:v>
                </c:pt>
                <c:pt idx="7">
                  <c:v>30</c:v>
                </c:pt>
                <c:pt idx="8">
                  <c:v>45</c:v>
                </c:pt>
              </c:numCache>
            </c:numRef>
          </c:val>
          <c:extLst xmlns:c16r2="http://schemas.microsoft.com/office/drawing/2015/06/chart">
            <c:ext xmlns:c16="http://schemas.microsoft.com/office/drawing/2014/chart" uri="{C3380CC4-5D6E-409C-BE32-E72D297353CC}">
              <c16:uniqueId val="{00000002-13E9-4C18-92E2-4DF742836C8E}"/>
            </c:ext>
          </c:extLst>
        </c:ser>
        <c:ser>
          <c:idx val="3"/>
          <c:order val="3"/>
          <c:tx>
            <c:strRef>
              <c:f>Sheet1!$E$1</c:f>
              <c:strCache>
                <c:ptCount val="1"/>
                <c:pt idx="0">
                  <c:v>Västmanland</c:v>
                </c:pt>
              </c:strCache>
            </c:strRef>
          </c:tx>
          <c:spPr>
            <a:solidFill>
              <a:schemeClr val="accent6"/>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Sheet1!$E$2:$E$10</c:f>
              <c:numCache>
                <c:formatCode>General</c:formatCode>
                <c:ptCount val="9"/>
                <c:pt idx="0">
                  <c:v>3</c:v>
                </c:pt>
                <c:pt idx="1">
                  <c:v>6</c:v>
                </c:pt>
                <c:pt idx="2">
                  <c:v>12</c:v>
                </c:pt>
                <c:pt idx="3">
                  <c:v>20</c:v>
                </c:pt>
                <c:pt idx="4">
                  <c:v>15</c:v>
                </c:pt>
                <c:pt idx="5">
                  <c:v>24</c:v>
                </c:pt>
                <c:pt idx="6">
                  <c:v>24</c:v>
                </c:pt>
                <c:pt idx="7">
                  <c:v>29</c:v>
                </c:pt>
                <c:pt idx="8">
                  <c:v>51</c:v>
                </c:pt>
              </c:numCache>
            </c:numRef>
          </c:val>
          <c:extLst xmlns:c16r2="http://schemas.microsoft.com/office/drawing/2015/06/chart">
            <c:ext xmlns:c16="http://schemas.microsoft.com/office/drawing/2014/chart" uri="{C3380CC4-5D6E-409C-BE32-E72D297353CC}">
              <c16:uniqueId val="{00000003-13E9-4C18-92E2-4DF742836C8E}"/>
            </c:ext>
          </c:extLst>
        </c:ser>
        <c:ser>
          <c:idx val="4"/>
          <c:order val="4"/>
          <c:tx>
            <c:strRef>
              <c:f>Sheet1!$F$1</c:f>
              <c:strCache>
                <c:ptCount val="1"/>
                <c:pt idx="0">
                  <c:v>Västernorrland</c:v>
                </c:pt>
              </c:strCache>
            </c:strRef>
          </c:tx>
          <c:spPr>
            <a:solidFill>
              <a:schemeClr val="accent6">
                <a:shade val="82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Sheet1!$F$2:$F$10</c:f>
              <c:numCache>
                <c:formatCode>General</c:formatCode>
                <c:ptCount val="9"/>
                <c:pt idx="0">
                  <c:v>11</c:v>
                </c:pt>
                <c:pt idx="1">
                  <c:v>3</c:v>
                </c:pt>
                <c:pt idx="2">
                  <c:v>6</c:v>
                </c:pt>
                <c:pt idx="3">
                  <c:v>22</c:v>
                </c:pt>
                <c:pt idx="4">
                  <c:v>19</c:v>
                </c:pt>
                <c:pt idx="5">
                  <c:v>15</c:v>
                </c:pt>
                <c:pt idx="6">
                  <c:v>21</c:v>
                </c:pt>
                <c:pt idx="7">
                  <c:v>26</c:v>
                </c:pt>
                <c:pt idx="8">
                  <c:v>46</c:v>
                </c:pt>
              </c:numCache>
            </c:numRef>
          </c:val>
          <c:extLst xmlns:c16r2="http://schemas.microsoft.com/office/drawing/2015/06/chart">
            <c:ext xmlns:c16="http://schemas.microsoft.com/office/drawing/2014/chart" uri="{C3380CC4-5D6E-409C-BE32-E72D297353CC}">
              <c16:uniqueId val="{00000004-13E9-4C18-92E2-4DF742836C8E}"/>
            </c:ext>
          </c:extLst>
        </c:ser>
        <c:ser>
          <c:idx val="5"/>
          <c:order val="5"/>
          <c:tx>
            <c:strRef>
              <c:f>Sheet1!$G$1</c:f>
              <c:strCache>
                <c:ptCount val="1"/>
                <c:pt idx="0">
                  <c:v>Västerbotten</c:v>
                </c:pt>
              </c:strCache>
            </c:strRef>
          </c:tx>
          <c:spPr>
            <a:solidFill>
              <a:schemeClr val="accent6">
                <a:shade val="65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Sheet1!$G$2:$G$10</c:f>
              <c:numCache>
                <c:formatCode>General</c:formatCode>
                <c:ptCount val="9"/>
                <c:pt idx="0">
                  <c:v>4</c:v>
                </c:pt>
                <c:pt idx="1">
                  <c:v>4</c:v>
                </c:pt>
                <c:pt idx="2">
                  <c:v>11</c:v>
                </c:pt>
                <c:pt idx="3">
                  <c:v>24</c:v>
                </c:pt>
                <c:pt idx="4">
                  <c:v>14</c:v>
                </c:pt>
                <c:pt idx="5">
                  <c:v>23</c:v>
                </c:pt>
                <c:pt idx="6">
                  <c:v>23</c:v>
                </c:pt>
                <c:pt idx="7">
                  <c:v>35</c:v>
                </c:pt>
                <c:pt idx="8">
                  <c:v>49</c:v>
                </c:pt>
              </c:numCache>
            </c:numRef>
          </c:val>
          <c:extLst xmlns:c16r2="http://schemas.microsoft.com/office/drawing/2015/06/chart">
            <c:ext xmlns:c16="http://schemas.microsoft.com/office/drawing/2014/chart" uri="{C3380CC4-5D6E-409C-BE32-E72D297353CC}">
              <c16:uniqueId val="{00000005-13E9-4C18-92E2-4DF742836C8E}"/>
            </c:ext>
          </c:extLst>
        </c:ser>
        <c:ser>
          <c:idx val="6"/>
          <c:order val="6"/>
          <c:tx>
            <c:strRef>
              <c:f>Sheet1!$H$1</c:f>
              <c:strCache>
                <c:ptCount val="1"/>
                <c:pt idx="0">
                  <c:v>Värmland</c:v>
                </c:pt>
              </c:strCache>
            </c:strRef>
          </c:tx>
          <c:spPr>
            <a:solidFill>
              <a:schemeClr val="accent6">
                <a:shade val="47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c:v>
                </c:pt>
              </c:strCache>
            </c:strRef>
          </c:cat>
          <c:val>
            <c:numRef>
              <c:f>Sheet1!$H$2:$H$10</c:f>
              <c:numCache>
                <c:formatCode>General</c:formatCode>
                <c:ptCount val="9"/>
                <c:pt idx="0">
                  <c:v>6</c:v>
                </c:pt>
                <c:pt idx="1">
                  <c:v>4</c:v>
                </c:pt>
                <c:pt idx="2">
                  <c:v>12</c:v>
                </c:pt>
                <c:pt idx="3">
                  <c:v>12</c:v>
                </c:pt>
                <c:pt idx="4">
                  <c:v>25</c:v>
                </c:pt>
                <c:pt idx="5">
                  <c:v>23</c:v>
                </c:pt>
                <c:pt idx="6">
                  <c:v>25</c:v>
                </c:pt>
                <c:pt idx="7">
                  <c:v>30</c:v>
                </c:pt>
                <c:pt idx="8">
                  <c:v>48</c:v>
                </c:pt>
              </c:numCache>
            </c:numRef>
          </c:val>
          <c:extLst xmlns:c16r2="http://schemas.microsoft.com/office/drawing/2015/06/chart">
            <c:ext xmlns:c16="http://schemas.microsoft.com/office/drawing/2014/chart" uri="{C3380CC4-5D6E-409C-BE32-E72D297353CC}">
              <c16:uniqueId val="{00000006-13E9-4C18-92E2-4DF742836C8E}"/>
            </c:ext>
          </c:extLst>
        </c:ser>
        <c:dLbls>
          <c:showVal val="1"/>
        </c:dLbls>
        <c:gapWidth val="66"/>
        <c:axId val="160441856"/>
        <c:axId val="160443392"/>
      </c:barChart>
      <c:catAx>
        <c:axId val="160441856"/>
        <c:scaling>
          <c:orientation val="minMax"/>
        </c:scaling>
        <c:axPos val="l"/>
        <c:numFmt formatCode="General" sourceLinked="1"/>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160443392"/>
        <c:crosses val="autoZero"/>
        <c:auto val="1"/>
        <c:lblAlgn val="ctr"/>
        <c:lblOffset val="100"/>
      </c:catAx>
      <c:valAx>
        <c:axId val="160443392"/>
        <c:scaling>
          <c:orientation val="minMax"/>
          <c:max val="70"/>
          <c:min val="0"/>
        </c:scaling>
        <c:delete val="1"/>
        <c:axPos val="b"/>
        <c:numFmt formatCode="General" sourceLinked="1"/>
        <c:tickLblPos val="none"/>
        <c:crossAx val="160441856"/>
        <c:crosses val="autoZero"/>
        <c:crossBetween val="between"/>
        <c:majorUnit val="20"/>
      </c:valAx>
      <c:spPr>
        <a:noFill/>
        <a:ln>
          <a:noFill/>
        </a:ln>
        <a:effectLst/>
      </c:spPr>
    </c:plotArea>
    <c:legend>
      <c:legendPos val="r"/>
      <c:layout>
        <c:manualLayout>
          <c:xMode val="edge"/>
          <c:yMode val="edge"/>
          <c:x val="0.86023650414230679"/>
          <c:y val="0.23236650328136133"/>
          <c:w val="0.13739117337566578"/>
          <c:h val="0.41396738449560588"/>
        </c:manualLayout>
      </c:layout>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legend>
    <c:plotVisOnly val="1"/>
    <c:dispBlanksAs val="gap"/>
  </c:chart>
  <c:spPr>
    <a:noFill/>
    <a:ln w="6350" cap="flat" cmpd="sng" algn="ctr">
      <a:noFill/>
      <a:prstDash val="solid"/>
      <a:miter lim="800000"/>
    </a:ln>
    <a:effectLst/>
  </c:spPr>
  <c:txPr>
    <a:bodyPr/>
    <a:lstStyle/>
    <a:p>
      <a:pPr>
        <a:defRPr sz="1000"/>
      </a:pPr>
      <a:endParaRPr lang="sv-SE"/>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lang val="sv-SE"/>
  <c:style val="8"/>
  <c:chart>
    <c:autoTitleDeleted val="1"/>
    <c:plotArea>
      <c:layout>
        <c:manualLayout>
          <c:layoutTarget val="inner"/>
          <c:xMode val="edge"/>
          <c:yMode val="edge"/>
          <c:x val="0.46241086391102987"/>
          <c:y val="4.3586032182006657E-2"/>
          <c:w val="0.43391203178039472"/>
          <c:h val="0.92002616592473518"/>
        </c:manualLayout>
      </c:layout>
      <c:barChart>
        <c:barDir val="bar"/>
        <c:grouping val="clustered"/>
        <c:ser>
          <c:idx val="0"/>
          <c:order val="0"/>
          <c:tx>
            <c:strRef>
              <c:f>Sheet1!$B$1</c:f>
              <c:strCache>
                <c:ptCount val="1"/>
                <c:pt idx="0">
                  <c:v>Man (2169)</c:v>
                </c:pt>
              </c:strCache>
            </c:strRef>
          </c:tx>
          <c:spPr>
            <a:solidFill>
              <a:schemeClr val="bg1">
                <a:lumMod val="75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Stämmer möte och träffar personen</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Sheet1!$B$2:$B$10</c:f>
              <c:numCache>
                <c:formatCode>General</c:formatCode>
                <c:ptCount val="9"/>
                <c:pt idx="0">
                  <c:v>11</c:v>
                </c:pt>
                <c:pt idx="1">
                  <c:v>22</c:v>
                </c:pt>
                <c:pt idx="2">
                  <c:v>6</c:v>
                </c:pt>
                <c:pt idx="3">
                  <c:v>10</c:v>
                </c:pt>
                <c:pt idx="4">
                  <c:v>8</c:v>
                </c:pt>
                <c:pt idx="5">
                  <c:v>16</c:v>
                </c:pt>
                <c:pt idx="6">
                  <c:v>11</c:v>
                </c:pt>
                <c:pt idx="7">
                  <c:v>25</c:v>
                </c:pt>
                <c:pt idx="8">
                  <c:v>24</c:v>
                </c:pt>
              </c:numCache>
            </c:numRef>
          </c:val>
          <c:extLst xmlns:c16r2="http://schemas.microsoft.com/office/drawing/2015/06/chart">
            <c:ext xmlns:c16="http://schemas.microsoft.com/office/drawing/2014/chart" uri="{C3380CC4-5D6E-409C-BE32-E72D297353CC}">
              <c16:uniqueId val="{00000000-4E75-4CA7-B226-0B483D746EA9}"/>
            </c:ext>
          </c:extLst>
        </c:ser>
        <c:ser>
          <c:idx val="1"/>
          <c:order val="1"/>
          <c:tx>
            <c:strRef>
              <c:f>Sheet1!$C$1</c:f>
              <c:strCache>
                <c:ptCount val="1"/>
                <c:pt idx="0">
                  <c:v>Kvinna (2033)</c:v>
                </c:pt>
              </c:strCache>
            </c:strRef>
          </c:tx>
          <c:spPr>
            <a:solidFill>
              <a:schemeClr val="tx1"/>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Stämmer möte och träffar personen</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Sheet1!$C$2:$C$10</c:f>
              <c:numCache>
                <c:formatCode>General</c:formatCode>
                <c:ptCount val="9"/>
                <c:pt idx="0">
                  <c:v>9</c:v>
                </c:pt>
                <c:pt idx="1">
                  <c:v>14</c:v>
                </c:pt>
                <c:pt idx="2">
                  <c:v>6</c:v>
                </c:pt>
                <c:pt idx="3">
                  <c:v>17</c:v>
                </c:pt>
                <c:pt idx="4">
                  <c:v>21</c:v>
                </c:pt>
                <c:pt idx="5">
                  <c:v>17</c:v>
                </c:pt>
                <c:pt idx="6">
                  <c:v>21</c:v>
                </c:pt>
                <c:pt idx="7">
                  <c:v>17</c:v>
                </c:pt>
                <c:pt idx="8">
                  <c:v>25</c:v>
                </c:pt>
              </c:numCache>
            </c:numRef>
          </c:val>
          <c:extLst xmlns:c16r2="http://schemas.microsoft.com/office/drawing/2015/06/chart">
            <c:ext xmlns:c16="http://schemas.microsoft.com/office/drawing/2014/chart" uri="{C3380CC4-5D6E-409C-BE32-E72D297353CC}">
              <c16:uniqueId val="{00000001-4E75-4CA7-B226-0B483D746EA9}"/>
            </c:ext>
          </c:extLst>
        </c:ser>
        <c:ser>
          <c:idx val="2"/>
          <c:order val="2"/>
          <c:tx>
            <c:strRef>
              <c:f>Sheet1!$D$1</c:f>
              <c:strCache>
                <c:ptCount val="1"/>
                <c:pt idx="0">
                  <c:v>Total (4202)</c:v>
                </c:pt>
              </c:strCache>
            </c:strRef>
          </c:tx>
          <c:spPr>
            <a:solidFill>
              <a:schemeClr val="bg2"/>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c:v>
                </c:pt>
                <c:pt idx="1">
                  <c:v>Ingen av ovanstående </c:v>
                </c:pt>
                <c:pt idx="2">
                  <c:v>Stämmer möte och träffar personen</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Sheet1!$D$2:$D$10</c:f>
              <c:numCache>
                <c:formatCode>General</c:formatCode>
                <c:ptCount val="9"/>
                <c:pt idx="0">
                  <c:v>10</c:v>
                </c:pt>
                <c:pt idx="1">
                  <c:v>18</c:v>
                </c:pt>
                <c:pt idx="2">
                  <c:v>6</c:v>
                </c:pt>
                <c:pt idx="3">
                  <c:v>14</c:v>
                </c:pt>
                <c:pt idx="4">
                  <c:v>15</c:v>
                </c:pt>
                <c:pt idx="5">
                  <c:v>16</c:v>
                </c:pt>
                <c:pt idx="6">
                  <c:v>16</c:v>
                </c:pt>
                <c:pt idx="7">
                  <c:v>21</c:v>
                </c:pt>
                <c:pt idx="8">
                  <c:v>25</c:v>
                </c:pt>
              </c:numCache>
            </c:numRef>
          </c:val>
          <c:extLst xmlns:c16r2="http://schemas.microsoft.com/office/drawing/2015/06/chart">
            <c:ext xmlns:c16="http://schemas.microsoft.com/office/drawing/2014/chart" uri="{C3380CC4-5D6E-409C-BE32-E72D297353CC}">
              <c16:uniqueId val="{00000002-4E75-4CA7-B226-0B483D746EA9}"/>
            </c:ext>
          </c:extLst>
        </c:ser>
        <c:dLbls>
          <c:showVal val="1"/>
        </c:dLbls>
        <c:gapWidth val="66"/>
        <c:axId val="161295360"/>
        <c:axId val="161305344"/>
      </c:barChart>
      <c:catAx>
        <c:axId val="161295360"/>
        <c:scaling>
          <c:orientation val="minMax"/>
        </c:scaling>
        <c:axPos val="l"/>
        <c:numFmt formatCode="General" sourceLinked="1"/>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crossAx val="161305344"/>
        <c:crosses val="autoZero"/>
        <c:auto val="1"/>
        <c:lblAlgn val="ctr"/>
        <c:lblOffset val="100"/>
      </c:catAx>
      <c:valAx>
        <c:axId val="161305344"/>
        <c:scaling>
          <c:orientation val="minMax"/>
          <c:max val="70"/>
          <c:min val="0"/>
        </c:scaling>
        <c:delete val="1"/>
        <c:axPos val="b"/>
        <c:numFmt formatCode="General" sourceLinked="1"/>
        <c:tickLblPos val="none"/>
        <c:crossAx val="161295360"/>
        <c:crosses val="autoZero"/>
        <c:crossBetween val="between"/>
        <c:majorUnit val="20"/>
      </c:valAx>
      <c:spPr>
        <a:noFill/>
        <a:ln>
          <a:noFill/>
        </a:ln>
        <a:effectLst/>
      </c:spPr>
    </c:plotArea>
    <c:legend>
      <c:legendPos val="r"/>
      <c:layout>
        <c:manualLayout>
          <c:xMode val="edge"/>
          <c:yMode val="edge"/>
          <c:x val="0.85570368303223721"/>
          <c:y val="4.5182170930767381E-2"/>
          <c:w val="0.1391072643570003"/>
          <c:h val="0.17741459335525966"/>
        </c:manualLayout>
      </c:layout>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legend>
    <c:plotVisOnly val="1"/>
    <c:dispBlanksAs val="gap"/>
  </c:chart>
  <c:spPr>
    <a:noFill/>
    <a:ln w="6350" cap="flat" cmpd="sng" algn="ctr">
      <a:noFill/>
      <a:prstDash val="solid"/>
      <a:miter lim="800000"/>
    </a:ln>
    <a:effectLst/>
  </c:spPr>
  <c:txPr>
    <a:bodyPr/>
    <a:lstStyle/>
    <a:p>
      <a:pPr>
        <a:defRPr sz="1000"/>
      </a:pPr>
      <a:endParaRPr lang="sv-SE"/>
    </a:p>
  </c:tx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lang val="sv-SE"/>
  <c:style val="8"/>
  <c:chart>
    <c:autoTitleDeleted val="1"/>
    <c:plotArea>
      <c:layout>
        <c:manualLayout>
          <c:layoutTarget val="inner"/>
          <c:xMode val="edge"/>
          <c:yMode val="edge"/>
          <c:x val="0.46635459238963389"/>
          <c:y val="2.1564346023113242E-2"/>
          <c:w val="0.5336454076103665"/>
          <c:h val="0.95641396781799326"/>
        </c:manualLayout>
      </c:layout>
      <c:barChart>
        <c:barDir val="bar"/>
        <c:grouping val="clustered"/>
        <c:ser>
          <c:idx val="0"/>
          <c:order val="0"/>
          <c:tx>
            <c:strRef>
              <c:f>Sheet1!$P$1</c:f>
              <c:strCache>
                <c:ptCount val="1"/>
                <c:pt idx="0">
                  <c:v>Jönköping</c:v>
                </c:pt>
              </c:strCache>
            </c:strRef>
          </c:tx>
          <c:spPr>
            <a:solidFill>
              <a:schemeClr val="accent6">
                <a:tint val="48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Sheet1!$P$2:$P$10</c:f>
              <c:numCache>
                <c:formatCode>General</c:formatCode>
                <c:ptCount val="9"/>
                <c:pt idx="0">
                  <c:v>7</c:v>
                </c:pt>
                <c:pt idx="1">
                  <c:v>15</c:v>
                </c:pt>
                <c:pt idx="2">
                  <c:v>10</c:v>
                </c:pt>
                <c:pt idx="3">
                  <c:v>19</c:v>
                </c:pt>
                <c:pt idx="4">
                  <c:v>17</c:v>
                </c:pt>
                <c:pt idx="5">
                  <c:v>21</c:v>
                </c:pt>
                <c:pt idx="6">
                  <c:v>22</c:v>
                </c:pt>
                <c:pt idx="7">
                  <c:v>16</c:v>
                </c:pt>
                <c:pt idx="8">
                  <c:v>32</c:v>
                </c:pt>
              </c:numCache>
            </c:numRef>
          </c:val>
          <c:extLst xmlns:c16r2="http://schemas.microsoft.com/office/drawing/2015/06/chart">
            <c:ext xmlns:c16="http://schemas.microsoft.com/office/drawing/2014/chart" uri="{C3380CC4-5D6E-409C-BE32-E72D297353CC}">
              <c16:uniqueId val="{00000000-16B5-40B9-A6B3-EED93D13B0E6}"/>
            </c:ext>
          </c:extLst>
        </c:ser>
        <c:ser>
          <c:idx val="1"/>
          <c:order val="1"/>
          <c:tx>
            <c:strRef>
              <c:f>Sheet1!$Q$1</c:f>
              <c:strCache>
                <c:ptCount val="1"/>
                <c:pt idx="0">
                  <c:v>Jämtland</c:v>
                </c:pt>
              </c:strCache>
            </c:strRef>
          </c:tx>
          <c:spPr>
            <a:solidFill>
              <a:schemeClr val="accent6">
                <a:tint val="65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Sheet1!$Q$2:$Q$10</c:f>
              <c:numCache>
                <c:formatCode>General</c:formatCode>
                <c:ptCount val="9"/>
                <c:pt idx="0">
                  <c:v>17</c:v>
                </c:pt>
                <c:pt idx="1">
                  <c:v>20</c:v>
                </c:pt>
                <c:pt idx="2">
                  <c:v>8</c:v>
                </c:pt>
                <c:pt idx="3">
                  <c:v>10</c:v>
                </c:pt>
                <c:pt idx="4">
                  <c:v>11</c:v>
                </c:pt>
                <c:pt idx="5">
                  <c:v>16</c:v>
                </c:pt>
                <c:pt idx="6">
                  <c:v>13</c:v>
                </c:pt>
                <c:pt idx="7">
                  <c:v>15</c:v>
                </c:pt>
                <c:pt idx="8">
                  <c:v>19</c:v>
                </c:pt>
              </c:numCache>
            </c:numRef>
          </c:val>
          <c:extLst xmlns:c16r2="http://schemas.microsoft.com/office/drawing/2015/06/chart">
            <c:ext xmlns:c16="http://schemas.microsoft.com/office/drawing/2014/chart" uri="{C3380CC4-5D6E-409C-BE32-E72D297353CC}">
              <c16:uniqueId val="{00000001-16B5-40B9-A6B3-EED93D13B0E6}"/>
            </c:ext>
          </c:extLst>
        </c:ser>
        <c:ser>
          <c:idx val="2"/>
          <c:order val="2"/>
          <c:tx>
            <c:strRef>
              <c:f>Sheet1!$R$1</c:f>
              <c:strCache>
                <c:ptCount val="1"/>
                <c:pt idx="0">
                  <c:v>Halland</c:v>
                </c:pt>
              </c:strCache>
            </c:strRef>
          </c:tx>
          <c:spPr>
            <a:solidFill>
              <a:schemeClr val="accent6">
                <a:tint val="83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Sheet1!$R$2:$R$10</c:f>
              <c:numCache>
                <c:formatCode>General</c:formatCode>
                <c:ptCount val="9"/>
                <c:pt idx="0">
                  <c:v>8</c:v>
                </c:pt>
                <c:pt idx="1">
                  <c:v>14</c:v>
                </c:pt>
                <c:pt idx="2">
                  <c:v>6</c:v>
                </c:pt>
                <c:pt idx="3">
                  <c:v>11</c:v>
                </c:pt>
                <c:pt idx="4">
                  <c:v>17</c:v>
                </c:pt>
                <c:pt idx="5">
                  <c:v>19</c:v>
                </c:pt>
                <c:pt idx="6">
                  <c:v>18</c:v>
                </c:pt>
                <c:pt idx="7">
                  <c:v>24</c:v>
                </c:pt>
                <c:pt idx="8">
                  <c:v>24</c:v>
                </c:pt>
              </c:numCache>
            </c:numRef>
          </c:val>
          <c:extLst xmlns:c16r2="http://schemas.microsoft.com/office/drawing/2015/06/chart">
            <c:ext xmlns:c16="http://schemas.microsoft.com/office/drawing/2014/chart" uri="{C3380CC4-5D6E-409C-BE32-E72D297353CC}">
              <c16:uniqueId val="{00000002-16B5-40B9-A6B3-EED93D13B0E6}"/>
            </c:ext>
          </c:extLst>
        </c:ser>
        <c:ser>
          <c:idx val="3"/>
          <c:order val="3"/>
          <c:tx>
            <c:strRef>
              <c:f>Sheet1!$S$1</c:f>
              <c:strCache>
                <c:ptCount val="1"/>
                <c:pt idx="0">
                  <c:v>Gävleborg</c:v>
                </c:pt>
              </c:strCache>
            </c:strRef>
          </c:tx>
          <c:spPr>
            <a:solidFill>
              <a:schemeClr val="accent6"/>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Sheet1!$S$2:$S$10</c:f>
              <c:numCache>
                <c:formatCode>General</c:formatCode>
                <c:ptCount val="9"/>
                <c:pt idx="0">
                  <c:v>11</c:v>
                </c:pt>
                <c:pt idx="1">
                  <c:v>22</c:v>
                </c:pt>
                <c:pt idx="2">
                  <c:v>6</c:v>
                </c:pt>
                <c:pt idx="3">
                  <c:v>11</c:v>
                </c:pt>
                <c:pt idx="4">
                  <c:v>15</c:v>
                </c:pt>
                <c:pt idx="5">
                  <c:v>13</c:v>
                </c:pt>
                <c:pt idx="6">
                  <c:v>16</c:v>
                </c:pt>
                <c:pt idx="7">
                  <c:v>18</c:v>
                </c:pt>
                <c:pt idx="8">
                  <c:v>26</c:v>
                </c:pt>
              </c:numCache>
            </c:numRef>
          </c:val>
          <c:extLst xmlns:c16r2="http://schemas.microsoft.com/office/drawing/2015/06/chart">
            <c:ext xmlns:c16="http://schemas.microsoft.com/office/drawing/2014/chart" uri="{C3380CC4-5D6E-409C-BE32-E72D297353CC}">
              <c16:uniqueId val="{00000003-16B5-40B9-A6B3-EED93D13B0E6}"/>
            </c:ext>
          </c:extLst>
        </c:ser>
        <c:ser>
          <c:idx val="4"/>
          <c:order val="4"/>
          <c:tx>
            <c:strRef>
              <c:f>Sheet1!$T$1</c:f>
              <c:strCache>
                <c:ptCount val="1"/>
                <c:pt idx="0">
                  <c:v>Gotland</c:v>
                </c:pt>
              </c:strCache>
            </c:strRef>
          </c:tx>
          <c:spPr>
            <a:solidFill>
              <a:schemeClr val="accent6">
                <a:shade val="82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Sheet1!$T$2:$T$10</c:f>
              <c:numCache>
                <c:formatCode>General</c:formatCode>
                <c:ptCount val="9"/>
                <c:pt idx="0">
                  <c:v>10</c:v>
                </c:pt>
                <c:pt idx="1">
                  <c:v>15</c:v>
                </c:pt>
                <c:pt idx="2">
                  <c:v>5</c:v>
                </c:pt>
                <c:pt idx="3">
                  <c:v>9</c:v>
                </c:pt>
                <c:pt idx="4">
                  <c:v>16</c:v>
                </c:pt>
                <c:pt idx="5">
                  <c:v>18</c:v>
                </c:pt>
                <c:pt idx="6">
                  <c:v>16</c:v>
                </c:pt>
                <c:pt idx="7">
                  <c:v>27</c:v>
                </c:pt>
                <c:pt idx="8">
                  <c:v>23</c:v>
                </c:pt>
              </c:numCache>
            </c:numRef>
          </c:val>
          <c:extLst xmlns:c16r2="http://schemas.microsoft.com/office/drawing/2015/06/chart">
            <c:ext xmlns:c16="http://schemas.microsoft.com/office/drawing/2014/chart" uri="{C3380CC4-5D6E-409C-BE32-E72D297353CC}">
              <c16:uniqueId val="{00000004-16B5-40B9-A6B3-EED93D13B0E6}"/>
            </c:ext>
          </c:extLst>
        </c:ser>
        <c:ser>
          <c:idx val="5"/>
          <c:order val="5"/>
          <c:tx>
            <c:strRef>
              <c:f>Sheet1!$U$1</c:f>
              <c:strCache>
                <c:ptCount val="1"/>
                <c:pt idx="0">
                  <c:v>Dalarna</c:v>
                </c:pt>
              </c:strCache>
            </c:strRef>
          </c:tx>
          <c:spPr>
            <a:solidFill>
              <a:schemeClr val="accent6">
                <a:shade val="65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Sheet1!$U$2:$U$10</c:f>
              <c:numCache>
                <c:formatCode>General</c:formatCode>
                <c:ptCount val="9"/>
                <c:pt idx="0">
                  <c:v>9</c:v>
                </c:pt>
                <c:pt idx="1">
                  <c:v>19</c:v>
                </c:pt>
                <c:pt idx="2">
                  <c:v>7</c:v>
                </c:pt>
                <c:pt idx="3">
                  <c:v>11</c:v>
                </c:pt>
                <c:pt idx="4">
                  <c:v>15</c:v>
                </c:pt>
                <c:pt idx="5">
                  <c:v>17</c:v>
                </c:pt>
                <c:pt idx="6">
                  <c:v>12</c:v>
                </c:pt>
                <c:pt idx="7">
                  <c:v>22</c:v>
                </c:pt>
                <c:pt idx="8">
                  <c:v>20</c:v>
                </c:pt>
              </c:numCache>
            </c:numRef>
          </c:val>
          <c:extLst xmlns:c16r2="http://schemas.microsoft.com/office/drawing/2015/06/chart">
            <c:ext xmlns:c16="http://schemas.microsoft.com/office/drawing/2014/chart" uri="{C3380CC4-5D6E-409C-BE32-E72D297353CC}">
              <c16:uniqueId val="{00000005-16B5-40B9-A6B3-EED93D13B0E6}"/>
            </c:ext>
          </c:extLst>
        </c:ser>
        <c:ser>
          <c:idx val="6"/>
          <c:order val="6"/>
          <c:tx>
            <c:strRef>
              <c:f>Sheet1!$V$1</c:f>
              <c:strCache>
                <c:ptCount val="1"/>
                <c:pt idx="0">
                  <c:v>Blekinge</c:v>
                </c:pt>
              </c:strCache>
            </c:strRef>
          </c:tx>
          <c:spPr>
            <a:solidFill>
              <a:schemeClr val="accent6">
                <a:shade val="47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Sheet1!$V$2:$V$10</c:f>
              <c:numCache>
                <c:formatCode>General</c:formatCode>
                <c:ptCount val="9"/>
                <c:pt idx="0">
                  <c:v>7</c:v>
                </c:pt>
                <c:pt idx="1">
                  <c:v>20</c:v>
                </c:pt>
                <c:pt idx="2">
                  <c:v>5</c:v>
                </c:pt>
                <c:pt idx="3">
                  <c:v>15</c:v>
                </c:pt>
                <c:pt idx="4">
                  <c:v>18</c:v>
                </c:pt>
                <c:pt idx="5">
                  <c:v>15</c:v>
                </c:pt>
                <c:pt idx="6">
                  <c:v>17</c:v>
                </c:pt>
                <c:pt idx="7">
                  <c:v>19</c:v>
                </c:pt>
                <c:pt idx="8">
                  <c:v>25</c:v>
                </c:pt>
              </c:numCache>
            </c:numRef>
          </c:val>
          <c:extLst xmlns:c16r2="http://schemas.microsoft.com/office/drawing/2015/06/chart">
            <c:ext xmlns:c16="http://schemas.microsoft.com/office/drawing/2014/chart" uri="{C3380CC4-5D6E-409C-BE32-E72D297353CC}">
              <c16:uniqueId val="{00000006-16B5-40B9-A6B3-EED93D13B0E6}"/>
            </c:ext>
          </c:extLst>
        </c:ser>
        <c:dLbls>
          <c:showVal val="1"/>
        </c:dLbls>
        <c:gapWidth val="66"/>
        <c:axId val="161471104"/>
        <c:axId val="161485184"/>
      </c:barChart>
      <c:catAx>
        <c:axId val="161471104"/>
        <c:scaling>
          <c:orientation val="minMax"/>
        </c:scaling>
        <c:axPos val="l"/>
        <c:numFmt formatCode="General" sourceLinked="1"/>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161485184"/>
        <c:crosses val="autoZero"/>
        <c:auto val="1"/>
        <c:lblAlgn val="ctr"/>
        <c:lblOffset val="100"/>
      </c:catAx>
      <c:valAx>
        <c:axId val="161485184"/>
        <c:scaling>
          <c:orientation val="minMax"/>
          <c:max val="70"/>
          <c:min val="0"/>
        </c:scaling>
        <c:delete val="1"/>
        <c:axPos val="b"/>
        <c:numFmt formatCode="General" sourceLinked="1"/>
        <c:tickLblPos val="none"/>
        <c:crossAx val="161471104"/>
        <c:crosses val="autoZero"/>
        <c:crossBetween val="between"/>
        <c:majorUnit val="20"/>
      </c:valAx>
      <c:spPr>
        <a:noFill/>
        <a:ln>
          <a:noFill/>
        </a:ln>
        <a:effectLst/>
      </c:spPr>
    </c:plotArea>
    <c:legend>
      <c:legendPos val="r"/>
      <c:layout>
        <c:manualLayout>
          <c:xMode val="edge"/>
          <c:yMode val="edge"/>
          <c:x val="0.86023650414230679"/>
          <c:y val="0.23236650328136133"/>
          <c:w val="9.5938480762433956E-2"/>
          <c:h val="0.47310558228069238"/>
        </c:manualLayout>
      </c:layout>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legend>
    <c:plotVisOnly val="1"/>
    <c:dispBlanksAs val="gap"/>
  </c:chart>
  <c:spPr>
    <a:noFill/>
    <a:ln w="6350" cap="flat" cmpd="sng" algn="ctr">
      <a:noFill/>
      <a:prstDash val="solid"/>
      <a:miter lim="800000"/>
    </a:ln>
    <a:effectLst/>
  </c:spPr>
  <c:txPr>
    <a:bodyPr/>
    <a:lstStyle/>
    <a:p>
      <a:pPr>
        <a:defRPr sz="1000"/>
      </a:pPr>
      <a:endParaRPr lang="sv-SE"/>
    </a:p>
  </c:txPr>
  <c:externalData r:id="rId1"/>
</c:chartSpace>
</file>

<file path=ppt/charts/chart16.xml><?xml version="1.0" encoding="utf-8"?>
<c:chartSpace xmlns:c="http://schemas.openxmlformats.org/drawingml/2006/chart" xmlns:a="http://schemas.openxmlformats.org/drawingml/2006/main" xmlns:r="http://schemas.openxmlformats.org/officeDocument/2006/relationships">
  <c:lang val="sv-SE"/>
  <c:style val="8"/>
  <c:chart>
    <c:autoTitleDeleted val="1"/>
    <c:plotArea>
      <c:layout>
        <c:manualLayout>
          <c:layoutTarget val="inner"/>
          <c:xMode val="edge"/>
          <c:yMode val="edge"/>
          <c:x val="0.46635459238963389"/>
          <c:y val="2.4317056792974908E-2"/>
          <c:w val="0.5336454076103665"/>
          <c:h val="0.95366125704813176"/>
        </c:manualLayout>
      </c:layout>
      <c:barChart>
        <c:barDir val="bar"/>
        <c:grouping val="clustered"/>
        <c:ser>
          <c:idx val="0"/>
          <c:order val="0"/>
          <c:tx>
            <c:strRef>
              <c:f>Sheet1!$I$1</c:f>
              <c:strCache>
                <c:ptCount val="1"/>
                <c:pt idx="0">
                  <c:v>Uppsala</c:v>
                </c:pt>
              </c:strCache>
            </c:strRef>
          </c:tx>
          <c:spPr>
            <a:solidFill>
              <a:schemeClr val="accent6">
                <a:tint val="48000"/>
              </a:schemeClr>
            </a:solidFill>
            <a:ln>
              <a:solidFill>
                <a:srgbClr val="C4C6DA"/>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Sheet1!$I$2:$I$10</c:f>
              <c:numCache>
                <c:formatCode>General</c:formatCode>
                <c:ptCount val="9"/>
                <c:pt idx="0">
                  <c:v>11</c:v>
                </c:pt>
                <c:pt idx="1">
                  <c:v>20</c:v>
                </c:pt>
                <c:pt idx="2">
                  <c:v>4</c:v>
                </c:pt>
                <c:pt idx="3">
                  <c:v>17</c:v>
                </c:pt>
                <c:pt idx="4">
                  <c:v>13</c:v>
                </c:pt>
                <c:pt idx="5">
                  <c:v>12</c:v>
                </c:pt>
                <c:pt idx="6">
                  <c:v>14</c:v>
                </c:pt>
                <c:pt idx="7">
                  <c:v>16</c:v>
                </c:pt>
                <c:pt idx="8">
                  <c:v>26</c:v>
                </c:pt>
              </c:numCache>
            </c:numRef>
          </c:val>
          <c:extLst xmlns:c16r2="http://schemas.microsoft.com/office/drawing/2015/06/chart">
            <c:ext xmlns:c16="http://schemas.microsoft.com/office/drawing/2014/chart" uri="{C3380CC4-5D6E-409C-BE32-E72D297353CC}">
              <c16:uniqueId val="{00000000-3B89-438E-B8AA-8AC302DE8145}"/>
            </c:ext>
          </c:extLst>
        </c:ser>
        <c:ser>
          <c:idx val="1"/>
          <c:order val="1"/>
          <c:tx>
            <c:strRef>
              <c:f>Sheet1!$J$1</c:f>
              <c:strCache>
                <c:ptCount val="1"/>
                <c:pt idx="0">
                  <c:v>Södermanland</c:v>
                </c:pt>
              </c:strCache>
            </c:strRef>
          </c:tx>
          <c:spPr>
            <a:solidFill>
              <a:srgbClr val="A8ABCB"/>
            </a:solidFill>
            <a:ln>
              <a:solidFill>
                <a:schemeClr val="bg1"/>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Sheet1!$J$2:$J$10</c:f>
              <c:numCache>
                <c:formatCode>General</c:formatCode>
                <c:ptCount val="9"/>
                <c:pt idx="0">
                  <c:v>11</c:v>
                </c:pt>
                <c:pt idx="1">
                  <c:v>17</c:v>
                </c:pt>
                <c:pt idx="2">
                  <c:v>6</c:v>
                </c:pt>
                <c:pt idx="3">
                  <c:v>15</c:v>
                </c:pt>
                <c:pt idx="4">
                  <c:v>14</c:v>
                </c:pt>
                <c:pt idx="5">
                  <c:v>15</c:v>
                </c:pt>
                <c:pt idx="6">
                  <c:v>15</c:v>
                </c:pt>
                <c:pt idx="7">
                  <c:v>18</c:v>
                </c:pt>
                <c:pt idx="8">
                  <c:v>21</c:v>
                </c:pt>
              </c:numCache>
            </c:numRef>
          </c:val>
          <c:extLst xmlns:c16r2="http://schemas.microsoft.com/office/drawing/2015/06/chart">
            <c:ext xmlns:c16="http://schemas.microsoft.com/office/drawing/2014/chart" uri="{C3380CC4-5D6E-409C-BE32-E72D297353CC}">
              <c16:uniqueId val="{00000001-3B89-438E-B8AA-8AC302DE8145}"/>
            </c:ext>
          </c:extLst>
        </c:ser>
        <c:ser>
          <c:idx val="2"/>
          <c:order val="2"/>
          <c:tx>
            <c:strRef>
              <c:f>Sheet1!$K$1</c:f>
              <c:strCache>
                <c:ptCount val="1"/>
                <c:pt idx="0">
                  <c:v>Stockholm</c:v>
                </c:pt>
              </c:strCache>
            </c:strRef>
          </c:tx>
          <c:spPr>
            <a:solidFill>
              <a:schemeClr val="accent6">
                <a:tint val="83000"/>
              </a:schemeClr>
            </a:solidFill>
            <a:ln>
              <a:solidFill>
                <a:schemeClr val="bg1"/>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Sheet1!$K$2:$K$10</c:f>
              <c:numCache>
                <c:formatCode>General</c:formatCode>
                <c:ptCount val="9"/>
                <c:pt idx="0">
                  <c:v>11</c:v>
                </c:pt>
                <c:pt idx="1">
                  <c:v>15</c:v>
                </c:pt>
                <c:pt idx="2">
                  <c:v>6</c:v>
                </c:pt>
                <c:pt idx="3">
                  <c:v>15</c:v>
                </c:pt>
                <c:pt idx="4">
                  <c:v>17</c:v>
                </c:pt>
                <c:pt idx="5">
                  <c:v>18</c:v>
                </c:pt>
                <c:pt idx="6">
                  <c:v>13</c:v>
                </c:pt>
                <c:pt idx="7">
                  <c:v>17</c:v>
                </c:pt>
                <c:pt idx="8">
                  <c:v>34</c:v>
                </c:pt>
              </c:numCache>
            </c:numRef>
          </c:val>
          <c:extLst xmlns:c16r2="http://schemas.microsoft.com/office/drawing/2015/06/chart">
            <c:ext xmlns:c16="http://schemas.microsoft.com/office/drawing/2014/chart" uri="{C3380CC4-5D6E-409C-BE32-E72D297353CC}">
              <c16:uniqueId val="{00000002-3B89-438E-B8AA-8AC302DE8145}"/>
            </c:ext>
          </c:extLst>
        </c:ser>
        <c:ser>
          <c:idx val="3"/>
          <c:order val="3"/>
          <c:tx>
            <c:strRef>
              <c:f>Sheet1!$L$1</c:f>
              <c:strCache>
                <c:ptCount val="1"/>
                <c:pt idx="0">
                  <c:v>Skåne</c:v>
                </c:pt>
              </c:strCache>
            </c:strRef>
          </c:tx>
          <c:spPr>
            <a:solidFill>
              <a:schemeClr val="accent6"/>
            </a:solidFill>
            <a:ln>
              <a:solidFill>
                <a:schemeClr val="bg1"/>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Sheet1!$L$2:$L$10</c:f>
              <c:numCache>
                <c:formatCode>General</c:formatCode>
                <c:ptCount val="9"/>
                <c:pt idx="0">
                  <c:v>11</c:v>
                </c:pt>
                <c:pt idx="1">
                  <c:v>17</c:v>
                </c:pt>
                <c:pt idx="2">
                  <c:v>4</c:v>
                </c:pt>
                <c:pt idx="3">
                  <c:v>13</c:v>
                </c:pt>
                <c:pt idx="4">
                  <c:v>16</c:v>
                </c:pt>
                <c:pt idx="5">
                  <c:v>15</c:v>
                </c:pt>
                <c:pt idx="6">
                  <c:v>17</c:v>
                </c:pt>
                <c:pt idx="7">
                  <c:v>17</c:v>
                </c:pt>
                <c:pt idx="8">
                  <c:v>22</c:v>
                </c:pt>
              </c:numCache>
            </c:numRef>
          </c:val>
          <c:extLst xmlns:c16r2="http://schemas.microsoft.com/office/drawing/2015/06/chart">
            <c:ext xmlns:c16="http://schemas.microsoft.com/office/drawing/2014/chart" uri="{C3380CC4-5D6E-409C-BE32-E72D297353CC}">
              <c16:uniqueId val="{00000003-3B89-438E-B8AA-8AC302DE8145}"/>
            </c:ext>
          </c:extLst>
        </c:ser>
        <c:ser>
          <c:idx val="4"/>
          <c:order val="4"/>
          <c:tx>
            <c:strRef>
              <c:f>Sheet1!$M$1</c:f>
              <c:strCache>
                <c:ptCount val="1"/>
                <c:pt idx="0">
                  <c:v>Norrbotten</c:v>
                </c:pt>
              </c:strCache>
            </c:strRef>
          </c:tx>
          <c:spPr>
            <a:solidFill>
              <a:schemeClr val="accent6">
                <a:shade val="82000"/>
              </a:schemeClr>
            </a:solidFill>
            <a:ln>
              <a:solidFill>
                <a:schemeClr val="bg1"/>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Sheet1!$M$2:$M$10</c:f>
              <c:numCache>
                <c:formatCode>General</c:formatCode>
                <c:ptCount val="9"/>
                <c:pt idx="0">
                  <c:v>6</c:v>
                </c:pt>
                <c:pt idx="1">
                  <c:v>19</c:v>
                </c:pt>
                <c:pt idx="2">
                  <c:v>6</c:v>
                </c:pt>
                <c:pt idx="3">
                  <c:v>10</c:v>
                </c:pt>
                <c:pt idx="4">
                  <c:v>12</c:v>
                </c:pt>
                <c:pt idx="5">
                  <c:v>19</c:v>
                </c:pt>
                <c:pt idx="6">
                  <c:v>13</c:v>
                </c:pt>
                <c:pt idx="7">
                  <c:v>29</c:v>
                </c:pt>
                <c:pt idx="8">
                  <c:v>24</c:v>
                </c:pt>
              </c:numCache>
            </c:numRef>
          </c:val>
          <c:extLst xmlns:c16r2="http://schemas.microsoft.com/office/drawing/2015/06/chart">
            <c:ext xmlns:c16="http://schemas.microsoft.com/office/drawing/2014/chart" uri="{C3380CC4-5D6E-409C-BE32-E72D297353CC}">
              <c16:uniqueId val="{00000004-3B89-438E-B8AA-8AC302DE8145}"/>
            </c:ext>
          </c:extLst>
        </c:ser>
        <c:ser>
          <c:idx val="5"/>
          <c:order val="5"/>
          <c:tx>
            <c:strRef>
              <c:f>Sheet1!$N$1</c:f>
              <c:strCache>
                <c:ptCount val="1"/>
                <c:pt idx="0">
                  <c:v>Kronoberg</c:v>
                </c:pt>
              </c:strCache>
            </c:strRef>
          </c:tx>
          <c:spPr>
            <a:solidFill>
              <a:schemeClr val="accent6">
                <a:shade val="65000"/>
              </a:schemeClr>
            </a:solidFill>
            <a:ln>
              <a:solidFill>
                <a:schemeClr val="bg1"/>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Sheet1!$N$2:$N$10</c:f>
              <c:numCache>
                <c:formatCode>General</c:formatCode>
                <c:ptCount val="9"/>
                <c:pt idx="0">
                  <c:v>7</c:v>
                </c:pt>
                <c:pt idx="1">
                  <c:v>20</c:v>
                </c:pt>
                <c:pt idx="2">
                  <c:v>5</c:v>
                </c:pt>
                <c:pt idx="3">
                  <c:v>11</c:v>
                </c:pt>
                <c:pt idx="4">
                  <c:v>11</c:v>
                </c:pt>
                <c:pt idx="5">
                  <c:v>16</c:v>
                </c:pt>
                <c:pt idx="6">
                  <c:v>13</c:v>
                </c:pt>
                <c:pt idx="7">
                  <c:v>31</c:v>
                </c:pt>
                <c:pt idx="8">
                  <c:v>27</c:v>
                </c:pt>
              </c:numCache>
            </c:numRef>
          </c:val>
          <c:extLst xmlns:c16r2="http://schemas.microsoft.com/office/drawing/2015/06/chart">
            <c:ext xmlns:c16="http://schemas.microsoft.com/office/drawing/2014/chart" uri="{C3380CC4-5D6E-409C-BE32-E72D297353CC}">
              <c16:uniqueId val="{00000005-3B89-438E-B8AA-8AC302DE8145}"/>
            </c:ext>
          </c:extLst>
        </c:ser>
        <c:ser>
          <c:idx val="6"/>
          <c:order val="6"/>
          <c:tx>
            <c:strRef>
              <c:f>Sheet1!$O$1</c:f>
              <c:strCache>
                <c:ptCount val="1"/>
                <c:pt idx="0">
                  <c:v>Kalmar</c:v>
                </c:pt>
              </c:strCache>
            </c:strRef>
          </c:tx>
          <c:spPr>
            <a:solidFill>
              <a:schemeClr val="accent6">
                <a:shade val="47000"/>
              </a:schemeClr>
            </a:solidFill>
            <a:ln>
              <a:solidFill>
                <a:schemeClr val="bg1"/>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Sheet1!$O$2:$O$10</c:f>
              <c:numCache>
                <c:formatCode>General</c:formatCode>
                <c:ptCount val="9"/>
                <c:pt idx="0">
                  <c:v>10</c:v>
                </c:pt>
                <c:pt idx="1">
                  <c:v>15</c:v>
                </c:pt>
                <c:pt idx="2">
                  <c:v>8</c:v>
                </c:pt>
                <c:pt idx="3">
                  <c:v>16</c:v>
                </c:pt>
                <c:pt idx="4">
                  <c:v>17</c:v>
                </c:pt>
                <c:pt idx="5">
                  <c:v>14</c:v>
                </c:pt>
                <c:pt idx="6">
                  <c:v>14</c:v>
                </c:pt>
                <c:pt idx="7">
                  <c:v>20</c:v>
                </c:pt>
                <c:pt idx="8">
                  <c:v>23</c:v>
                </c:pt>
              </c:numCache>
            </c:numRef>
          </c:val>
          <c:extLst xmlns:c16r2="http://schemas.microsoft.com/office/drawing/2015/06/chart">
            <c:ext xmlns:c16="http://schemas.microsoft.com/office/drawing/2014/chart" uri="{C3380CC4-5D6E-409C-BE32-E72D297353CC}">
              <c16:uniqueId val="{00000006-3B89-438E-B8AA-8AC302DE8145}"/>
            </c:ext>
          </c:extLst>
        </c:ser>
        <c:dLbls>
          <c:showVal val="1"/>
        </c:dLbls>
        <c:gapWidth val="66"/>
        <c:axId val="161614080"/>
        <c:axId val="161656832"/>
      </c:barChart>
      <c:catAx>
        <c:axId val="161614080"/>
        <c:scaling>
          <c:orientation val="minMax"/>
        </c:scaling>
        <c:axPos val="l"/>
        <c:numFmt formatCode="General" sourceLinked="1"/>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161656832"/>
        <c:crosses val="autoZero"/>
        <c:auto val="1"/>
        <c:lblAlgn val="ctr"/>
        <c:lblOffset val="100"/>
      </c:catAx>
      <c:valAx>
        <c:axId val="161656832"/>
        <c:scaling>
          <c:orientation val="minMax"/>
          <c:max val="70"/>
          <c:min val="0"/>
        </c:scaling>
        <c:delete val="1"/>
        <c:axPos val="b"/>
        <c:numFmt formatCode="General" sourceLinked="1"/>
        <c:tickLblPos val="none"/>
        <c:crossAx val="161614080"/>
        <c:crosses val="autoZero"/>
        <c:crossBetween val="between"/>
        <c:majorUnit val="20"/>
      </c:valAx>
      <c:spPr>
        <a:noFill/>
        <a:ln>
          <a:noFill/>
        </a:ln>
        <a:effectLst/>
      </c:spPr>
    </c:plotArea>
    <c:legend>
      <c:legendPos val="r"/>
      <c:layout>
        <c:manualLayout>
          <c:xMode val="edge"/>
          <c:yMode val="edge"/>
          <c:x val="0.86023650414230679"/>
          <c:y val="0.23236650328136133"/>
          <c:w val="0.12592885923562622"/>
          <c:h val="0.41396738449560588"/>
        </c:manualLayout>
      </c:layout>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legend>
    <c:plotVisOnly val="1"/>
    <c:dispBlanksAs val="gap"/>
  </c:chart>
  <c:spPr>
    <a:noFill/>
    <a:ln w="6350" cap="flat" cmpd="sng" algn="ctr">
      <a:noFill/>
      <a:prstDash val="solid"/>
      <a:miter lim="800000"/>
    </a:ln>
    <a:effectLst/>
  </c:spPr>
  <c:txPr>
    <a:bodyPr/>
    <a:lstStyle/>
    <a:p>
      <a:pPr>
        <a:defRPr sz="1000"/>
      </a:pPr>
      <a:endParaRPr lang="sv-SE"/>
    </a:p>
  </c:txPr>
  <c:externalData r:id="rId1"/>
</c:chartSpace>
</file>

<file path=ppt/charts/chart17.xml><?xml version="1.0" encoding="utf-8"?>
<c:chartSpace xmlns:c="http://schemas.openxmlformats.org/drawingml/2006/chart" xmlns:a="http://schemas.openxmlformats.org/drawingml/2006/main" xmlns:r="http://schemas.openxmlformats.org/officeDocument/2006/relationships">
  <c:lang val="sv-SE"/>
  <c:style val="8"/>
  <c:chart>
    <c:autoTitleDeleted val="1"/>
    <c:plotArea>
      <c:layout>
        <c:manualLayout>
          <c:layoutTarget val="inner"/>
          <c:xMode val="edge"/>
          <c:yMode val="edge"/>
          <c:x val="0.46635459238963389"/>
          <c:y val="2.4317056792974908E-2"/>
          <c:w val="0.5336454076103665"/>
          <c:h val="0.95366125704813176"/>
        </c:manualLayout>
      </c:layout>
      <c:barChart>
        <c:barDir val="bar"/>
        <c:grouping val="clustered"/>
        <c:ser>
          <c:idx val="0"/>
          <c:order val="0"/>
          <c:tx>
            <c:strRef>
              <c:f>Sheet1!$B$1</c:f>
              <c:strCache>
                <c:ptCount val="1"/>
                <c:pt idx="0">
                  <c:v>Östergötland</c:v>
                </c:pt>
              </c:strCache>
            </c:strRef>
          </c:tx>
          <c:spPr>
            <a:solidFill>
              <a:srgbClr val="C4C6DA"/>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Sheet1!$B$2:$B$10</c:f>
              <c:numCache>
                <c:formatCode>General</c:formatCode>
                <c:ptCount val="9"/>
                <c:pt idx="0">
                  <c:v>9</c:v>
                </c:pt>
                <c:pt idx="1">
                  <c:v>19</c:v>
                </c:pt>
                <c:pt idx="2">
                  <c:v>6</c:v>
                </c:pt>
                <c:pt idx="3">
                  <c:v>15</c:v>
                </c:pt>
                <c:pt idx="4">
                  <c:v>18</c:v>
                </c:pt>
                <c:pt idx="5">
                  <c:v>13</c:v>
                </c:pt>
                <c:pt idx="6">
                  <c:v>19</c:v>
                </c:pt>
                <c:pt idx="7">
                  <c:v>17</c:v>
                </c:pt>
                <c:pt idx="8">
                  <c:v>27</c:v>
                </c:pt>
              </c:numCache>
            </c:numRef>
          </c:val>
          <c:extLst xmlns:c16r2="http://schemas.microsoft.com/office/drawing/2015/06/chart">
            <c:ext xmlns:c16="http://schemas.microsoft.com/office/drawing/2014/chart" uri="{C3380CC4-5D6E-409C-BE32-E72D297353CC}">
              <c16:uniqueId val="{00000000-E575-40B5-A3C3-34955A6044B8}"/>
            </c:ext>
          </c:extLst>
        </c:ser>
        <c:ser>
          <c:idx val="1"/>
          <c:order val="1"/>
          <c:tx>
            <c:strRef>
              <c:f>Sheet1!$C$1</c:f>
              <c:strCache>
                <c:ptCount val="1"/>
                <c:pt idx="0">
                  <c:v>Örebro</c:v>
                </c:pt>
              </c:strCache>
            </c:strRef>
          </c:tx>
          <c:spPr>
            <a:solidFill>
              <a:srgbClr val="C4C6DA"/>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Sheet1!$C$2:$C$10</c:f>
              <c:numCache>
                <c:formatCode>General</c:formatCode>
                <c:ptCount val="9"/>
                <c:pt idx="0">
                  <c:v>12</c:v>
                </c:pt>
                <c:pt idx="1">
                  <c:v>12</c:v>
                </c:pt>
                <c:pt idx="2">
                  <c:v>4</c:v>
                </c:pt>
                <c:pt idx="3">
                  <c:v>22</c:v>
                </c:pt>
                <c:pt idx="4">
                  <c:v>11</c:v>
                </c:pt>
                <c:pt idx="5">
                  <c:v>20</c:v>
                </c:pt>
                <c:pt idx="6">
                  <c:v>20</c:v>
                </c:pt>
                <c:pt idx="7">
                  <c:v>18</c:v>
                </c:pt>
                <c:pt idx="8">
                  <c:v>33</c:v>
                </c:pt>
              </c:numCache>
            </c:numRef>
          </c:val>
          <c:extLst xmlns:c16r2="http://schemas.microsoft.com/office/drawing/2015/06/chart">
            <c:ext xmlns:c16="http://schemas.microsoft.com/office/drawing/2014/chart" uri="{C3380CC4-5D6E-409C-BE32-E72D297353CC}">
              <c16:uniqueId val="{00000001-E575-40B5-A3C3-34955A6044B8}"/>
            </c:ext>
          </c:extLst>
        </c:ser>
        <c:ser>
          <c:idx val="2"/>
          <c:order val="2"/>
          <c:tx>
            <c:strRef>
              <c:f>Sheet1!$D$1</c:f>
              <c:strCache>
                <c:ptCount val="1"/>
                <c:pt idx="0">
                  <c:v>Västra Götaland</c:v>
                </c:pt>
              </c:strCache>
            </c:strRef>
          </c:tx>
          <c:spPr>
            <a:solidFill>
              <a:srgbClr val="8188B9"/>
            </a:solidFill>
            <a:ln>
              <a:solidFill>
                <a:schemeClr val="bg1"/>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Sheet1!$D$2:$D$10</c:f>
              <c:numCache>
                <c:formatCode>General</c:formatCode>
                <c:ptCount val="9"/>
                <c:pt idx="0">
                  <c:v>12</c:v>
                </c:pt>
                <c:pt idx="1">
                  <c:v>17</c:v>
                </c:pt>
                <c:pt idx="2">
                  <c:v>8</c:v>
                </c:pt>
                <c:pt idx="3">
                  <c:v>7</c:v>
                </c:pt>
                <c:pt idx="4">
                  <c:v>17</c:v>
                </c:pt>
                <c:pt idx="5">
                  <c:v>21</c:v>
                </c:pt>
                <c:pt idx="6">
                  <c:v>16</c:v>
                </c:pt>
                <c:pt idx="7">
                  <c:v>21</c:v>
                </c:pt>
                <c:pt idx="8">
                  <c:v>21</c:v>
                </c:pt>
              </c:numCache>
            </c:numRef>
          </c:val>
          <c:extLst xmlns:c16r2="http://schemas.microsoft.com/office/drawing/2015/06/chart">
            <c:ext xmlns:c16="http://schemas.microsoft.com/office/drawing/2014/chart" uri="{C3380CC4-5D6E-409C-BE32-E72D297353CC}">
              <c16:uniqueId val="{00000002-E575-40B5-A3C3-34955A6044B8}"/>
            </c:ext>
          </c:extLst>
        </c:ser>
        <c:ser>
          <c:idx val="3"/>
          <c:order val="3"/>
          <c:tx>
            <c:strRef>
              <c:f>Sheet1!$E$1</c:f>
              <c:strCache>
                <c:ptCount val="1"/>
                <c:pt idx="0">
                  <c:v>Västmanland</c:v>
                </c:pt>
              </c:strCache>
            </c:strRef>
          </c:tx>
          <c:spPr>
            <a:solidFill>
              <a:schemeClr val="accent6"/>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Sheet1!$E$2:$E$10</c:f>
              <c:numCache>
                <c:formatCode>General</c:formatCode>
                <c:ptCount val="9"/>
                <c:pt idx="0">
                  <c:v>5</c:v>
                </c:pt>
                <c:pt idx="1">
                  <c:v>21</c:v>
                </c:pt>
                <c:pt idx="2">
                  <c:v>5</c:v>
                </c:pt>
                <c:pt idx="3">
                  <c:v>17</c:v>
                </c:pt>
                <c:pt idx="4">
                  <c:v>12</c:v>
                </c:pt>
                <c:pt idx="5">
                  <c:v>14</c:v>
                </c:pt>
                <c:pt idx="6">
                  <c:v>20</c:v>
                </c:pt>
                <c:pt idx="7">
                  <c:v>23</c:v>
                </c:pt>
                <c:pt idx="8">
                  <c:v>23</c:v>
                </c:pt>
              </c:numCache>
            </c:numRef>
          </c:val>
          <c:extLst xmlns:c16r2="http://schemas.microsoft.com/office/drawing/2015/06/chart">
            <c:ext xmlns:c16="http://schemas.microsoft.com/office/drawing/2014/chart" uri="{C3380CC4-5D6E-409C-BE32-E72D297353CC}">
              <c16:uniqueId val="{00000003-E575-40B5-A3C3-34955A6044B8}"/>
            </c:ext>
          </c:extLst>
        </c:ser>
        <c:ser>
          <c:idx val="4"/>
          <c:order val="4"/>
          <c:tx>
            <c:strRef>
              <c:f>Sheet1!$F$1</c:f>
              <c:strCache>
                <c:ptCount val="1"/>
                <c:pt idx="0">
                  <c:v>Västernorrland</c:v>
                </c:pt>
              </c:strCache>
            </c:strRef>
          </c:tx>
          <c:spPr>
            <a:solidFill>
              <a:schemeClr val="accent6">
                <a:shade val="82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Sheet1!$F$2:$F$10</c:f>
              <c:numCache>
                <c:formatCode>General</c:formatCode>
                <c:ptCount val="9"/>
                <c:pt idx="0">
                  <c:v>13</c:v>
                </c:pt>
                <c:pt idx="1">
                  <c:v>18</c:v>
                </c:pt>
                <c:pt idx="2">
                  <c:v>4</c:v>
                </c:pt>
                <c:pt idx="3">
                  <c:v>11</c:v>
                </c:pt>
                <c:pt idx="4">
                  <c:v>12</c:v>
                </c:pt>
                <c:pt idx="5">
                  <c:v>16</c:v>
                </c:pt>
                <c:pt idx="6">
                  <c:v>13</c:v>
                </c:pt>
                <c:pt idx="7">
                  <c:v>18</c:v>
                </c:pt>
                <c:pt idx="8">
                  <c:v>19</c:v>
                </c:pt>
              </c:numCache>
            </c:numRef>
          </c:val>
          <c:extLst xmlns:c16r2="http://schemas.microsoft.com/office/drawing/2015/06/chart">
            <c:ext xmlns:c16="http://schemas.microsoft.com/office/drawing/2014/chart" uri="{C3380CC4-5D6E-409C-BE32-E72D297353CC}">
              <c16:uniqueId val="{00000004-E575-40B5-A3C3-34955A6044B8}"/>
            </c:ext>
          </c:extLst>
        </c:ser>
        <c:ser>
          <c:idx val="5"/>
          <c:order val="5"/>
          <c:tx>
            <c:strRef>
              <c:f>Sheet1!$G$1</c:f>
              <c:strCache>
                <c:ptCount val="1"/>
                <c:pt idx="0">
                  <c:v>Västerbotten</c:v>
                </c:pt>
              </c:strCache>
            </c:strRef>
          </c:tx>
          <c:spPr>
            <a:solidFill>
              <a:schemeClr val="accent6">
                <a:shade val="65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Sheet1!$G$2:$G$10</c:f>
              <c:numCache>
                <c:formatCode>General</c:formatCode>
                <c:ptCount val="9"/>
                <c:pt idx="0">
                  <c:v>9</c:v>
                </c:pt>
                <c:pt idx="1">
                  <c:v>21</c:v>
                </c:pt>
                <c:pt idx="2">
                  <c:v>4</c:v>
                </c:pt>
                <c:pt idx="3">
                  <c:v>14</c:v>
                </c:pt>
                <c:pt idx="4">
                  <c:v>10</c:v>
                </c:pt>
                <c:pt idx="5">
                  <c:v>12</c:v>
                </c:pt>
                <c:pt idx="6">
                  <c:v>16</c:v>
                </c:pt>
                <c:pt idx="7">
                  <c:v>28</c:v>
                </c:pt>
                <c:pt idx="8">
                  <c:v>23</c:v>
                </c:pt>
              </c:numCache>
            </c:numRef>
          </c:val>
          <c:extLst xmlns:c16r2="http://schemas.microsoft.com/office/drawing/2015/06/chart">
            <c:ext xmlns:c16="http://schemas.microsoft.com/office/drawing/2014/chart" uri="{C3380CC4-5D6E-409C-BE32-E72D297353CC}">
              <c16:uniqueId val="{00000005-E575-40B5-A3C3-34955A6044B8}"/>
            </c:ext>
          </c:extLst>
        </c:ser>
        <c:ser>
          <c:idx val="6"/>
          <c:order val="6"/>
          <c:tx>
            <c:strRef>
              <c:f>Sheet1!$H$1</c:f>
              <c:strCache>
                <c:ptCount val="1"/>
                <c:pt idx="0">
                  <c:v>Värmland</c:v>
                </c:pt>
              </c:strCache>
            </c:strRef>
          </c:tx>
          <c:spPr>
            <a:solidFill>
              <a:schemeClr val="accent6">
                <a:shade val="47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Stämmer möte och träffar personen </c:v>
                </c:pt>
                <c:pt idx="3">
                  <c:v>Tar kontakt på sociala medier  </c:v>
                </c:pt>
                <c:pt idx="4">
                  <c:v>Skickar blommor eller ett kort </c:v>
                </c:pt>
                <c:pt idx="5">
                  <c:v>Ringer</c:v>
                </c:pt>
                <c:pt idx="6">
                  <c:v>SMSar</c:v>
                </c:pt>
                <c:pt idx="7">
                  <c:v>Avvaktar, med avsikt att ta kontakt senare </c:v>
                </c:pt>
                <c:pt idx="8">
                  <c:v>Jag pratar med andra som också är bekanta med den sörjande för att se vad vi kan göra tillsammans </c:v>
                </c:pt>
              </c:strCache>
            </c:strRef>
          </c:cat>
          <c:val>
            <c:numRef>
              <c:f>Sheet1!$H$2:$H$10</c:f>
              <c:numCache>
                <c:formatCode>General</c:formatCode>
                <c:ptCount val="9"/>
                <c:pt idx="0">
                  <c:v>9</c:v>
                </c:pt>
                <c:pt idx="1">
                  <c:v>18</c:v>
                </c:pt>
                <c:pt idx="2">
                  <c:v>6</c:v>
                </c:pt>
                <c:pt idx="3">
                  <c:v>14</c:v>
                </c:pt>
                <c:pt idx="4">
                  <c:v>19</c:v>
                </c:pt>
                <c:pt idx="5">
                  <c:v>14</c:v>
                </c:pt>
                <c:pt idx="6">
                  <c:v>13</c:v>
                </c:pt>
                <c:pt idx="7">
                  <c:v>22</c:v>
                </c:pt>
                <c:pt idx="8">
                  <c:v>23</c:v>
                </c:pt>
              </c:numCache>
            </c:numRef>
          </c:val>
          <c:extLst xmlns:c16r2="http://schemas.microsoft.com/office/drawing/2015/06/chart">
            <c:ext xmlns:c16="http://schemas.microsoft.com/office/drawing/2014/chart" uri="{C3380CC4-5D6E-409C-BE32-E72D297353CC}">
              <c16:uniqueId val="{00000006-E575-40B5-A3C3-34955A6044B8}"/>
            </c:ext>
          </c:extLst>
        </c:ser>
        <c:dLbls>
          <c:showVal val="1"/>
        </c:dLbls>
        <c:gapWidth val="66"/>
        <c:axId val="161945472"/>
        <c:axId val="161947008"/>
      </c:barChart>
      <c:catAx>
        <c:axId val="161945472"/>
        <c:scaling>
          <c:orientation val="minMax"/>
        </c:scaling>
        <c:axPos val="l"/>
        <c:numFmt formatCode="General" sourceLinked="1"/>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161947008"/>
        <c:crosses val="autoZero"/>
        <c:auto val="1"/>
        <c:lblAlgn val="ctr"/>
        <c:lblOffset val="100"/>
      </c:catAx>
      <c:valAx>
        <c:axId val="161947008"/>
        <c:scaling>
          <c:orientation val="minMax"/>
          <c:max val="70"/>
          <c:min val="0"/>
        </c:scaling>
        <c:delete val="1"/>
        <c:axPos val="b"/>
        <c:numFmt formatCode="General" sourceLinked="1"/>
        <c:tickLblPos val="none"/>
        <c:crossAx val="161945472"/>
        <c:crosses val="autoZero"/>
        <c:crossBetween val="between"/>
        <c:majorUnit val="20"/>
      </c:valAx>
      <c:spPr>
        <a:noFill/>
        <a:ln>
          <a:noFill/>
        </a:ln>
        <a:effectLst/>
      </c:spPr>
    </c:plotArea>
    <c:legend>
      <c:legendPos val="r"/>
      <c:layout>
        <c:manualLayout>
          <c:xMode val="edge"/>
          <c:yMode val="edge"/>
          <c:x val="0.86023650414230679"/>
          <c:y val="0.23236650328136133"/>
          <c:w val="0.13739117337566578"/>
          <c:h val="0.41396738449560588"/>
        </c:manualLayout>
      </c:layout>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legend>
    <c:plotVisOnly val="1"/>
    <c:dispBlanksAs val="gap"/>
  </c:chart>
  <c:spPr>
    <a:noFill/>
    <a:ln w="6350" cap="flat" cmpd="sng" algn="ctr">
      <a:noFill/>
      <a:prstDash val="solid"/>
      <a:miter lim="800000"/>
    </a:ln>
    <a:effectLst/>
  </c:spPr>
  <c:txPr>
    <a:bodyPr/>
    <a:lstStyle/>
    <a:p>
      <a:pPr>
        <a:defRPr sz="1000"/>
      </a:pPr>
      <a:endParaRPr lang="sv-SE"/>
    </a:p>
  </c:txPr>
  <c:externalData r:id="rId1"/>
</c:chartSpace>
</file>

<file path=ppt/charts/chart18.xml><?xml version="1.0" encoding="utf-8"?>
<c:chartSpace xmlns:c="http://schemas.openxmlformats.org/drawingml/2006/chart" xmlns:a="http://schemas.openxmlformats.org/drawingml/2006/main" xmlns:r="http://schemas.openxmlformats.org/officeDocument/2006/relationships">
  <c:lang val="sv-SE"/>
  <c:style val="8"/>
  <c:chart>
    <c:autoTitleDeleted val="1"/>
    <c:plotArea>
      <c:layout>
        <c:manualLayout>
          <c:layoutTarget val="inner"/>
          <c:xMode val="edge"/>
          <c:yMode val="edge"/>
          <c:x val="0.48091037507179574"/>
          <c:y val="4.3586032182006657E-2"/>
          <c:w val="0.39878270687821837"/>
          <c:h val="0.92002616592473518"/>
        </c:manualLayout>
      </c:layout>
      <c:barChart>
        <c:barDir val="bar"/>
        <c:grouping val="clustered"/>
        <c:ser>
          <c:idx val="0"/>
          <c:order val="0"/>
          <c:tx>
            <c:strRef>
              <c:f>Sheet1!$C$1</c:f>
              <c:strCache>
                <c:ptCount val="1"/>
                <c:pt idx="0">
                  <c:v>Inte står dig nära</c:v>
                </c:pt>
              </c:strCache>
            </c:strRef>
          </c:tx>
          <c:spPr>
            <a:solidFill>
              <a:schemeClr val="bg1">
                <a:lumMod val="75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 </c:v>
                </c:pt>
              </c:strCache>
            </c:strRef>
          </c:cat>
          <c:val>
            <c:numRef>
              <c:f>Sheet1!$C$2:$C$10</c:f>
              <c:numCache>
                <c:formatCode>General</c:formatCode>
                <c:ptCount val="9"/>
                <c:pt idx="0">
                  <c:v>10</c:v>
                </c:pt>
                <c:pt idx="1">
                  <c:v>18</c:v>
                </c:pt>
                <c:pt idx="2">
                  <c:v>14</c:v>
                </c:pt>
                <c:pt idx="3">
                  <c:v>21</c:v>
                </c:pt>
                <c:pt idx="4">
                  <c:v>15</c:v>
                </c:pt>
                <c:pt idx="5">
                  <c:v>16</c:v>
                </c:pt>
                <c:pt idx="6">
                  <c:v>6</c:v>
                </c:pt>
                <c:pt idx="7">
                  <c:v>25</c:v>
                </c:pt>
                <c:pt idx="8">
                  <c:v>16</c:v>
                </c:pt>
              </c:numCache>
            </c:numRef>
          </c:val>
          <c:extLst xmlns:c16r2="http://schemas.microsoft.com/office/drawing/2015/06/chart">
            <c:ext xmlns:c16="http://schemas.microsoft.com/office/drawing/2014/chart" uri="{C3380CC4-5D6E-409C-BE32-E72D297353CC}">
              <c16:uniqueId val="{00000000-122C-4795-BDDA-654647383E0A}"/>
            </c:ext>
          </c:extLst>
        </c:ser>
        <c:ser>
          <c:idx val="1"/>
          <c:order val="1"/>
          <c:tx>
            <c:strRef>
              <c:f>Sheet1!$D$1</c:f>
              <c:strCache>
                <c:ptCount val="1"/>
                <c:pt idx="0">
                  <c:v>Står dig nära </c:v>
                </c:pt>
              </c:strCache>
            </c:strRef>
          </c:tx>
          <c:spPr>
            <a:solidFill>
              <a:schemeClr val="bg2"/>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Ingen av ovanstående </c:v>
                </c:pt>
                <c:pt idx="2">
                  <c:v>Tar kontakt på sociala medier  </c:v>
                </c:pt>
                <c:pt idx="3">
                  <c:v>Avvaktar, med avsikt att ta kontakt senare </c:v>
                </c:pt>
                <c:pt idx="4">
                  <c:v>Skickar blommor eller ett kort </c:v>
                </c:pt>
                <c:pt idx="5">
                  <c:v>SMSar </c:v>
                </c:pt>
                <c:pt idx="6">
                  <c:v>Stämmer möte och träffar personen </c:v>
                </c:pt>
                <c:pt idx="7">
                  <c:v>Jag pratar med andra som också står den sörjande nära för att se vad vi kan göra tillsammans </c:v>
                </c:pt>
                <c:pt idx="8">
                  <c:v>Ringer </c:v>
                </c:pt>
              </c:strCache>
            </c:strRef>
          </c:cat>
          <c:val>
            <c:numRef>
              <c:f>Sheet1!$D$2:$D$10</c:f>
              <c:numCache>
                <c:formatCode>General</c:formatCode>
                <c:ptCount val="9"/>
                <c:pt idx="0">
                  <c:v>6</c:v>
                </c:pt>
                <c:pt idx="1">
                  <c:v>3</c:v>
                </c:pt>
                <c:pt idx="2">
                  <c:v>9</c:v>
                </c:pt>
                <c:pt idx="3">
                  <c:v>17</c:v>
                </c:pt>
                <c:pt idx="4">
                  <c:v>21</c:v>
                </c:pt>
                <c:pt idx="5">
                  <c:v>23</c:v>
                </c:pt>
                <c:pt idx="6">
                  <c:v>23</c:v>
                </c:pt>
                <c:pt idx="7">
                  <c:v>29</c:v>
                </c:pt>
                <c:pt idx="8">
                  <c:v>48</c:v>
                </c:pt>
              </c:numCache>
            </c:numRef>
          </c:val>
          <c:extLst xmlns:c16r2="http://schemas.microsoft.com/office/drawing/2015/06/chart">
            <c:ext xmlns:c16="http://schemas.microsoft.com/office/drawing/2014/chart" uri="{C3380CC4-5D6E-409C-BE32-E72D297353CC}">
              <c16:uniqueId val="{00000001-122C-4795-BDDA-654647383E0A}"/>
            </c:ext>
          </c:extLst>
        </c:ser>
        <c:dLbls>
          <c:showVal val="1"/>
        </c:dLbls>
        <c:gapWidth val="66"/>
        <c:axId val="162027008"/>
        <c:axId val="162028544"/>
      </c:barChart>
      <c:catAx>
        <c:axId val="162027008"/>
        <c:scaling>
          <c:orientation val="minMax"/>
        </c:scaling>
        <c:axPos val="l"/>
        <c:numFmt formatCode="General" sourceLinked="1"/>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crossAx val="162028544"/>
        <c:crosses val="autoZero"/>
        <c:auto val="1"/>
        <c:lblAlgn val="ctr"/>
        <c:lblOffset val="100"/>
      </c:catAx>
      <c:valAx>
        <c:axId val="162028544"/>
        <c:scaling>
          <c:orientation val="minMax"/>
          <c:max val="70"/>
          <c:min val="0"/>
        </c:scaling>
        <c:delete val="1"/>
        <c:axPos val="b"/>
        <c:numFmt formatCode="General" sourceLinked="1"/>
        <c:tickLblPos val="none"/>
        <c:crossAx val="162027008"/>
        <c:crosses val="autoZero"/>
        <c:crossBetween val="between"/>
        <c:majorUnit val="20"/>
      </c:valAx>
      <c:spPr>
        <a:noFill/>
        <a:ln>
          <a:noFill/>
        </a:ln>
        <a:effectLst/>
      </c:spPr>
    </c:plotArea>
    <c:legend>
      <c:legendPos val="r"/>
      <c:layout>
        <c:manualLayout>
          <c:xMode val="edge"/>
          <c:yMode val="edge"/>
          <c:x val="0.82170756715282312"/>
          <c:y val="0.13051620479647935"/>
          <c:w val="0.17310342913785218"/>
          <c:h val="0.13612393180733454"/>
        </c:manualLayout>
      </c:layout>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sv-SE"/>
        </a:p>
      </c:txPr>
    </c:legend>
    <c:plotVisOnly val="1"/>
    <c:dispBlanksAs val="gap"/>
  </c:chart>
  <c:spPr>
    <a:noFill/>
    <a:ln w="6350" cap="flat" cmpd="sng" algn="ctr">
      <a:noFill/>
      <a:prstDash val="solid"/>
      <a:miter lim="800000"/>
    </a:ln>
    <a:effectLst/>
  </c:spPr>
  <c:txPr>
    <a:bodyPr/>
    <a:lstStyle/>
    <a:p>
      <a:pPr>
        <a:defRPr sz="1000"/>
      </a:pPr>
      <a:endParaRPr lang="sv-SE"/>
    </a:p>
  </c:txPr>
  <c:externalData r:id="rId1"/>
</c:chartSpace>
</file>

<file path=ppt/charts/chart19.xml><?xml version="1.0" encoding="utf-8"?>
<c:chartSpace xmlns:c="http://schemas.openxmlformats.org/drawingml/2006/chart" xmlns:a="http://schemas.openxmlformats.org/drawingml/2006/main" xmlns:r="http://schemas.openxmlformats.org/officeDocument/2006/relationships">
  <c:lang val="sv-SE"/>
  <c:style val="18"/>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021749554353847"/>
          <c:y val="0.12453027722506416"/>
          <c:w val="0.79633494003320049"/>
          <c:h val="0.76670297228352802"/>
        </c:manualLayout>
      </c:layout>
      <c:barChart>
        <c:barDir val="bar"/>
        <c:grouping val="stacked"/>
        <c:ser>
          <c:idx val="0"/>
          <c:order val="0"/>
          <c:tx>
            <c:strRef>
              <c:f>Sheet1!$B$1</c:f>
              <c:strCache>
                <c:ptCount val="1"/>
                <c:pt idx="0">
                  <c:v>Ja </c:v>
                </c:pt>
              </c:strCache>
            </c:strRef>
          </c:tx>
          <c:spPr>
            <a:solidFill>
              <a:srgbClr val="00B050"/>
            </a:solidFill>
            <a:ln>
              <a:solidFill>
                <a:srgbClr val="FFFFFF"/>
              </a:solidFill>
            </a:ln>
          </c:spPr>
          <c:dLbls>
            <c:spPr>
              <a:noFill/>
              <a:ln>
                <a:noFill/>
              </a:ln>
              <a:effectLst/>
            </c:spPr>
            <c:txPr>
              <a:bodyPr/>
              <a:lstStyle/>
              <a:p>
                <a:pPr>
                  <a:defRPr sz="16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Sheet1!$A$2:$A$10</c:f>
              <c:strCache>
                <c:ptCount val="9"/>
                <c:pt idx="0">
                  <c:v>65-79 år (1168)</c:v>
                </c:pt>
                <c:pt idx="1">
                  <c:v>50-64 år (1035)</c:v>
                </c:pt>
                <c:pt idx="2">
                  <c:v>30-49 år (1378)</c:v>
                </c:pt>
                <c:pt idx="3">
                  <c:v>18-29 år (621)</c:v>
                </c:pt>
                <c:pt idx="5">
                  <c:v>Man (2169)</c:v>
                </c:pt>
                <c:pt idx="6">
                  <c:v>Kvinna (2033)</c:v>
                </c:pt>
                <c:pt idx="8">
                  <c:v>Total (4202)</c:v>
                </c:pt>
              </c:strCache>
            </c:strRef>
          </c:cat>
          <c:val>
            <c:numRef>
              <c:f>Sheet1!$B$2:$B$10</c:f>
              <c:numCache>
                <c:formatCode>General</c:formatCode>
                <c:ptCount val="9"/>
                <c:pt idx="0">
                  <c:v>52</c:v>
                </c:pt>
                <c:pt idx="1">
                  <c:v>61</c:v>
                </c:pt>
                <c:pt idx="2">
                  <c:v>72</c:v>
                </c:pt>
                <c:pt idx="3">
                  <c:v>83</c:v>
                </c:pt>
                <c:pt idx="5">
                  <c:v>69</c:v>
                </c:pt>
                <c:pt idx="6">
                  <c:v>66</c:v>
                </c:pt>
                <c:pt idx="8">
                  <c:v>68</c:v>
                </c:pt>
              </c:numCache>
            </c:numRef>
          </c:val>
          <c:extLst xmlns:c16r2="http://schemas.microsoft.com/office/drawing/2015/06/chart">
            <c:ext xmlns:c16="http://schemas.microsoft.com/office/drawing/2014/chart" uri="{C3380CC4-5D6E-409C-BE32-E72D297353CC}">
              <c16:uniqueId val="{00000000-A825-4478-80AC-614737CCE224}"/>
            </c:ext>
          </c:extLst>
        </c:ser>
        <c:ser>
          <c:idx val="1"/>
          <c:order val="1"/>
          <c:tx>
            <c:strRef>
              <c:f>Sheet1!$C$1</c:f>
              <c:strCache>
                <c:ptCount val="1"/>
                <c:pt idx="0">
                  <c:v>Nej </c:v>
                </c:pt>
              </c:strCache>
            </c:strRef>
          </c:tx>
          <c:spPr>
            <a:solidFill>
              <a:srgbClr val="EF5205"/>
            </a:solidFill>
            <a:ln>
              <a:solidFill>
                <a:srgbClr val="FFFFFF"/>
              </a:solidFill>
            </a:ln>
          </c:spPr>
          <c:dLbls>
            <c:spPr>
              <a:noFill/>
              <a:ln>
                <a:noFill/>
              </a:ln>
              <a:effectLst/>
            </c:spPr>
            <c:txPr>
              <a:bodyPr/>
              <a:lstStyle/>
              <a:p>
                <a:pPr>
                  <a:defRPr sz="16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Sheet1!$A$2:$A$10</c:f>
              <c:strCache>
                <c:ptCount val="9"/>
                <c:pt idx="0">
                  <c:v>65-79 år (1168)</c:v>
                </c:pt>
                <c:pt idx="1">
                  <c:v>50-64 år (1035)</c:v>
                </c:pt>
                <c:pt idx="2">
                  <c:v>30-49 år (1378)</c:v>
                </c:pt>
                <c:pt idx="3">
                  <c:v>18-29 år (621)</c:v>
                </c:pt>
                <c:pt idx="5">
                  <c:v>Man (2169)</c:v>
                </c:pt>
                <c:pt idx="6">
                  <c:v>Kvinna (2033)</c:v>
                </c:pt>
                <c:pt idx="8">
                  <c:v>Total (4202)</c:v>
                </c:pt>
              </c:strCache>
            </c:strRef>
          </c:cat>
          <c:val>
            <c:numRef>
              <c:f>Sheet1!$C$2:$C$10</c:f>
              <c:numCache>
                <c:formatCode>General</c:formatCode>
                <c:ptCount val="9"/>
                <c:pt idx="0">
                  <c:v>36</c:v>
                </c:pt>
                <c:pt idx="1">
                  <c:v>30</c:v>
                </c:pt>
                <c:pt idx="2">
                  <c:v>20</c:v>
                </c:pt>
                <c:pt idx="3">
                  <c:v>10</c:v>
                </c:pt>
                <c:pt idx="5">
                  <c:v>23</c:v>
                </c:pt>
                <c:pt idx="6">
                  <c:v>24</c:v>
                </c:pt>
                <c:pt idx="8">
                  <c:v>23</c:v>
                </c:pt>
              </c:numCache>
            </c:numRef>
          </c:val>
          <c:extLst xmlns:c16r2="http://schemas.microsoft.com/office/drawing/2015/06/chart">
            <c:ext xmlns:c16="http://schemas.microsoft.com/office/drawing/2014/chart" uri="{C3380CC4-5D6E-409C-BE32-E72D297353CC}">
              <c16:uniqueId val="{00000001-A825-4478-80AC-614737CCE224}"/>
            </c:ext>
          </c:extLst>
        </c:ser>
        <c:ser>
          <c:idx val="2"/>
          <c:order val="2"/>
          <c:tx>
            <c:strRef>
              <c:f>Sheet1!$D$1</c:f>
              <c:strCache>
                <c:ptCount val="1"/>
                <c:pt idx="0">
                  <c:v>Tveksam, vet ej </c:v>
                </c:pt>
              </c:strCache>
            </c:strRef>
          </c:tx>
          <c:spPr>
            <a:solidFill>
              <a:srgbClr val="FFFFFF">
                <a:lumMod val="75000"/>
              </a:srgbClr>
            </a:solidFill>
            <a:ln>
              <a:solidFill>
                <a:srgbClr val="FFFFFF"/>
              </a:solidFill>
            </a:ln>
          </c:spPr>
          <c:dLbls>
            <c:spPr>
              <a:noFill/>
              <a:ln>
                <a:noFill/>
              </a:ln>
              <a:effectLst/>
            </c:spPr>
            <c:txPr>
              <a:bodyPr wrap="square" lIns="38100" tIns="19050" rIns="38100" bIns="19050" anchor="ctr">
                <a:spAutoFit/>
              </a:bodyPr>
              <a:lstStyle/>
              <a:p>
                <a:pPr>
                  <a:defRPr sz="1600">
                    <a:solidFill>
                      <a:schemeClr val="bg1"/>
                    </a:solidFill>
                  </a:defRPr>
                </a:pPr>
                <a:endParaRPr lang="sv-SE"/>
              </a:p>
            </c:txPr>
            <c:showVal val="1"/>
            <c:extLst xmlns:c16r2="http://schemas.microsoft.com/office/drawing/2015/06/chart">
              <c:ext xmlns:c15="http://schemas.microsoft.com/office/drawing/2012/chart" uri="{CE6537A1-D6FC-4f65-9D91-7224C49458BB}">
                <c15:layout/>
                <c15:showLeaderLines val="1"/>
              </c:ext>
            </c:extLst>
          </c:dLbls>
          <c:cat>
            <c:strRef>
              <c:f>Sheet1!$A$2:$A$10</c:f>
              <c:strCache>
                <c:ptCount val="9"/>
                <c:pt idx="0">
                  <c:v>65-79 år (1168)</c:v>
                </c:pt>
                <c:pt idx="1">
                  <c:v>50-64 år (1035)</c:v>
                </c:pt>
                <c:pt idx="2">
                  <c:v>30-49 år (1378)</c:v>
                </c:pt>
                <c:pt idx="3">
                  <c:v>18-29 år (621)</c:v>
                </c:pt>
                <c:pt idx="5">
                  <c:v>Man (2169)</c:v>
                </c:pt>
                <c:pt idx="6">
                  <c:v>Kvinna (2033)</c:v>
                </c:pt>
                <c:pt idx="8">
                  <c:v>Total (4202)</c:v>
                </c:pt>
              </c:strCache>
            </c:strRef>
          </c:cat>
          <c:val>
            <c:numRef>
              <c:f>Sheet1!$D$2:$D$10</c:f>
              <c:numCache>
                <c:formatCode>General</c:formatCode>
                <c:ptCount val="9"/>
                <c:pt idx="0">
                  <c:v>12</c:v>
                </c:pt>
                <c:pt idx="1">
                  <c:v>9</c:v>
                </c:pt>
                <c:pt idx="2">
                  <c:v>8</c:v>
                </c:pt>
                <c:pt idx="3">
                  <c:v>7</c:v>
                </c:pt>
                <c:pt idx="5">
                  <c:v>8</c:v>
                </c:pt>
                <c:pt idx="6">
                  <c:v>10</c:v>
                </c:pt>
                <c:pt idx="8">
                  <c:v>9</c:v>
                </c:pt>
              </c:numCache>
            </c:numRef>
          </c:val>
          <c:extLst xmlns:c16r2="http://schemas.microsoft.com/office/drawing/2015/06/chart">
            <c:ext xmlns:c16="http://schemas.microsoft.com/office/drawing/2014/chart" uri="{C3380CC4-5D6E-409C-BE32-E72D297353CC}">
              <c16:uniqueId val="{00000002-A825-4478-80AC-614737CCE224}"/>
            </c:ext>
          </c:extLst>
        </c:ser>
        <c:dLbls/>
        <c:gapWidth val="66"/>
        <c:overlap val="100"/>
        <c:axId val="162264576"/>
        <c:axId val="162266112"/>
      </c:barChart>
      <c:catAx>
        <c:axId val="162264576"/>
        <c:scaling>
          <c:orientation val="minMax"/>
        </c:scaling>
        <c:axPos val="l"/>
        <c:numFmt formatCode="General" sourceLinked="0"/>
        <c:tickLblPos val="nextTo"/>
        <c:spPr>
          <a:ln>
            <a:noFill/>
          </a:ln>
        </c:spPr>
        <c:txPr>
          <a:bodyPr/>
          <a:lstStyle/>
          <a:p>
            <a:pPr>
              <a:defRPr sz="1600">
                <a:solidFill>
                  <a:schemeClr val="tx1"/>
                </a:solidFill>
              </a:defRPr>
            </a:pPr>
            <a:endParaRPr lang="sv-SE"/>
          </a:p>
        </c:txPr>
        <c:crossAx val="162266112"/>
        <c:crosses val="autoZero"/>
        <c:auto val="1"/>
        <c:lblAlgn val="ctr"/>
        <c:lblOffset val="100"/>
      </c:catAx>
      <c:valAx>
        <c:axId val="162266112"/>
        <c:scaling>
          <c:orientation val="minMax"/>
          <c:max val="100"/>
        </c:scaling>
        <c:delete val="1"/>
        <c:axPos val="b"/>
        <c:numFmt formatCode="General" sourceLinked="1"/>
        <c:tickLblPos val="none"/>
        <c:crossAx val="162264576"/>
        <c:crosses val="autoZero"/>
        <c:crossBetween val="between"/>
      </c:valAx>
    </c:plotArea>
    <c:legend>
      <c:legendPos val="b"/>
      <c:layout>
        <c:manualLayout>
          <c:xMode val="edge"/>
          <c:yMode val="edge"/>
          <c:x val="0.37284595599280979"/>
          <c:y val="2.2714392964554759E-2"/>
          <c:w val="0.25368872459577468"/>
          <c:h val="6.8599010495943774E-2"/>
        </c:manualLayout>
      </c:layout>
      <c:txPr>
        <a:bodyPr/>
        <a:lstStyle/>
        <a:p>
          <a:pPr>
            <a:defRPr sz="1400"/>
          </a:pPr>
          <a:endParaRPr lang="sv-SE"/>
        </a:p>
      </c:txPr>
    </c:legend>
    <c:plotVisOnly val="1"/>
    <c:dispBlanksAs val="gap"/>
  </c:chart>
  <c:txPr>
    <a:bodyPr/>
    <a:lstStyle/>
    <a:p>
      <a:pPr>
        <a:defRPr sz="1800"/>
      </a:pPr>
      <a:endParaRPr lang="sv-SE"/>
    </a:p>
  </c:tx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lang val="sv-SE"/>
  <c:style val="18"/>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601407272380532"/>
          <c:y val="9.2978405041161824E-2"/>
          <c:w val="0.82521867045855568"/>
          <c:h val="0.8797760457192606"/>
        </c:manualLayout>
      </c:layout>
      <c:barChart>
        <c:barDir val="bar"/>
        <c:grouping val="stacked"/>
        <c:ser>
          <c:idx val="0"/>
          <c:order val="0"/>
          <c:tx>
            <c:strRef>
              <c:f>Sheet1!$B$1</c:f>
              <c:strCache>
                <c:ptCount val="1"/>
                <c:pt idx="0">
                  <c:v>Stämmer mycket dåligt</c:v>
                </c:pt>
              </c:strCache>
            </c:strRef>
          </c:tx>
          <c:spPr>
            <a:solidFill>
              <a:srgbClr val="C50017"/>
            </a:solidFill>
            <a:ln>
              <a:solidFill>
                <a:srgbClr val="FFFFFF"/>
              </a:solidFill>
            </a:ln>
          </c:spPr>
          <c:dLbls>
            <c:dLbl>
              <c:idx val="8"/>
              <c:delete val="1"/>
              <c:extLst xmlns:c16r2="http://schemas.microsoft.com/office/drawing/2015/06/chart">
                <c:ext xmlns:c16="http://schemas.microsoft.com/office/drawing/2014/chart" uri="{C3380CC4-5D6E-409C-BE32-E72D297353CC}">
                  <c16:uniqueId val="{00000000-9D98-4DC8-986D-4C51ED122164}"/>
                </c:ext>
                <c:ext xmlns:c15="http://schemas.microsoft.com/office/drawing/2012/chart" uri="{CE6537A1-D6FC-4f65-9D91-7224C49458BB}"/>
              </c:extLst>
            </c:dLbl>
            <c:dLbl>
              <c:idx val="10"/>
              <c:delete val="1"/>
              <c:extLst xmlns:c16r2="http://schemas.microsoft.com/office/drawing/2015/06/chart">
                <c:ext xmlns:c16="http://schemas.microsoft.com/office/drawing/2014/chart" uri="{C3380CC4-5D6E-409C-BE32-E72D297353CC}">
                  <c16:uniqueId val="{00000001-9D98-4DC8-986D-4C51ED122164}"/>
                </c:ext>
                <c:ext xmlns:c15="http://schemas.microsoft.com/office/drawing/2012/chart" uri="{CE6537A1-D6FC-4f65-9D91-7224C49458BB}"/>
              </c:extLst>
            </c:dLbl>
            <c:dLbl>
              <c:idx val="13"/>
              <c:delete val="1"/>
              <c:extLst xmlns:c16r2="http://schemas.microsoft.com/office/drawing/2015/06/chart">
                <c:ext xmlns:c16="http://schemas.microsoft.com/office/drawing/2014/chart" uri="{C3380CC4-5D6E-409C-BE32-E72D297353CC}">
                  <c16:uniqueId val="{00000002-9D98-4DC8-986D-4C51ED122164}"/>
                </c:ext>
                <c:ext xmlns:c15="http://schemas.microsoft.com/office/drawing/2012/chart" uri="{CE6537A1-D6FC-4f65-9D91-7224C49458BB}"/>
              </c:extLst>
            </c:dLbl>
            <c:dLbl>
              <c:idx val="14"/>
              <c:delete val="1"/>
              <c:extLst xmlns:c16r2="http://schemas.microsoft.com/office/drawing/2015/06/chart">
                <c:ext xmlns:c16="http://schemas.microsoft.com/office/drawing/2014/chart" uri="{C3380CC4-5D6E-409C-BE32-E72D297353CC}">
                  <c16:uniqueId val="{00000003-9D98-4DC8-986D-4C51ED122164}"/>
                </c:ext>
                <c:ext xmlns:c15="http://schemas.microsoft.com/office/drawing/2012/chart" uri="{CE6537A1-D6FC-4f65-9D91-7224C49458BB}"/>
              </c:extLst>
            </c:dLbl>
            <c:dLbl>
              <c:idx val="15"/>
              <c:delete val="1"/>
              <c:extLst xmlns:c16r2="http://schemas.microsoft.com/office/drawing/2015/06/chart">
                <c:ext xmlns:c16="http://schemas.microsoft.com/office/drawing/2014/chart" uri="{C3380CC4-5D6E-409C-BE32-E72D297353CC}">
                  <c16:uniqueId val="{00000004-9D98-4DC8-986D-4C51ED122164}"/>
                </c:ext>
                <c:ext xmlns:c15="http://schemas.microsoft.com/office/drawing/2012/chart" uri="{CE6537A1-D6FC-4f65-9D91-7224C49458BB}"/>
              </c:extLst>
            </c:dLbl>
            <c:dLbl>
              <c:idx val="18"/>
              <c:delete val="1"/>
              <c:extLst xmlns:c16r2="http://schemas.microsoft.com/office/drawing/2015/06/chart">
                <c:ext xmlns:c16="http://schemas.microsoft.com/office/drawing/2014/chart" uri="{C3380CC4-5D6E-409C-BE32-E72D297353CC}">
                  <c16:uniqueId val="{00000005-9D98-4DC8-986D-4C51ED122164}"/>
                </c:ext>
                <c:ext xmlns:c15="http://schemas.microsoft.com/office/drawing/2012/chart" uri="{CE6537A1-D6FC-4f65-9D91-7224C49458BB}"/>
              </c:extLst>
            </c:dLbl>
            <c:dLbl>
              <c:idx val="20"/>
              <c:delete val="1"/>
              <c:extLst xmlns:c16r2="http://schemas.microsoft.com/office/drawing/2015/06/chart">
                <c:ext xmlns:c16="http://schemas.microsoft.com/office/drawing/2014/chart" uri="{C3380CC4-5D6E-409C-BE32-E72D297353CC}">
                  <c16:uniqueId val="{00000006-9D98-4DC8-986D-4C51ED122164}"/>
                </c:ext>
                <c:ext xmlns:c15="http://schemas.microsoft.com/office/drawing/2012/chart" uri="{CE6537A1-D6FC-4f65-9D91-7224C49458BB}"/>
              </c:extLst>
            </c:dLbl>
            <c:spPr>
              <a:noFill/>
              <a:ln>
                <a:noFill/>
              </a:ln>
              <a:effectLst/>
            </c:spPr>
            <c:txPr>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Sheet1!$B$2:$B$22</c:f>
              <c:numCache>
                <c:formatCode>General</c:formatCode>
                <c:ptCount val="21"/>
                <c:pt idx="0">
                  <c:v>1</c:v>
                </c:pt>
                <c:pt idx="1">
                  <c:v>1</c:v>
                </c:pt>
                <c:pt idx="2">
                  <c:v>3</c:v>
                </c:pt>
                <c:pt idx="3">
                  <c:v>1</c:v>
                </c:pt>
                <c:pt idx="4">
                  <c:v>1</c:v>
                </c:pt>
                <c:pt idx="5">
                  <c:v>1</c:v>
                </c:pt>
                <c:pt idx="6">
                  <c:v>2</c:v>
                </c:pt>
                <c:pt idx="7">
                  <c:v>1</c:v>
                </c:pt>
                <c:pt idx="8">
                  <c:v>0</c:v>
                </c:pt>
                <c:pt idx="9">
                  <c:v>3</c:v>
                </c:pt>
                <c:pt idx="10">
                  <c:v>0</c:v>
                </c:pt>
                <c:pt idx="11">
                  <c:v>2</c:v>
                </c:pt>
                <c:pt idx="12">
                  <c:v>1</c:v>
                </c:pt>
                <c:pt idx="13">
                  <c:v>0</c:v>
                </c:pt>
                <c:pt idx="14">
                  <c:v>0</c:v>
                </c:pt>
                <c:pt idx="15">
                  <c:v>0</c:v>
                </c:pt>
                <c:pt idx="16">
                  <c:v>1</c:v>
                </c:pt>
                <c:pt idx="17">
                  <c:v>1</c:v>
                </c:pt>
                <c:pt idx="18">
                  <c:v>0</c:v>
                </c:pt>
                <c:pt idx="19">
                  <c:v>2</c:v>
                </c:pt>
                <c:pt idx="20">
                  <c:v>0</c:v>
                </c:pt>
              </c:numCache>
            </c:numRef>
          </c:val>
          <c:extLst xmlns:c16r2="http://schemas.microsoft.com/office/drawing/2015/06/chart">
            <c:ext xmlns:c16="http://schemas.microsoft.com/office/drawing/2014/chart" uri="{C3380CC4-5D6E-409C-BE32-E72D297353CC}">
              <c16:uniqueId val="{00000007-9D98-4DC8-986D-4C51ED122164}"/>
            </c:ext>
          </c:extLst>
        </c:ser>
        <c:ser>
          <c:idx val="1"/>
          <c:order val="1"/>
          <c:tx>
            <c:strRef>
              <c:f>Sheet1!$C$1</c:f>
              <c:strCache>
                <c:ptCount val="1"/>
                <c:pt idx="0">
                  <c:v>Stämmer ganska dåligt </c:v>
                </c:pt>
              </c:strCache>
            </c:strRef>
          </c:tx>
          <c:spPr>
            <a:solidFill>
              <a:srgbClr val="F7911E"/>
            </a:solidFill>
            <a:ln>
              <a:solidFill>
                <a:srgbClr val="FFFFFF"/>
              </a:solidFill>
            </a:ln>
          </c:spPr>
          <c:dLbls>
            <c:dLbl>
              <c:idx val="7"/>
              <c:delete val="1"/>
              <c:extLst xmlns:c16r2="http://schemas.microsoft.com/office/drawing/2015/06/chart">
                <c:ext xmlns:c16="http://schemas.microsoft.com/office/drawing/2014/chart" uri="{C3380CC4-5D6E-409C-BE32-E72D297353CC}">
                  <c16:uniqueId val="{00000008-9D98-4DC8-986D-4C51ED122164}"/>
                </c:ext>
                <c:ext xmlns:c15="http://schemas.microsoft.com/office/drawing/2012/chart" uri="{CE6537A1-D6FC-4f65-9D91-7224C49458BB}"/>
              </c:extLst>
            </c:dLbl>
            <c:dLbl>
              <c:idx val="12"/>
              <c:delete val="1"/>
              <c:extLst xmlns:c16r2="http://schemas.microsoft.com/office/drawing/2015/06/chart">
                <c:ext xmlns:c16="http://schemas.microsoft.com/office/drawing/2014/chart" uri="{C3380CC4-5D6E-409C-BE32-E72D297353CC}">
                  <c16:uniqueId val="{00000009-9D98-4DC8-986D-4C51ED122164}"/>
                </c:ext>
                <c:ext xmlns:c15="http://schemas.microsoft.com/office/drawing/2012/chart" uri="{CE6537A1-D6FC-4f65-9D91-7224C49458BB}"/>
              </c:extLst>
            </c:dLbl>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Sheet1!$C$2:$C$22</c:f>
              <c:numCache>
                <c:formatCode>General</c:formatCode>
                <c:ptCount val="21"/>
                <c:pt idx="0">
                  <c:v>1</c:v>
                </c:pt>
                <c:pt idx="1">
                  <c:v>2</c:v>
                </c:pt>
                <c:pt idx="2">
                  <c:v>1</c:v>
                </c:pt>
                <c:pt idx="3">
                  <c:v>4</c:v>
                </c:pt>
                <c:pt idx="4">
                  <c:v>2</c:v>
                </c:pt>
                <c:pt idx="5">
                  <c:v>1</c:v>
                </c:pt>
                <c:pt idx="6">
                  <c:v>3</c:v>
                </c:pt>
                <c:pt idx="7">
                  <c:v>0</c:v>
                </c:pt>
                <c:pt idx="8">
                  <c:v>1</c:v>
                </c:pt>
                <c:pt idx="9">
                  <c:v>2</c:v>
                </c:pt>
                <c:pt idx="10">
                  <c:v>4</c:v>
                </c:pt>
                <c:pt idx="11">
                  <c:v>3</c:v>
                </c:pt>
                <c:pt idx="12">
                  <c:v>0</c:v>
                </c:pt>
                <c:pt idx="13">
                  <c:v>2</c:v>
                </c:pt>
                <c:pt idx="14">
                  <c:v>1</c:v>
                </c:pt>
                <c:pt idx="15">
                  <c:v>2</c:v>
                </c:pt>
                <c:pt idx="16">
                  <c:v>1</c:v>
                </c:pt>
                <c:pt idx="17">
                  <c:v>2</c:v>
                </c:pt>
                <c:pt idx="18">
                  <c:v>3</c:v>
                </c:pt>
                <c:pt idx="19">
                  <c:v>1</c:v>
                </c:pt>
                <c:pt idx="20">
                  <c:v>3</c:v>
                </c:pt>
              </c:numCache>
            </c:numRef>
          </c:val>
          <c:extLst xmlns:c16r2="http://schemas.microsoft.com/office/drawing/2015/06/chart">
            <c:ext xmlns:c16="http://schemas.microsoft.com/office/drawing/2014/chart" uri="{C3380CC4-5D6E-409C-BE32-E72D297353CC}">
              <c16:uniqueId val="{0000000A-9D98-4DC8-986D-4C51ED122164}"/>
            </c:ext>
          </c:extLst>
        </c:ser>
        <c:ser>
          <c:idx val="2"/>
          <c:order val="2"/>
          <c:tx>
            <c:strRef>
              <c:f>Sheet1!$D$1</c:f>
              <c:strCache>
                <c:ptCount val="1"/>
                <c:pt idx="0">
                  <c:v>Stämmer ganska bra </c:v>
                </c:pt>
              </c:strCache>
            </c:strRef>
          </c:tx>
          <c:spPr>
            <a:solidFill>
              <a:srgbClr val="81C341"/>
            </a:solidFill>
            <a:ln>
              <a:solidFill>
                <a:srgbClr val="FFFFFF"/>
              </a:solidFill>
            </a:ln>
          </c:spPr>
          <c:dLbls>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Sheet1!$D$2:$D$22</c:f>
              <c:numCache>
                <c:formatCode>General</c:formatCode>
                <c:ptCount val="21"/>
                <c:pt idx="0">
                  <c:v>27</c:v>
                </c:pt>
                <c:pt idx="1">
                  <c:v>26</c:v>
                </c:pt>
                <c:pt idx="2">
                  <c:v>18</c:v>
                </c:pt>
                <c:pt idx="3">
                  <c:v>23</c:v>
                </c:pt>
                <c:pt idx="4">
                  <c:v>32</c:v>
                </c:pt>
                <c:pt idx="5">
                  <c:v>25</c:v>
                </c:pt>
                <c:pt idx="6">
                  <c:v>26</c:v>
                </c:pt>
                <c:pt idx="7">
                  <c:v>25</c:v>
                </c:pt>
                <c:pt idx="8">
                  <c:v>26</c:v>
                </c:pt>
                <c:pt idx="9">
                  <c:v>23</c:v>
                </c:pt>
                <c:pt idx="10">
                  <c:v>21</c:v>
                </c:pt>
                <c:pt idx="11">
                  <c:v>23</c:v>
                </c:pt>
                <c:pt idx="12">
                  <c:v>23</c:v>
                </c:pt>
                <c:pt idx="13">
                  <c:v>25</c:v>
                </c:pt>
                <c:pt idx="14">
                  <c:v>22</c:v>
                </c:pt>
                <c:pt idx="15">
                  <c:v>23</c:v>
                </c:pt>
                <c:pt idx="16">
                  <c:v>25</c:v>
                </c:pt>
                <c:pt idx="17">
                  <c:v>22</c:v>
                </c:pt>
                <c:pt idx="18">
                  <c:v>30</c:v>
                </c:pt>
                <c:pt idx="19">
                  <c:v>27</c:v>
                </c:pt>
                <c:pt idx="20">
                  <c:v>27</c:v>
                </c:pt>
              </c:numCache>
            </c:numRef>
          </c:val>
          <c:extLst xmlns:c16r2="http://schemas.microsoft.com/office/drawing/2015/06/chart">
            <c:ext xmlns:c16="http://schemas.microsoft.com/office/drawing/2014/chart" uri="{C3380CC4-5D6E-409C-BE32-E72D297353CC}">
              <c16:uniqueId val="{0000000B-9D98-4DC8-986D-4C51ED122164}"/>
            </c:ext>
          </c:extLst>
        </c:ser>
        <c:ser>
          <c:idx val="3"/>
          <c:order val="3"/>
          <c:tx>
            <c:strRef>
              <c:f>Sheet1!$E$1</c:f>
              <c:strCache>
                <c:ptCount val="1"/>
                <c:pt idx="0">
                  <c:v>Stämmer mycket bra</c:v>
                </c:pt>
              </c:strCache>
            </c:strRef>
          </c:tx>
          <c:spPr>
            <a:solidFill>
              <a:srgbClr val="00B050"/>
            </a:solidFill>
            <a:ln>
              <a:solidFill>
                <a:srgbClr val="FFFFFF"/>
              </a:solidFill>
            </a:ln>
          </c:spPr>
          <c:dLbls>
            <c:spPr>
              <a:noFill/>
              <a:ln>
                <a:noFill/>
              </a:ln>
              <a:effectLst/>
            </c:spPr>
            <c:txPr>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Sheet1!$E$2:$E$22</c:f>
              <c:numCache>
                <c:formatCode>General</c:formatCode>
                <c:ptCount val="21"/>
                <c:pt idx="0">
                  <c:v>71</c:v>
                </c:pt>
                <c:pt idx="1">
                  <c:v>71</c:v>
                </c:pt>
                <c:pt idx="2">
                  <c:v>77</c:v>
                </c:pt>
                <c:pt idx="3">
                  <c:v>70</c:v>
                </c:pt>
                <c:pt idx="4">
                  <c:v>60</c:v>
                </c:pt>
                <c:pt idx="5">
                  <c:v>72</c:v>
                </c:pt>
                <c:pt idx="6">
                  <c:v>69</c:v>
                </c:pt>
                <c:pt idx="7">
                  <c:v>73</c:v>
                </c:pt>
                <c:pt idx="8">
                  <c:v>71</c:v>
                </c:pt>
                <c:pt idx="9">
                  <c:v>70</c:v>
                </c:pt>
                <c:pt idx="10">
                  <c:v>72</c:v>
                </c:pt>
                <c:pt idx="11">
                  <c:v>70</c:v>
                </c:pt>
                <c:pt idx="12">
                  <c:v>75</c:v>
                </c:pt>
                <c:pt idx="13">
                  <c:v>69</c:v>
                </c:pt>
                <c:pt idx="14">
                  <c:v>74</c:v>
                </c:pt>
                <c:pt idx="15">
                  <c:v>73</c:v>
                </c:pt>
                <c:pt idx="16">
                  <c:v>69</c:v>
                </c:pt>
                <c:pt idx="17">
                  <c:v>74</c:v>
                </c:pt>
                <c:pt idx="18">
                  <c:v>65</c:v>
                </c:pt>
                <c:pt idx="19">
                  <c:v>68</c:v>
                </c:pt>
                <c:pt idx="20">
                  <c:v>69</c:v>
                </c:pt>
              </c:numCache>
            </c:numRef>
          </c:val>
          <c:extLst xmlns:c16r2="http://schemas.microsoft.com/office/drawing/2015/06/chart">
            <c:ext xmlns:c16="http://schemas.microsoft.com/office/drawing/2014/chart" uri="{C3380CC4-5D6E-409C-BE32-E72D297353CC}">
              <c16:uniqueId val="{0000000C-9D98-4DC8-986D-4C51ED122164}"/>
            </c:ext>
          </c:extLst>
        </c:ser>
        <c:ser>
          <c:idx val="4"/>
          <c:order val="4"/>
          <c:tx>
            <c:strRef>
              <c:f>Sheet1!$F$1</c:f>
              <c:strCache>
                <c:ptCount val="1"/>
                <c:pt idx="0">
                  <c:v>Tveksam, vet ej </c:v>
                </c:pt>
              </c:strCache>
            </c:strRef>
          </c:tx>
          <c:spPr>
            <a:solidFill>
              <a:srgbClr val="FFFFFF">
                <a:lumMod val="75000"/>
              </a:srgbClr>
            </a:solidFill>
            <a:ln>
              <a:solidFill>
                <a:srgbClr val="FFFFFF"/>
              </a:solidFill>
            </a:ln>
          </c:spPr>
          <c:dLbls>
            <c:dLbl>
              <c:idx val="0"/>
              <c:delete val="1"/>
              <c:extLst>
                <c:ext xmlns:c15="http://schemas.microsoft.com/office/drawing/2012/chart" uri="{CE6537A1-D6FC-4f65-9D91-7224C49458BB}"/>
              </c:extLst>
            </c:dLbl>
            <c:dLbl>
              <c:idx val="1"/>
              <c:delete val="1"/>
              <c:extLst>
                <c:ext xmlns:c15="http://schemas.microsoft.com/office/drawing/2012/chart" uri="{CE6537A1-D6FC-4f65-9D91-7224C49458BB}"/>
              </c:extLst>
            </c:dLbl>
            <c:dLbl>
              <c:idx val="6"/>
              <c:delete val="1"/>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Sheet1!$F$2:$F$22</c:f>
              <c:numCache>
                <c:formatCode>General</c:formatCode>
                <c:ptCount val="21"/>
                <c:pt idx="0">
                  <c:v>0</c:v>
                </c:pt>
                <c:pt idx="1">
                  <c:v>0</c:v>
                </c:pt>
                <c:pt idx="2">
                  <c:v>2</c:v>
                </c:pt>
                <c:pt idx="3">
                  <c:v>3</c:v>
                </c:pt>
                <c:pt idx="4">
                  <c:v>5</c:v>
                </c:pt>
                <c:pt idx="5">
                  <c:v>1</c:v>
                </c:pt>
                <c:pt idx="6">
                  <c:v>0</c:v>
                </c:pt>
                <c:pt idx="7">
                  <c:v>1</c:v>
                </c:pt>
                <c:pt idx="8">
                  <c:v>1</c:v>
                </c:pt>
                <c:pt idx="9">
                  <c:v>2</c:v>
                </c:pt>
                <c:pt idx="10">
                  <c:v>3</c:v>
                </c:pt>
                <c:pt idx="11">
                  <c:v>3</c:v>
                </c:pt>
                <c:pt idx="12">
                  <c:v>1</c:v>
                </c:pt>
                <c:pt idx="13">
                  <c:v>3</c:v>
                </c:pt>
                <c:pt idx="14">
                  <c:v>3</c:v>
                </c:pt>
                <c:pt idx="15">
                  <c:v>2</c:v>
                </c:pt>
                <c:pt idx="16">
                  <c:v>4</c:v>
                </c:pt>
                <c:pt idx="17">
                  <c:v>2</c:v>
                </c:pt>
                <c:pt idx="18">
                  <c:v>2</c:v>
                </c:pt>
                <c:pt idx="19">
                  <c:v>1</c:v>
                </c:pt>
                <c:pt idx="20">
                  <c:v>1</c:v>
                </c:pt>
              </c:numCache>
            </c:numRef>
          </c:val>
          <c:extLst xmlns:c16r2="http://schemas.microsoft.com/office/drawing/2015/06/chart">
            <c:ext xmlns:c16="http://schemas.microsoft.com/office/drawing/2014/chart" uri="{C3380CC4-5D6E-409C-BE32-E72D297353CC}">
              <c16:uniqueId val="{0000000D-9D98-4DC8-986D-4C51ED122164}"/>
            </c:ext>
          </c:extLst>
        </c:ser>
        <c:dLbls/>
        <c:gapWidth val="66"/>
        <c:overlap val="100"/>
        <c:axId val="130153088"/>
        <c:axId val="148291968"/>
      </c:barChart>
      <c:catAx>
        <c:axId val="130153088"/>
        <c:scaling>
          <c:orientation val="minMax"/>
        </c:scaling>
        <c:axPos val="l"/>
        <c:numFmt formatCode="General" sourceLinked="0"/>
        <c:tickLblPos val="nextTo"/>
        <c:spPr>
          <a:ln>
            <a:noFill/>
          </a:ln>
        </c:spPr>
        <c:txPr>
          <a:bodyPr/>
          <a:lstStyle/>
          <a:p>
            <a:pPr>
              <a:defRPr sz="1200">
                <a:solidFill>
                  <a:schemeClr val="tx1"/>
                </a:solidFill>
              </a:defRPr>
            </a:pPr>
            <a:endParaRPr lang="sv-SE"/>
          </a:p>
        </c:txPr>
        <c:crossAx val="148291968"/>
        <c:crosses val="autoZero"/>
        <c:auto val="1"/>
        <c:lblAlgn val="ctr"/>
        <c:lblOffset val="100"/>
      </c:catAx>
      <c:valAx>
        <c:axId val="148291968"/>
        <c:scaling>
          <c:orientation val="minMax"/>
          <c:max val="100"/>
        </c:scaling>
        <c:delete val="1"/>
        <c:axPos val="b"/>
        <c:numFmt formatCode="General" sourceLinked="1"/>
        <c:tickLblPos val="none"/>
        <c:crossAx val="130153088"/>
        <c:crosses val="autoZero"/>
        <c:crossBetween val="between"/>
      </c:valAx>
    </c:plotArea>
    <c:legend>
      <c:legendPos val="t"/>
      <c:layout/>
      <c:txPr>
        <a:bodyPr/>
        <a:lstStyle/>
        <a:p>
          <a:pPr>
            <a:defRPr sz="1200"/>
          </a:pPr>
          <a:endParaRPr lang="sv-SE"/>
        </a:p>
      </c:txPr>
    </c:legend>
    <c:plotVisOnly val="1"/>
    <c:dispBlanksAs val="gap"/>
  </c:chart>
  <c:txPr>
    <a:bodyPr/>
    <a:lstStyle/>
    <a:p>
      <a:pPr>
        <a:defRPr sz="1800"/>
      </a:pPr>
      <a:endParaRPr lang="sv-SE"/>
    </a:p>
  </c:txPr>
  <c:externalData r:id="rId2"/>
</c:chartSpace>
</file>

<file path=ppt/charts/chart20.xml><?xml version="1.0" encoding="utf-8"?>
<c:chartSpace xmlns:c="http://schemas.openxmlformats.org/drawingml/2006/chart" xmlns:a="http://schemas.openxmlformats.org/drawingml/2006/main" xmlns:r="http://schemas.openxmlformats.org/officeDocument/2006/relationships">
  <c:lang val="sv-SE"/>
  <c:style val="18"/>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895492782317251"/>
          <c:y val="8.5701232502136362E-2"/>
          <c:w val="0.80759747658877834"/>
          <c:h val="0.83604033055699878"/>
        </c:manualLayout>
      </c:layout>
      <c:barChart>
        <c:barDir val="bar"/>
        <c:grouping val="stacked"/>
        <c:ser>
          <c:idx val="0"/>
          <c:order val="0"/>
          <c:tx>
            <c:strRef>
              <c:f>Sheet1!$B$1</c:f>
              <c:strCache>
                <c:ptCount val="1"/>
                <c:pt idx="0">
                  <c:v>Ja </c:v>
                </c:pt>
              </c:strCache>
            </c:strRef>
          </c:tx>
          <c:spPr>
            <a:solidFill>
              <a:srgbClr val="00B050"/>
            </a:solidFill>
            <a:ln>
              <a:solidFill>
                <a:srgbClr val="FFFFFF"/>
              </a:solidFill>
            </a:ln>
          </c:spPr>
          <c:dLbls>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Sheet1!$B$2:$B$22</c:f>
              <c:numCache>
                <c:formatCode>General</c:formatCode>
                <c:ptCount val="21"/>
                <c:pt idx="0">
                  <c:v>71</c:v>
                </c:pt>
                <c:pt idx="1">
                  <c:v>72</c:v>
                </c:pt>
                <c:pt idx="2">
                  <c:v>67</c:v>
                </c:pt>
                <c:pt idx="3">
                  <c:v>65</c:v>
                </c:pt>
                <c:pt idx="4">
                  <c:v>69</c:v>
                </c:pt>
                <c:pt idx="5">
                  <c:v>72</c:v>
                </c:pt>
                <c:pt idx="6">
                  <c:v>68</c:v>
                </c:pt>
                <c:pt idx="7">
                  <c:v>68</c:v>
                </c:pt>
                <c:pt idx="8">
                  <c:v>62</c:v>
                </c:pt>
                <c:pt idx="9">
                  <c:v>70</c:v>
                </c:pt>
                <c:pt idx="10">
                  <c:v>68</c:v>
                </c:pt>
                <c:pt idx="11">
                  <c:v>74</c:v>
                </c:pt>
                <c:pt idx="12">
                  <c:v>69</c:v>
                </c:pt>
                <c:pt idx="13">
                  <c:v>72</c:v>
                </c:pt>
                <c:pt idx="14">
                  <c:v>68</c:v>
                </c:pt>
                <c:pt idx="15">
                  <c:v>65</c:v>
                </c:pt>
                <c:pt idx="16">
                  <c:v>72</c:v>
                </c:pt>
                <c:pt idx="17">
                  <c:v>64</c:v>
                </c:pt>
                <c:pt idx="18">
                  <c:v>62</c:v>
                </c:pt>
                <c:pt idx="19">
                  <c:v>60</c:v>
                </c:pt>
                <c:pt idx="20">
                  <c:v>61</c:v>
                </c:pt>
              </c:numCache>
            </c:numRef>
          </c:val>
          <c:extLst xmlns:c16r2="http://schemas.microsoft.com/office/drawing/2015/06/chart">
            <c:ext xmlns:c16="http://schemas.microsoft.com/office/drawing/2014/chart" uri="{C3380CC4-5D6E-409C-BE32-E72D297353CC}">
              <c16:uniqueId val="{00000000-A825-4478-80AC-614737CCE224}"/>
            </c:ext>
          </c:extLst>
        </c:ser>
        <c:ser>
          <c:idx val="1"/>
          <c:order val="1"/>
          <c:tx>
            <c:strRef>
              <c:f>Sheet1!$C$1</c:f>
              <c:strCache>
                <c:ptCount val="1"/>
                <c:pt idx="0">
                  <c:v>Nej </c:v>
                </c:pt>
              </c:strCache>
            </c:strRef>
          </c:tx>
          <c:spPr>
            <a:solidFill>
              <a:srgbClr val="EF5205"/>
            </a:solidFill>
            <a:ln>
              <a:solidFill>
                <a:srgbClr val="FFFFFF"/>
              </a:solidFill>
            </a:ln>
          </c:spPr>
          <c:dLbls>
            <c:spPr>
              <a:noFill/>
              <a:ln>
                <a:noFill/>
              </a:ln>
              <a:effectLst/>
            </c:spPr>
            <c:txPr>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Sheet1!$C$2:$C$22</c:f>
              <c:numCache>
                <c:formatCode>General</c:formatCode>
                <c:ptCount val="21"/>
                <c:pt idx="0">
                  <c:v>21</c:v>
                </c:pt>
                <c:pt idx="1">
                  <c:v>20</c:v>
                </c:pt>
                <c:pt idx="2">
                  <c:v>24</c:v>
                </c:pt>
                <c:pt idx="3">
                  <c:v>23</c:v>
                </c:pt>
                <c:pt idx="4">
                  <c:v>26</c:v>
                </c:pt>
                <c:pt idx="5">
                  <c:v>24</c:v>
                </c:pt>
                <c:pt idx="6">
                  <c:v>22</c:v>
                </c:pt>
                <c:pt idx="7">
                  <c:v>21</c:v>
                </c:pt>
                <c:pt idx="8">
                  <c:v>30</c:v>
                </c:pt>
                <c:pt idx="9">
                  <c:v>20</c:v>
                </c:pt>
                <c:pt idx="10">
                  <c:v>21</c:v>
                </c:pt>
                <c:pt idx="11">
                  <c:v>17</c:v>
                </c:pt>
                <c:pt idx="12">
                  <c:v>21</c:v>
                </c:pt>
                <c:pt idx="13">
                  <c:v>17</c:v>
                </c:pt>
                <c:pt idx="14">
                  <c:v>21</c:v>
                </c:pt>
                <c:pt idx="15">
                  <c:v>28</c:v>
                </c:pt>
                <c:pt idx="16">
                  <c:v>19</c:v>
                </c:pt>
                <c:pt idx="17">
                  <c:v>25</c:v>
                </c:pt>
                <c:pt idx="18">
                  <c:v>31</c:v>
                </c:pt>
                <c:pt idx="19">
                  <c:v>29</c:v>
                </c:pt>
                <c:pt idx="20">
                  <c:v>31</c:v>
                </c:pt>
              </c:numCache>
            </c:numRef>
          </c:val>
          <c:extLst xmlns:c16r2="http://schemas.microsoft.com/office/drawing/2015/06/chart">
            <c:ext xmlns:c16="http://schemas.microsoft.com/office/drawing/2014/chart" uri="{C3380CC4-5D6E-409C-BE32-E72D297353CC}">
              <c16:uniqueId val="{00000001-A825-4478-80AC-614737CCE224}"/>
            </c:ext>
          </c:extLst>
        </c:ser>
        <c:ser>
          <c:idx val="2"/>
          <c:order val="2"/>
          <c:tx>
            <c:strRef>
              <c:f>Sheet1!$D$1</c:f>
              <c:strCache>
                <c:ptCount val="1"/>
                <c:pt idx="0">
                  <c:v>Tveksam, vet ej </c:v>
                </c:pt>
              </c:strCache>
            </c:strRef>
          </c:tx>
          <c:spPr>
            <a:solidFill>
              <a:srgbClr val="FFFFFF">
                <a:lumMod val="75000"/>
              </a:srgbClr>
            </a:solidFill>
            <a:ln>
              <a:solidFill>
                <a:srgbClr val="FFFFFF"/>
              </a:solidFill>
            </a:ln>
          </c:spPr>
          <c:dLbls>
            <c:spPr>
              <a:noFill/>
              <a:ln>
                <a:noFill/>
              </a:ln>
              <a:effectLst/>
            </c:spPr>
            <c:txPr>
              <a:bodyPr wrap="square" lIns="38100" tIns="19050" rIns="38100" bIns="19050" anchor="ctr">
                <a:spAutoFit/>
              </a:bodyPr>
              <a:lstStyle/>
              <a:p>
                <a:pPr>
                  <a:defRPr sz="1200">
                    <a:solidFill>
                      <a:schemeClr val="bg1"/>
                    </a:solidFill>
                  </a:defRPr>
                </a:pPr>
                <a:endParaRPr lang="sv-SE"/>
              </a:p>
            </c:txP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Sheet1!$D$2:$D$22</c:f>
              <c:numCache>
                <c:formatCode>General</c:formatCode>
                <c:ptCount val="21"/>
                <c:pt idx="0">
                  <c:v>8</c:v>
                </c:pt>
                <c:pt idx="1">
                  <c:v>7</c:v>
                </c:pt>
                <c:pt idx="2">
                  <c:v>9</c:v>
                </c:pt>
                <c:pt idx="3">
                  <c:v>12</c:v>
                </c:pt>
                <c:pt idx="4">
                  <c:v>6</c:v>
                </c:pt>
                <c:pt idx="5">
                  <c:v>3</c:v>
                </c:pt>
                <c:pt idx="6">
                  <c:v>9</c:v>
                </c:pt>
                <c:pt idx="7">
                  <c:v>11</c:v>
                </c:pt>
                <c:pt idx="8">
                  <c:v>8</c:v>
                </c:pt>
                <c:pt idx="9">
                  <c:v>10</c:v>
                </c:pt>
                <c:pt idx="10">
                  <c:v>10</c:v>
                </c:pt>
                <c:pt idx="11">
                  <c:v>8</c:v>
                </c:pt>
                <c:pt idx="12">
                  <c:v>10</c:v>
                </c:pt>
                <c:pt idx="13">
                  <c:v>11</c:v>
                </c:pt>
                <c:pt idx="14">
                  <c:v>11</c:v>
                </c:pt>
                <c:pt idx="15">
                  <c:v>8</c:v>
                </c:pt>
                <c:pt idx="16">
                  <c:v>9</c:v>
                </c:pt>
                <c:pt idx="17">
                  <c:v>11</c:v>
                </c:pt>
                <c:pt idx="18">
                  <c:v>8</c:v>
                </c:pt>
                <c:pt idx="19">
                  <c:v>11</c:v>
                </c:pt>
                <c:pt idx="20">
                  <c:v>8</c:v>
                </c:pt>
              </c:numCache>
            </c:numRef>
          </c:val>
          <c:extLst xmlns:c16r2="http://schemas.microsoft.com/office/drawing/2015/06/chart">
            <c:ext xmlns:c16="http://schemas.microsoft.com/office/drawing/2014/chart" uri="{C3380CC4-5D6E-409C-BE32-E72D297353CC}">
              <c16:uniqueId val="{00000002-A825-4478-80AC-614737CCE224}"/>
            </c:ext>
          </c:extLst>
        </c:ser>
        <c:dLbls/>
        <c:gapWidth val="66"/>
        <c:overlap val="100"/>
        <c:axId val="163306112"/>
        <c:axId val="164643200"/>
      </c:barChart>
      <c:catAx>
        <c:axId val="163306112"/>
        <c:scaling>
          <c:orientation val="minMax"/>
        </c:scaling>
        <c:axPos val="l"/>
        <c:numFmt formatCode="General" sourceLinked="0"/>
        <c:tickLblPos val="nextTo"/>
        <c:spPr>
          <a:ln>
            <a:noFill/>
          </a:ln>
        </c:spPr>
        <c:txPr>
          <a:bodyPr/>
          <a:lstStyle/>
          <a:p>
            <a:pPr>
              <a:defRPr sz="1200">
                <a:solidFill>
                  <a:schemeClr val="tx1"/>
                </a:solidFill>
              </a:defRPr>
            </a:pPr>
            <a:endParaRPr lang="sv-SE"/>
          </a:p>
        </c:txPr>
        <c:crossAx val="164643200"/>
        <c:crosses val="autoZero"/>
        <c:auto val="1"/>
        <c:lblAlgn val="ctr"/>
        <c:lblOffset val="100"/>
      </c:catAx>
      <c:valAx>
        <c:axId val="164643200"/>
        <c:scaling>
          <c:orientation val="minMax"/>
          <c:max val="100"/>
        </c:scaling>
        <c:delete val="1"/>
        <c:axPos val="b"/>
        <c:numFmt formatCode="General" sourceLinked="1"/>
        <c:tickLblPos val="none"/>
        <c:crossAx val="163306112"/>
        <c:crosses val="autoZero"/>
        <c:crossBetween val="between"/>
      </c:valAx>
    </c:plotArea>
    <c:legend>
      <c:legendPos val="b"/>
      <c:layout>
        <c:manualLayout>
          <c:xMode val="edge"/>
          <c:yMode val="edge"/>
          <c:x val="0.36946715698016097"/>
          <c:y val="1.4394005405914182E-2"/>
          <c:w val="0.25368872459577468"/>
          <c:h val="6.8599010495943774E-2"/>
        </c:manualLayout>
      </c:layout>
      <c:txPr>
        <a:bodyPr/>
        <a:lstStyle/>
        <a:p>
          <a:pPr>
            <a:defRPr sz="1400"/>
          </a:pPr>
          <a:endParaRPr lang="sv-SE"/>
        </a:p>
      </c:txPr>
    </c:legend>
    <c:plotVisOnly val="1"/>
    <c:dispBlanksAs val="gap"/>
  </c:chart>
  <c:txPr>
    <a:bodyPr/>
    <a:lstStyle/>
    <a:p>
      <a:pPr>
        <a:defRPr sz="1800"/>
      </a:pPr>
      <a:endParaRPr lang="sv-SE"/>
    </a:p>
  </c:txPr>
  <c:externalData r:id="rId2"/>
</c:chartSpace>
</file>

<file path=ppt/charts/chart21.xml><?xml version="1.0" encoding="utf-8"?>
<c:chartSpace xmlns:c="http://schemas.openxmlformats.org/drawingml/2006/chart" xmlns:a="http://schemas.openxmlformats.org/drawingml/2006/main" xmlns:r="http://schemas.openxmlformats.org/officeDocument/2006/relationships">
  <c:lang val="sv-SE"/>
  <c:style val="18"/>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373253941023153"/>
          <c:y val="0.12453027722506416"/>
          <c:w val="0.78281989616650771"/>
          <c:h val="0.76670297228352802"/>
        </c:manualLayout>
      </c:layout>
      <c:barChart>
        <c:barDir val="bar"/>
        <c:grouping val="stacked"/>
        <c:ser>
          <c:idx val="0"/>
          <c:order val="0"/>
          <c:tx>
            <c:strRef>
              <c:f>Sheet1!$B$1</c:f>
              <c:strCache>
                <c:ptCount val="1"/>
                <c:pt idx="0">
                  <c:v>Ja </c:v>
                </c:pt>
              </c:strCache>
            </c:strRef>
          </c:tx>
          <c:spPr>
            <a:solidFill>
              <a:srgbClr val="00B050"/>
            </a:solidFill>
            <a:ln>
              <a:solidFill>
                <a:srgbClr val="FFFFFF"/>
              </a:solidFill>
            </a:ln>
          </c:spPr>
          <c:dLbls>
            <c:spPr>
              <a:noFill/>
              <a:ln>
                <a:noFill/>
              </a:ln>
              <a:effectLst/>
            </c:spPr>
            <c:txPr>
              <a:bodyPr/>
              <a:lstStyle/>
              <a:p>
                <a:pPr>
                  <a:defRPr sz="16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Sheet1!$A$2:$A$10</c:f>
              <c:strCache>
                <c:ptCount val="9"/>
                <c:pt idx="0">
                  <c:v>65-79 år (1168)</c:v>
                </c:pt>
                <c:pt idx="1">
                  <c:v>50-64 år (1035)</c:v>
                </c:pt>
                <c:pt idx="2">
                  <c:v>30-49 år (1378)</c:v>
                </c:pt>
                <c:pt idx="3">
                  <c:v>18-29 år (621)</c:v>
                </c:pt>
                <c:pt idx="5">
                  <c:v>Man (2169)</c:v>
                </c:pt>
                <c:pt idx="6">
                  <c:v>Kvinna (2033)</c:v>
                </c:pt>
                <c:pt idx="8">
                  <c:v>Total (4202)</c:v>
                </c:pt>
              </c:strCache>
            </c:strRef>
          </c:cat>
          <c:val>
            <c:numRef>
              <c:f>Sheet1!$B$2:$B$10</c:f>
              <c:numCache>
                <c:formatCode>General</c:formatCode>
                <c:ptCount val="9"/>
                <c:pt idx="0">
                  <c:v>24</c:v>
                </c:pt>
                <c:pt idx="1">
                  <c:v>27</c:v>
                </c:pt>
                <c:pt idx="2">
                  <c:v>28</c:v>
                </c:pt>
                <c:pt idx="3">
                  <c:v>32</c:v>
                </c:pt>
                <c:pt idx="5">
                  <c:v>27</c:v>
                </c:pt>
                <c:pt idx="6">
                  <c:v>28</c:v>
                </c:pt>
                <c:pt idx="8">
                  <c:v>28</c:v>
                </c:pt>
              </c:numCache>
            </c:numRef>
          </c:val>
          <c:extLst xmlns:c16r2="http://schemas.microsoft.com/office/drawing/2015/06/chart">
            <c:ext xmlns:c16="http://schemas.microsoft.com/office/drawing/2014/chart" uri="{C3380CC4-5D6E-409C-BE32-E72D297353CC}">
              <c16:uniqueId val="{00000000-D221-4839-A4F1-B7DA07749580}"/>
            </c:ext>
          </c:extLst>
        </c:ser>
        <c:ser>
          <c:idx val="1"/>
          <c:order val="1"/>
          <c:tx>
            <c:strRef>
              <c:f>Sheet1!$C$1</c:f>
              <c:strCache>
                <c:ptCount val="1"/>
                <c:pt idx="0">
                  <c:v>Nej </c:v>
                </c:pt>
              </c:strCache>
            </c:strRef>
          </c:tx>
          <c:spPr>
            <a:solidFill>
              <a:srgbClr val="EF5205"/>
            </a:solidFill>
            <a:ln>
              <a:solidFill>
                <a:srgbClr val="FFFFFF"/>
              </a:solidFill>
            </a:ln>
          </c:spPr>
          <c:dLbls>
            <c:spPr>
              <a:noFill/>
              <a:ln>
                <a:noFill/>
              </a:ln>
              <a:effectLst/>
            </c:spPr>
            <c:txPr>
              <a:bodyPr/>
              <a:lstStyle/>
              <a:p>
                <a:pPr>
                  <a:defRPr sz="16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Sheet1!$A$2:$A$10</c:f>
              <c:strCache>
                <c:ptCount val="9"/>
                <c:pt idx="0">
                  <c:v>65-79 år (1168)</c:v>
                </c:pt>
                <c:pt idx="1">
                  <c:v>50-64 år (1035)</c:v>
                </c:pt>
                <c:pt idx="2">
                  <c:v>30-49 år (1378)</c:v>
                </c:pt>
                <c:pt idx="3">
                  <c:v>18-29 år (621)</c:v>
                </c:pt>
                <c:pt idx="5">
                  <c:v>Man (2169)</c:v>
                </c:pt>
                <c:pt idx="6">
                  <c:v>Kvinna (2033)</c:v>
                </c:pt>
                <c:pt idx="8">
                  <c:v>Total (4202)</c:v>
                </c:pt>
              </c:strCache>
            </c:strRef>
          </c:cat>
          <c:val>
            <c:numRef>
              <c:f>Sheet1!$C$2:$C$10</c:f>
              <c:numCache>
                <c:formatCode>General</c:formatCode>
                <c:ptCount val="9"/>
                <c:pt idx="0">
                  <c:v>60</c:v>
                </c:pt>
                <c:pt idx="1">
                  <c:v>55</c:v>
                </c:pt>
                <c:pt idx="2">
                  <c:v>56</c:v>
                </c:pt>
                <c:pt idx="3">
                  <c:v>48</c:v>
                </c:pt>
                <c:pt idx="5">
                  <c:v>55</c:v>
                </c:pt>
                <c:pt idx="6">
                  <c:v>55</c:v>
                </c:pt>
                <c:pt idx="8">
                  <c:v>55</c:v>
                </c:pt>
              </c:numCache>
            </c:numRef>
          </c:val>
          <c:extLst xmlns:c16r2="http://schemas.microsoft.com/office/drawing/2015/06/chart">
            <c:ext xmlns:c16="http://schemas.microsoft.com/office/drawing/2014/chart" uri="{C3380CC4-5D6E-409C-BE32-E72D297353CC}">
              <c16:uniqueId val="{00000001-D221-4839-A4F1-B7DA07749580}"/>
            </c:ext>
          </c:extLst>
        </c:ser>
        <c:ser>
          <c:idx val="2"/>
          <c:order val="2"/>
          <c:tx>
            <c:strRef>
              <c:f>Sheet1!$D$1</c:f>
              <c:strCache>
                <c:ptCount val="1"/>
                <c:pt idx="0">
                  <c:v>Tveksam, vet ej </c:v>
                </c:pt>
              </c:strCache>
            </c:strRef>
          </c:tx>
          <c:spPr>
            <a:solidFill>
              <a:srgbClr val="FFFFFF">
                <a:lumMod val="75000"/>
              </a:srgbClr>
            </a:solidFill>
            <a:ln>
              <a:solidFill>
                <a:srgbClr val="FFFFFF"/>
              </a:solidFill>
            </a:ln>
          </c:spPr>
          <c:dLbls>
            <c:spPr>
              <a:noFill/>
              <a:ln>
                <a:noFill/>
              </a:ln>
              <a:effectLst/>
            </c:spPr>
            <c:txPr>
              <a:bodyPr wrap="square" lIns="38100" tIns="19050" rIns="38100" bIns="19050" anchor="ctr">
                <a:spAutoFit/>
              </a:bodyPr>
              <a:lstStyle/>
              <a:p>
                <a:pPr>
                  <a:defRPr sz="1600">
                    <a:solidFill>
                      <a:schemeClr val="bg1"/>
                    </a:solidFill>
                  </a:defRPr>
                </a:pPr>
                <a:endParaRPr lang="sv-SE"/>
              </a:p>
            </c:txPr>
            <c:showVal val="1"/>
            <c:extLst xmlns:c16r2="http://schemas.microsoft.com/office/drawing/2015/06/chart">
              <c:ext xmlns:c15="http://schemas.microsoft.com/office/drawing/2012/chart" uri="{CE6537A1-D6FC-4f65-9D91-7224C49458BB}">
                <c15:layout/>
                <c15:showLeaderLines val="1"/>
              </c:ext>
            </c:extLst>
          </c:dLbls>
          <c:cat>
            <c:strRef>
              <c:f>Sheet1!$A$2:$A$10</c:f>
              <c:strCache>
                <c:ptCount val="9"/>
                <c:pt idx="0">
                  <c:v>65-79 år (1168)</c:v>
                </c:pt>
                <c:pt idx="1">
                  <c:v>50-64 år (1035)</c:v>
                </c:pt>
                <c:pt idx="2">
                  <c:v>30-49 år (1378)</c:v>
                </c:pt>
                <c:pt idx="3">
                  <c:v>18-29 år (621)</c:v>
                </c:pt>
                <c:pt idx="5">
                  <c:v>Man (2169)</c:v>
                </c:pt>
                <c:pt idx="6">
                  <c:v>Kvinna (2033)</c:v>
                </c:pt>
                <c:pt idx="8">
                  <c:v>Total (4202)</c:v>
                </c:pt>
              </c:strCache>
            </c:strRef>
          </c:cat>
          <c:val>
            <c:numRef>
              <c:f>Sheet1!$D$2:$D$10</c:f>
              <c:numCache>
                <c:formatCode>General</c:formatCode>
                <c:ptCount val="9"/>
                <c:pt idx="0">
                  <c:v>15</c:v>
                </c:pt>
                <c:pt idx="1">
                  <c:v>18</c:v>
                </c:pt>
                <c:pt idx="2">
                  <c:v>17</c:v>
                </c:pt>
                <c:pt idx="3">
                  <c:v>21</c:v>
                </c:pt>
                <c:pt idx="5">
                  <c:v>18</c:v>
                </c:pt>
                <c:pt idx="6">
                  <c:v>18</c:v>
                </c:pt>
                <c:pt idx="8">
                  <c:v>18</c:v>
                </c:pt>
              </c:numCache>
            </c:numRef>
          </c:val>
          <c:extLst xmlns:c16r2="http://schemas.microsoft.com/office/drawing/2015/06/chart">
            <c:ext xmlns:c16="http://schemas.microsoft.com/office/drawing/2014/chart" uri="{C3380CC4-5D6E-409C-BE32-E72D297353CC}">
              <c16:uniqueId val="{00000002-D221-4839-A4F1-B7DA07749580}"/>
            </c:ext>
          </c:extLst>
        </c:ser>
        <c:dLbls/>
        <c:gapWidth val="66"/>
        <c:overlap val="100"/>
        <c:axId val="164625792"/>
        <c:axId val="165217408"/>
      </c:barChart>
      <c:catAx>
        <c:axId val="164625792"/>
        <c:scaling>
          <c:orientation val="minMax"/>
        </c:scaling>
        <c:axPos val="l"/>
        <c:numFmt formatCode="General" sourceLinked="0"/>
        <c:tickLblPos val="nextTo"/>
        <c:spPr>
          <a:ln>
            <a:noFill/>
          </a:ln>
        </c:spPr>
        <c:txPr>
          <a:bodyPr/>
          <a:lstStyle/>
          <a:p>
            <a:pPr>
              <a:defRPr sz="1600">
                <a:solidFill>
                  <a:schemeClr val="tx1"/>
                </a:solidFill>
              </a:defRPr>
            </a:pPr>
            <a:endParaRPr lang="sv-SE"/>
          </a:p>
        </c:txPr>
        <c:crossAx val="165217408"/>
        <c:crosses val="autoZero"/>
        <c:auto val="1"/>
        <c:lblAlgn val="ctr"/>
        <c:lblOffset val="100"/>
      </c:catAx>
      <c:valAx>
        <c:axId val="165217408"/>
        <c:scaling>
          <c:orientation val="minMax"/>
          <c:max val="100"/>
        </c:scaling>
        <c:delete val="1"/>
        <c:axPos val="b"/>
        <c:numFmt formatCode="General" sourceLinked="1"/>
        <c:tickLblPos val="none"/>
        <c:crossAx val="164625792"/>
        <c:crosses val="autoZero"/>
        <c:crossBetween val="between"/>
      </c:valAx>
    </c:plotArea>
    <c:legend>
      <c:legendPos val="b"/>
      <c:layout>
        <c:manualLayout>
          <c:xMode val="edge"/>
          <c:yMode val="edge"/>
          <c:x val="0.37284595599280979"/>
          <c:y val="2.2714392964554759E-2"/>
          <c:w val="0.25368872459577468"/>
          <c:h val="6.8599010495943774E-2"/>
        </c:manualLayout>
      </c:layout>
      <c:txPr>
        <a:bodyPr/>
        <a:lstStyle/>
        <a:p>
          <a:pPr>
            <a:defRPr sz="1400"/>
          </a:pPr>
          <a:endParaRPr lang="sv-SE"/>
        </a:p>
      </c:txPr>
    </c:legend>
    <c:plotVisOnly val="1"/>
    <c:dispBlanksAs val="gap"/>
  </c:chart>
  <c:txPr>
    <a:bodyPr/>
    <a:lstStyle/>
    <a:p>
      <a:pPr>
        <a:defRPr sz="1800"/>
      </a:pPr>
      <a:endParaRPr lang="sv-SE"/>
    </a:p>
  </c:txPr>
  <c:externalData r:id="rId2"/>
</c:chartSpace>
</file>

<file path=ppt/charts/chart22.xml><?xml version="1.0" encoding="utf-8"?>
<c:chartSpace xmlns:c="http://schemas.openxmlformats.org/drawingml/2006/chart" xmlns:a="http://schemas.openxmlformats.org/drawingml/2006/main" xmlns:r="http://schemas.openxmlformats.org/officeDocument/2006/relationships">
  <c:lang val="sv-SE"/>
  <c:style val="18"/>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895492782317251"/>
          <c:y val="0.12453027722506416"/>
          <c:w val="0.80759747658877834"/>
          <c:h val="0.82217285254459505"/>
        </c:manualLayout>
      </c:layout>
      <c:barChart>
        <c:barDir val="bar"/>
        <c:grouping val="stacked"/>
        <c:ser>
          <c:idx val="0"/>
          <c:order val="0"/>
          <c:tx>
            <c:strRef>
              <c:f>Sheet1!$B$1</c:f>
              <c:strCache>
                <c:ptCount val="1"/>
                <c:pt idx="0">
                  <c:v>Ja </c:v>
                </c:pt>
              </c:strCache>
            </c:strRef>
          </c:tx>
          <c:spPr>
            <a:solidFill>
              <a:srgbClr val="00B050"/>
            </a:solidFill>
            <a:ln>
              <a:solidFill>
                <a:srgbClr val="FFFFFF"/>
              </a:solidFill>
            </a:ln>
          </c:spPr>
          <c:dLbls>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Sheet1!$B$2:$B$22</c:f>
              <c:numCache>
                <c:formatCode>General</c:formatCode>
                <c:ptCount val="21"/>
                <c:pt idx="0">
                  <c:v>25</c:v>
                </c:pt>
                <c:pt idx="1">
                  <c:v>28</c:v>
                </c:pt>
                <c:pt idx="2">
                  <c:v>28</c:v>
                </c:pt>
                <c:pt idx="3">
                  <c:v>27</c:v>
                </c:pt>
                <c:pt idx="4">
                  <c:v>30</c:v>
                </c:pt>
                <c:pt idx="5">
                  <c:v>28</c:v>
                </c:pt>
                <c:pt idx="6">
                  <c:v>30</c:v>
                </c:pt>
                <c:pt idx="7">
                  <c:v>31</c:v>
                </c:pt>
                <c:pt idx="8">
                  <c:v>30</c:v>
                </c:pt>
                <c:pt idx="9">
                  <c:v>24</c:v>
                </c:pt>
                <c:pt idx="10">
                  <c:v>26</c:v>
                </c:pt>
                <c:pt idx="11">
                  <c:v>34</c:v>
                </c:pt>
                <c:pt idx="12">
                  <c:v>27</c:v>
                </c:pt>
                <c:pt idx="13">
                  <c:v>27</c:v>
                </c:pt>
                <c:pt idx="14">
                  <c:v>24</c:v>
                </c:pt>
                <c:pt idx="15">
                  <c:v>24</c:v>
                </c:pt>
                <c:pt idx="16">
                  <c:v>26</c:v>
                </c:pt>
                <c:pt idx="17">
                  <c:v>24</c:v>
                </c:pt>
                <c:pt idx="18">
                  <c:v>29</c:v>
                </c:pt>
                <c:pt idx="19">
                  <c:v>29</c:v>
                </c:pt>
                <c:pt idx="20">
                  <c:v>28</c:v>
                </c:pt>
              </c:numCache>
            </c:numRef>
          </c:val>
          <c:extLst xmlns:c16r2="http://schemas.microsoft.com/office/drawing/2015/06/chart">
            <c:ext xmlns:c16="http://schemas.microsoft.com/office/drawing/2014/chart" uri="{C3380CC4-5D6E-409C-BE32-E72D297353CC}">
              <c16:uniqueId val="{00000000-A825-4478-80AC-614737CCE224}"/>
            </c:ext>
          </c:extLst>
        </c:ser>
        <c:ser>
          <c:idx val="1"/>
          <c:order val="1"/>
          <c:tx>
            <c:strRef>
              <c:f>Sheet1!$C$1</c:f>
              <c:strCache>
                <c:ptCount val="1"/>
                <c:pt idx="0">
                  <c:v>Nej </c:v>
                </c:pt>
              </c:strCache>
            </c:strRef>
          </c:tx>
          <c:spPr>
            <a:solidFill>
              <a:srgbClr val="EF5205"/>
            </a:solidFill>
            <a:ln>
              <a:solidFill>
                <a:srgbClr val="FFFFFF"/>
              </a:solidFill>
            </a:ln>
          </c:spPr>
          <c:dLbls>
            <c:spPr>
              <a:noFill/>
              <a:ln>
                <a:noFill/>
              </a:ln>
              <a:effectLst/>
            </c:spPr>
            <c:txPr>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Sheet1!$C$2:$C$22</c:f>
              <c:numCache>
                <c:formatCode>General</c:formatCode>
                <c:ptCount val="21"/>
                <c:pt idx="0">
                  <c:v>56</c:v>
                </c:pt>
                <c:pt idx="1">
                  <c:v>53</c:v>
                </c:pt>
                <c:pt idx="2">
                  <c:v>58</c:v>
                </c:pt>
                <c:pt idx="3">
                  <c:v>61</c:v>
                </c:pt>
                <c:pt idx="4">
                  <c:v>48</c:v>
                </c:pt>
                <c:pt idx="5">
                  <c:v>58</c:v>
                </c:pt>
                <c:pt idx="6">
                  <c:v>53</c:v>
                </c:pt>
                <c:pt idx="7">
                  <c:v>49</c:v>
                </c:pt>
                <c:pt idx="8">
                  <c:v>52</c:v>
                </c:pt>
                <c:pt idx="9">
                  <c:v>60</c:v>
                </c:pt>
                <c:pt idx="10">
                  <c:v>60</c:v>
                </c:pt>
                <c:pt idx="11">
                  <c:v>48</c:v>
                </c:pt>
                <c:pt idx="12">
                  <c:v>53</c:v>
                </c:pt>
                <c:pt idx="13">
                  <c:v>55</c:v>
                </c:pt>
                <c:pt idx="14">
                  <c:v>59</c:v>
                </c:pt>
                <c:pt idx="15">
                  <c:v>58</c:v>
                </c:pt>
                <c:pt idx="16">
                  <c:v>56</c:v>
                </c:pt>
                <c:pt idx="17">
                  <c:v>48</c:v>
                </c:pt>
                <c:pt idx="18">
                  <c:v>55</c:v>
                </c:pt>
                <c:pt idx="19">
                  <c:v>56</c:v>
                </c:pt>
                <c:pt idx="20">
                  <c:v>55</c:v>
                </c:pt>
              </c:numCache>
            </c:numRef>
          </c:val>
          <c:extLst xmlns:c16r2="http://schemas.microsoft.com/office/drawing/2015/06/chart">
            <c:ext xmlns:c16="http://schemas.microsoft.com/office/drawing/2014/chart" uri="{C3380CC4-5D6E-409C-BE32-E72D297353CC}">
              <c16:uniqueId val="{00000001-A825-4478-80AC-614737CCE224}"/>
            </c:ext>
          </c:extLst>
        </c:ser>
        <c:ser>
          <c:idx val="2"/>
          <c:order val="2"/>
          <c:tx>
            <c:strRef>
              <c:f>Sheet1!$D$1</c:f>
              <c:strCache>
                <c:ptCount val="1"/>
                <c:pt idx="0">
                  <c:v>Tveksam, vet ej </c:v>
                </c:pt>
              </c:strCache>
            </c:strRef>
          </c:tx>
          <c:spPr>
            <a:solidFill>
              <a:srgbClr val="FFFFFF">
                <a:lumMod val="75000"/>
              </a:srgbClr>
            </a:solidFill>
            <a:ln>
              <a:solidFill>
                <a:srgbClr val="FFFFFF"/>
              </a:solidFill>
            </a:ln>
          </c:spPr>
          <c:dLbls>
            <c:spPr>
              <a:noFill/>
              <a:ln>
                <a:noFill/>
              </a:ln>
              <a:effectLst/>
            </c:spPr>
            <c:txPr>
              <a:bodyPr wrap="square" lIns="38100" tIns="19050" rIns="38100" bIns="19050" anchor="ctr">
                <a:spAutoFit/>
              </a:bodyPr>
              <a:lstStyle/>
              <a:p>
                <a:pPr>
                  <a:defRPr sz="1200">
                    <a:solidFill>
                      <a:schemeClr val="bg1"/>
                    </a:solidFill>
                  </a:defRPr>
                </a:pPr>
                <a:endParaRPr lang="sv-SE"/>
              </a:p>
            </c:txPr>
            <c:showVal val="1"/>
            <c:extLst xmlns:c16r2="http://schemas.microsoft.com/office/drawing/2015/06/chart">
              <c:ext xmlns:c15="http://schemas.microsoft.com/office/drawing/2012/chart" uri="{CE6537A1-D6FC-4f65-9D91-7224C49458BB}">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Sheet1!$D$2:$D$22</c:f>
              <c:numCache>
                <c:formatCode>General</c:formatCode>
                <c:ptCount val="21"/>
                <c:pt idx="0">
                  <c:v>19</c:v>
                </c:pt>
                <c:pt idx="1">
                  <c:v>19</c:v>
                </c:pt>
                <c:pt idx="2">
                  <c:v>14</c:v>
                </c:pt>
                <c:pt idx="3">
                  <c:v>13</c:v>
                </c:pt>
                <c:pt idx="4">
                  <c:v>21</c:v>
                </c:pt>
                <c:pt idx="5">
                  <c:v>14</c:v>
                </c:pt>
                <c:pt idx="6">
                  <c:v>18</c:v>
                </c:pt>
                <c:pt idx="7">
                  <c:v>20</c:v>
                </c:pt>
                <c:pt idx="8">
                  <c:v>18</c:v>
                </c:pt>
                <c:pt idx="9">
                  <c:v>16</c:v>
                </c:pt>
                <c:pt idx="10">
                  <c:v>14</c:v>
                </c:pt>
                <c:pt idx="11">
                  <c:v>18</c:v>
                </c:pt>
                <c:pt idx="12">
                  <c:v>20</c:v>
                </c:pt>
                <c:pt idx="13">
                  <c:v>18</c:v>
                </c:pt>
                <c:pt idx="14">
                  <c:v>17</c:v>
                </c:pt>
                <c:pt idx="15">
                  <c:v>18</c:v>
                </c:pt>
                <c:pt idx="16">
                  <c:v>18</c:v>
                </c:pt>
                <c:pt idx="17">
                  <c:v>28</c:v>
                </c:pt>
                <c:pt idx="18">
                  <c:v>16</c:v>
                </c:pt>
                <c:pt idx="19">
                  <c:v>15</c:v>
                </c:pt>
                <c:pt idx="20">
                  <c:v>17</c:v>
                </c:pt>
              </c:numCache>
            </c:numRef>
          </c:val>
          <c:extLst xmlns:c16r2="http://schemas.microsoft.com/office/drawing/2015/06/chart">
            <c:ext xmlns:c16="http://schemas.microsoft.com/office/drawing/2014/chart" uri="{C3380CC4-5D6E-409C-BE32-E72D297353CC}">
              <c16:uniqueId val="{00000002-A825-4478-80AC-614737CCE224}"/>
            </c:ext>
          </c:extLst>
        </c:ser>
        <c:dLbls/>
        <c:gapWidth val="66"/>
        <c:overlap val="100"/>
        <c:axId val="168791424"/>
        <c:axId val="168805504"/>
      </c:barChart>
      <c:catAx>
        <c:axId val="168791424"/>
        <c:scaling>
          <c:orientation val="minMax"/>
        </c:scaling>
        <c:axPos val="l"/>
        <c:numFmt formatCode="General" sourceLinked="0"/>
        <c:tickLblPos val="nextTo"/>
        <c:spPr>
          <a:ln>
            <a:noFill/>
          </a:ln>
        </c:spPr>
        <c:txPr>
          <a:bodyPr/>
          <a:lstStyle/>
          <a:p>
            <a:pPr>
              <a:defRPr sz="1200">
                <a:solidFill>
                  <a:schemeClr val="tx1"/>
                </a:solidFill>
              </a:defRPr>
            </a:pPr>
            <a:endParaRPr lang="sv-SE"/>
          </a:p>
        </c:txPr>
        <c:crossAx val="168805504"/>
        <c:crosses val="autoZero"/>
        <c:auto val="1"/>
        <c:lblAlgn val="ctr"/>
        <c:lblOffset val="100"/>
      </c:catAx>
      <c:valAx>
        <c:axId val="168805504"/>
        <c:scaling>
          <c:orientation val="minMax"/>
          <c:max val="100"/>
        </c:scaling>
        <c:delete val="1"/>
        <c:axPos val="b"/>
        <c:numFmt formatCode="General" sourceLinked="1"/>
        <c:tickLblPos val="none"/>
        <c:crossAx val="168791424"/>
        <c:crosses val="autoZero"/>
        <c:crossBetween val="between"/>
      </c:valAx>
    </c:plotArea>
    <c:legend>
      <c:legendPos val="b"/>
      <c:layout>
        <c:manualLayout>
          <c:xMode val="edge"/>
          <c:yMode val="edge"/>
          <c:x val="0.37284595599280979"/>
          <c:y val="2.2714392964554759E-2"/>
          <c:w val="0.25368872459577468"/>
          <c:h val="6.8599010495943774E-2"/>
        </c:manualLayout>
      </c:layout>
      <c:txPr>
        <a:bodyPr/>
        <a:lstStyle/>
        <a:p>
          <a:pPr>
            <a:defRPr sz="1400"/>
          </a:pPr>
          <a:endParaRPr lang="sv-SE"/>
        </a:p>
      </c:txPr>
    </c:legend>
    <c:plotVisOnly val="1"/>
    <c:dispBlanksAs val="gap"/>
  </c:chart>
  <c:txPr>
    <a:bodyPr/>
    <a:lstStyle/>
    <a:p>
      <a:pPr>
        <a:defRPr sz="1800"/>
      </a:pPr>
      <a:endParaRPr lang="sv-SE"/>
    </a:p>
  </c:txPr>
  <c:externalData r:id="rId2"/>
</c:chartSpace>
</file>

<file path=ppt/charts/chart23.xml><?xml version="1.0" encoding="utf-8"?>
<c:chartSpace xmlns:c="http://schemas.openxmlformats.org/drawingml/2006/chart" xmlns:a="http://schemas.openxmlformats.org/drawingml/2006/main" xmlns:r="http://schemas.openxmlformats.org/officeDocument/2006/relationships">
  <c:lang val="sv-SE"/>
  <c:style val="8"/>
  <c:chart>
    <c:autoTitleDeleted val="1"/>
    <c:plotArea>
      <c:layout>
        <c:manualLayout>
          <c:layoutTarget val="inner"/>
          <c:xMode val="edge"/>
          <c:yMode val="edge"/>
          <c:x val="0.48091037507179574"/>
          <c:y val="4.3586032182006657E-2"/>
          <c:w val="0.39878270687821837"/>
          <c:h val="0.92002616592473518"/>
        </c:manualLayout>
      </c:layout>
      <c:barChart>
        <c:barDir val="bar"/>
        <c:grouping val="clustered"/>
        <c:ser>
          <c:idx val="0"/>
          <c:order val="0"/>
          <c:tx>
            <c:strRef>
              <c:f>Sheet1!$B$1</c:f>
              <c:strCache>
                <c:ptCount val="1"/>
                <c:pt idx="0">
                  <c:v>Man (2169)</c:v>
                </c:pt>
              </c:strCache>
            </c:strRef>
          </c:tx>
          <c:spPr>
            <a:solidFill>
              <a:schemeClr val="bg1">
                <a:lumMod val="75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Sheet1!$A$2:$A$11</c:f>
              <c:strCache>
                <c:ptCount val="10"/>
                <c:pt idx="0">
                  <c:v>Tveksam, vet ej </c:v>
                </c:pt>
                <c:pt idx="1">
                  <c:v>Jag har aldrig mött någon i sorg </c:v>
                </c:pt>
                <c:pt idx="2">
                  <c:v>Att jag själv ska bli ledsen </c:v>
                </c:pt>
                <c:pt idx="3">
                  <c:v>Inget är svårt </c:v>
                </c:pt>
                <c:pt idx="4">
                  <c:v>Att bryta tystnaden</c:v>
                </c:pt>
                <c:pt idx="5">
                  <c:v>Att visa genuint medlidande </c:v>
                </c:pt>
                <c:pt idx="6">
                  <c:v>Att riskera att den som sörjer ska bli ännu mer ledsen för något jag säger eller gör  </c:v>
                </c:pt>
                <c:pt idx="7">
                  <c:v>Att veta vad som är okej att göra </c:v>
                </c:pt>
                <c:pt idx="8">
                  <c:v>Att riskera att tränga sig på  </c:v>
                </c:pt>
                <c:pt idx="9">
                  <c:v>Vad man ska säga </c:v>
                </c:pt>
              </c:strCache>
            </c:strRef>
          </c:cat>
          <c:val>
            <c:numRef>
              <c:f>Sheet1!$B$2:$B$11</c:f>
              <c:numCache>
                <c:formatCode>General</c:formatCode>
                <c:ptCount val="10"/>
                <c:pt idx="0">
                  <c:v>3</c:v>
                </c:pt>
                <c:pt idx="1">
                  <c:v>1</c:v>
                </c:pt>
                <c:pt idx="2">
                  <c:v>6</c:v>
                </c:pt>
                <c:pt idx="3">
                  <c:v>6</c:v>
                </c:pt>
                <c:pt idx="4">
                  <c:v>14</c:v>
                </c:pt>
                <c:pt idx="5">
                  <c:v>17</c:v>
                </c:pt>
                <c:pt idx="6">
                  <c:v>30</c:v>
                </c:pt>
                <c:pt idx="7">
                  <c:v>33</c:v>
                </c:pt>
                <c:pt idx="8">
                  <c:v>45</c:v>
                </c:pt>
                <c:pt idx="9">
                  <c:v>52</c:v>
                </c:pt>
              </c:numCache>
            </c:numRef>
          </c:val>
          <c:extLst xmlns:c16r2="http://schemas.microsoft.com/office/drawing/2015/06/chart">
            <c:ext xmlns:c16="http://schemas.microsoft.com/office/drawing/2014/chart" uri="{C3380CC4-5D6E-409C-BE32-E72D297353CC}">
              <c16:uniqueId val="{00000000-36FA-4484-8653-2993A7DC7FB5}"/>
            </c:ext>
          </c:extLst>
        </c:ser>
        <c:ser>
          <c:idx val="1"/>
          <c:order val="1"/>
          <c:tx>
            <c:strRef>
              <c:f>Sheet1!$C$1</c:f>
              <c:strCache>
                <c:ptCount val="1"/>
                <c:pt idx="0">
                  <c:v>Kvinna (2033)</c:v>
                </c:pt>
              </c:strCache>
            </c:strRef>
          </c:tx>
          <c:spPr>
            <a:solidFill>
              <a:schemeClr val="tx1"/>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Sheet1!$A$2:$A$11</c:f>
              <c:strCache>
                <c:ptCount val="10"/>
                <c:pt idx="0">
                  <c:v>Tveksam, vet ej </c:v>
                </c:pt>
                <c:pt idx="1">
                  <c:v>Jag har aldrig mött någon i sorg </c:v>
                </c:pt>
                <c:pt idx="2">
                  <c:v>Att jag själv ska bli ledsen </c:v>
                </c:pt>
                <c:pt idx="3">
                  <c:v>Inget är svårt </c:v>
                </c:pt>
                <c:pt idx="4">
                  <c:v>Att bryta tystnaden</c:v>
                </c:pt>
                <c:pt idx="5">
                  <c:v>Att visa genuint medlidande </c:v>
                </c:pt>
                <c:pt idx="6">
                  <c:v>Att riskera att den som sörjer ska bli ännu mer ledsen för något jag säger eller gör  </c:v>
                </c:pt>
                <c:pt idx="7">
                  <c:v>Att veta vad som är okej att göra </c:v>
                </c:pt>
                <c:pt idx="8">
                  <c:v>Att riskera att tränga sig på  </c:v>
                </c:pt>
                <c:pt idx="9">
                  <c:v>Vad man ska säga </c:v>
                </c:pt>
              </c:strCache>
            </c:strRef>
          </c:cat>
          <c:val>
            <c:numRef>
              <c:f>Sheet1!$C$2:$C$11</c:f>
              <c:numCache>
                <c:formatCode>General</c:formatCode>
                <c:ptCount val="10"/>
                <c:pt idx="0">
                  <c:v>3</c:v>
                </c:pt>
                <c:pt idx="1">
                  <c:v>1</c:v>
                </c:pt>
                <c:pt idx="2">
                  <c:v>10</c:v>
                </c:pt>
                <c:pt idx="3">
                  <c:v>10</c:v>
                </c:pt>
                <c:pt idx="4">
                  <c:v>11</c:v>
                </c:pt>
                <c:pt idx="5">
                  <c:v>8</c:v>
                </c:pt>
                <c:pt idx="6">
                  <c:v>32</c:v>
                </c:pt>
                <c:pt idx="7">
                  <c:v>33</c:v>
                </c:pt>
                <c:pt idx="8">
                  <c:v>41</c:v>
                </c:pt>
                <c:pt idx="9">
                  <c:v>49</c:v>
                </c:pt>
              </c:numCache>
            </c:numRef>
          </c:val>
          <c:extLst xmlns:c16r2="http://schemas.microsoft.com/office/drawing/2015/06/chart">
            <c:ext xmlns:c16="http://schemas.microsoft.com/office/drawing/2014/chart" uri="{C3380CC4-5D6E-409C-BE32-E72D297353CC}">
              <c16:uniqueId val="{00000001-36FA-4484-8653-2993A7DC7FB5}"/>
            </c:ext>
          </c:extLst>
        </c:ser>
        <c:ser>
          <c:idx val="2"/>
          <c:order val="2"/>
          <c:tx>
            <c:strRef>
              <c:f>Sheet1!$D$1</c:f>
              <c:strCache>
                <c:ptCount val="1"/>
                <c:pt idx="0">
                  <c:v>Total (4202)</c:v>
                </c:pt>
              </c:strCache>
            </c:strRef>
          </c:tx>
          <c:spPr>
            <a:solidFill>
              <a:schemeClr val="bg2"/>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Sheet1!$A$2:$A$11</c:f>
              <c:strCache>
                <c:ptCount val="10"/>
                <c:pt idx="0">
                  <c:v>Tveksam, vet ej </c:v>
                </c:pt>
                <c:pt idx="1">
                  <c:v>Jag har aldrig mött någon i sorg </c:v>
                </c:pt>
                <c:pt idx="2">
                  <c:v>Att jag själv ska bli ledsen </c:v>
                </c:pt>
                <c:pt idx="3">
                  <c:v>Inget är svårt </c:v>
                </c:pt>
                <c:pt idx="4">
                  <c:v>Att bryta tystnaden</c:v>
                </c:pt>
                <c:pt idx="5">
                  <c:v>Att visa genuint medlidande </c:v>
                </c:pt>
                <c:pt idx="6">
                  <c:v>Att riskera att den som sörjer ska bli ännu mer ledsen för något jag säger eller gör  </c:v>
                </c:pt>
                <c:pt idx="7">
                  <c:v>Att veta vad som är okej att göra </c:v>
                </c:pt>
                <c:pt idx="8">
                  <c:v>Att riskera att tränga sig på  </c:v>
                </c:pt>
                <c:pt idx="9">
                  <c:v>Vad man ska säga </c:v>
                </c:pt>
              </c:strCache>
            </c:strRef>
          </c:cat>
          <c:val>
            <c:numRef>
              <c:f>Sheet1!$D$2:$D$11</c:f>
              <c:numCache>
                <c:formatCode>General</c:formatCode>
                <c:ptCount val="10"/>
                <c:pt idx="0">
                  <c:v>3</c:v>
                </c:pt>
                <c:pt idx="1">
                  <c:v>1</c:v>
                </c:pt>
                <c:pt idx="2">
                  <c:v>8</c:v>
                </c:pt>
                <c:pt idx="3">
                  <c:v>8</c:v>
                </c:pt>
                <c:pt idx="4">
                  <c:v>12</c:v>
                </c:pt>
                <c:pt idx="5">
                  <c:v>13</c:v>
                </c:pt>
                <c:pt idx="6">
                  <c:v>31</c:v>
                </c:pt>
                <c:pt idx="7">
                  <c:v>33</c:v>
                </c:pt>
                <c:pt idx="8">
                  <c:v>43</c:v>
                </c:pt>
                <c:pt idx="9">
                  <c:v>51</c:v>
                </c:pt>
              </c:numCache>
            </c:numRef>
          </c:val>
          <c:extLst xmlns:c16r2="http://schemas.microsoft.com/office/drawing/2015/06/chart">
            <c:ext xmlns:c16="http://schemas.microsoft.com/office/drawing/2014/chart" uri="{C3380CC4-5D6E-409C-BE32-E72D297353CC}">
              <c16:uniqueId val="{00000002-36FA-4484-8653-2993A7DC7FB5}"/>
            </c:ext>
          </c:extLst>
        </c:ser>
        <c:dLbls>
          <c:showVal val="1"/>
        </c:dLbls>
        <c:gapWidth val="66"/>
        <c:axId val="169530880"/>
        <c:axId val="169532416"/>
      </c:barChart>
      <c:catAx>
        <c:axId val="169530880"/>
        <c:scaling>
          <c:orientation val="minMax"/>
        </c:scaling>
        <c:axPos val="l"/>
        <c:numFmt formatCode="General" sourceLinked="1"/>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crossAx val="169532416"/>
        <c:crosses val="autoZero"/>
        <c:auto val="1"/>
        <c:lblAlgn val="ctr"/>
        <c:lblOffset val="100"/>
      </c:catAx>
      <c:valAx>
        <c:axId val="169532416"/>
        <c:scaling>
          <c:orientation val="minMax"/>
          <c:max val="70"/>
          <c:min val="0"/>
        </c:scaling>
        <c:delete val="1"/>
        <c:axPos val="b"/>
        <c:numFmt formatCode="General" sourceLinked="1"/>
        <c:tickLblPos val="none"/>
        <c:crossAx val="169530880"/>
        <c:crosses val="autoZero"/>
        <c:crossBetween val="between"/>
        <c:majorUnit val="20"/>
      </c:valAx>
      <c:spPr>
        <a:noFill/>
        <a:ln>
          <a:noFill/>
        </a:ln>
        <a:effectLst/>
      </c:spPr>
    </c:plotArea>
    <c:legend>
      <c:legendPos val="r"/>
      <c:layout>
        <c:manualLayout>
          <c:xMode val="edge"/>
          <c:yMode val="edge"/>
          <c:x val="0.85570368303223721"/>
          <c:y val="4.5182170930767381E-2"/>
          <c:w val="0.1391072643570003"/>
          <c:h val="0.17741459335525966"/>
        </c:manualLayout>
      </c:layout>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legend>
    <c:plotVisOnly val="1"/>
    <c:dispBlanksAs val="gap"/>
  </c:chart>
  <c:spPr>
    <a:noFill/>
    <a:ln w="6350" cap="flat" cmpd="sng" algn="ctr">
      <a:noFill/>
      <a:prstDash val="solid"/>
      <a:miter lim="800000"/>
    </a:ln>
    <a:effectLst/>
  </c:spPr>
  <c:txPr>
    <a:bodyPr/>
    <a:lstStyle/>
    <a:p>
      <a:pPr>
        <a:defRPr sz="1000"/>
      </a:pPr>
      <a:endParaRPr lang="sv-SE"/>
    </a:p>
  </c:txPr>
  <c:externalData r:id="rId1"/>
</c:chartSpace>
</file>

<file path=ppt/charts/chart24.xml><?xml version="1.0" encoding="utf-8"?>
<c:chartSpace xmlns:c="http://schemas.openxmlformats.org/drawingml/2006/chart" xmlns:a="http://schemas.openxmlformats.org/drawingml/2006/main" xmlns:r="http://schemas.openxmlformats.org/officeDocument/2006/relationships">
  <c:lang val="sv-SE"/>
  <c:style val="8"/>
  <c:chart>
    <c:autoTitleDeleted val="1"/>
    <c:plotArea>
      <c:layout>
        <c:manualLayout>
          <c:layoutTarget val="inner"/>
          <c:xMode val="edge"/>
          <c:yMode val="edge"/>
          <c:x val="0.46635459238963389"/>
          <c:y val="2.1564346023113242E-2"/>
          <c:w val="0.5336454076103665"/>
          <c:h val="0.95641396781799326"/>
        </c:manualLayout>
      </c:layout>
      <c:barChart>
        <c:barDir val="bar"/>
        <c:grouping val="clustered"/>
        <c:ser>
          <c:idx val="0"/>
          <c:order val="0"/>
          <c:tx>
            <c:strRef>
              <c:f>Sheet1!$P$1</c:f>
              <c:strCache>
                <c:ptCount val="1"/>
                <c:pt idx="0">
                  <c:v>Jönköping</c:v>
                </c:pt>
              </c:strCache>
            </c:strRef>
          </c:tx>
          <c:spPr>
            <a:solidFill>
              <a:schemeClr val="accent6">
                <a:tint val="48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Sheet1!$P$2:$P$11</c:f>
              <c:numCache>
                <c:formatCode>General</c:formatCode>
                <c:ptCount val="10"/>
                <c:pt idx="0">
                  <c:v>0</c:v>
                </c:pt>
                <c:pt idx="1">
                  <c:v>2</c:v>
                </c:pt>
                <c:pt idx="2">
                  <c:v>7</c:v>
                </c:pt>
                <c:pt idx="3">
                  <c:v>13</c:v>
                </c:pt>
                <c:pt idx="4">
                  <c:v>13</c:v>
                </c:pt>
                <c:pt idx="5">
                  <c:v>7</c:v>
                </c:pt>
                <c:pt idx="6">
                  <c:v>32</c:v>
                </c:pt>
                <c:pt idx="7">
                  <c:v>31</c:v>
                </c:pt>
                <c:pt idx="8">
                  <c:v>53</c:v>
                </c:pt>
                <c:pt idx="9">
                  <c:v>46</c:v>
                </c:pt>
              </c:numCache>
            </c:numRef>
          </c:val>
          <c:extLst xmlns:c16r2="http://schemas.microsoft.com/office/drawing/2015/06/chart">
            <c:ext xmlns:c16="http://schemas.microsoft.com/office/drawing/2014/chart" uri="{C3380CC4-5D6E-409C-BE32-E72D297353CC}">
              <c16:uniqueId val="{00000000-16B5-40B9-A6B3-EED93D13B0E6}"/>
            </c:ext>
          </c:extLst>
        </c:ser>
        <c:ser>
          <c:idx val="1"/>
          <c:order val="1"/>
          <c:tx>
            <c:strRef>
              <c:f>Sheet1!$Q$1</c:f>
              <c:strCache>
                <c:ptCount val="1"/>
                <c:pt idx="0">
                  <c:v>Jämtland</c:v>
                </c:pt>
              </c:strCache>
            </c:strRef>
          </c:tx>
          <c:spPr>
            <a:solidFill>
              <a:schemeClr val="accent6">
                <a:tint val="65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Sheet1!$Q$2:$Q$11</c:f>
              <c:numCache>
                <c:formatCode>General</c:formatCode>
                <c:ptCount val="10"/>
                <c:pt idx="0">
                  <c:v>0</c:v>
                </c:pt>
                <c:pt idx="1">
                  <c:v>4</c:v>
                </c:pt>
                <c:pt idx="2">
                  <c:v>6</c:v>
                </c:pt>
                <c:pt idx="3">
                  <c:v>12</c:v>
                </c:pt>
                <c:pt idx="4">
                  <c:v>8</c:v>
                </c:pt>
                <c:pt idx="5">
                  <c:v>10</c:v>
                </c:pt>
                <c:pt idx="6">
                  <c:v>35</c:v>
                </c:pt>
                <c:pt idx="7">
                  <c:v>28</c:v>
                </c:pt>
                <c:pt idx="8">
                  <c:v>48</c:v>
                </c:pt>
                <c:pt idx="9">
                  <c:v>45</c:v>
                </c:pt>
              </c:numCache>
            </c:numRef>
          </c:val>
          <c:extLst xmlns:c16r2="http://schemas.microsoft.com/office/drawing/2015/06/chart">
            <c:ext xmlns:c16="http://schemas.microsoft.com/office/drawing/2014/chart" uri="{C3380CC4-5D6E-409C-BE32-E72D297353CC}">
              <c16:uniqueId val="{00000001-16B5-40B9-A6B3-EED93D13B0E6}"/>
            </c:ext>
          </c:extLst>
        </c:ser>
        <c:ser>
          <c:idx val="2"/>
          <c:order val="2"/>
          <c:tx>
            <c:strRef>
              <c:f>Sheet1!$R$1</c:f>
              <c:strCache>
                <c:ptCount val="1"/>
                <c:pt idx="0">
                  <c:v>Halland</c:v>
                </c:pt>
              </c:strCache>
            </c:strRef>
          </c:tx>
          <c:spPr>
            <a:solidFill>
              <a:schemeClr val="accent6">
                <a:tint val="83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Sheet1!$R$2:$R$11</c:f>
              <c:numCache>
                <c:formatCode>General</c:formatCode>
                <c:ptCount val="10"/>
                <c:pt idx="0">
                  <c:v>0</c:v>
                </c:pt>
                <c:pt idx="1">
                  <c:v>3</c:v>
                </c:pt>
                <c:pt idx="2">
                  <c:v>9</c:v>
                </c:pt>
                <c:pt idx="3">
                  <c:v>14</c:v>
                </c:pt>
                <c:pt idx="4">
                  <c:v>15</c:v>
                </c:pt>
                <c:pt idx="5">
                  <c:v>5</c:v>
                </c:pt>
                <c:pt idx="6">
                  <c:v>29</c:v>
                </c:pt>
                <c:pt idx="7">
                  <c:v>35</c:v>
                </c:pt>
                <c:pt idx="8">
                  <c:v>54</c:v>
                </c:pt>
                <c:pt idx="9">
                  <c:v>35</c:v>
                </c:pt>
              </c:numCache>
            </c:numRef>
          </c:val>
          <c:extLst xmlns:c16r2="http://schemas.microsoft.com/office/drawing/2015/06/chart">
            <c:ext xmlns:c16="http://schemas.microsoft.com/office/drawing/2014/chart" uri="{C3380CC4-5D6E-409C-BE32-E72D297353CC}">
              <c16:uniqueId val="{00000002-16B5-40B9-A6B3-EED93D13B0E6}"/>
            </c:ext>
          </c:extLst>
        </c:ser>
        <c:ser>
          <c:idx val="3"/>
          <c:order val="3"/>
          <c:tx>
            <c:strRef>
              <c:f>Sheet1!$S$1</c:f>
              <c:strCache>
                <c:ptCount val="1"/>
                <c:pt idx="0">
                  <c:v>Gävleborg</c:v>
                </c:pt>
              </c:strCache>
            </c:strRef>
          </c:tx>
          <c:spPr>
            <a:solidFill>
              <a:schemeClr val="accent6"/>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Sheet1!$S$2:$S$11</c:f>
              <c:numCache>
                <c:formatCode>General</c:formatCode>
                <c:ptCount val="10"/>
                <c:pt idx="0">
                  <c:v>1</c:v>
                </c:pt>
                <c:pt idx="1">
                  <c:v>2</c:v>
                </c:pt>
                <c:pt idx="2">
                  <c:v>9</c:v>
                </c:pt>
                <c:pt idx="3">
                  <c:v>10</c:v>
                </c:pt>
                <c:pt idx="4">
                  <c:v>12</c:v>
                </c:pt>
                <c:pt idx="5">
                  <c:v>9</c:v>
                </c:pt>
                <c:pt idx="6">
                  <c:v>30</c:v>
                </c:pt>
                <c:pt idx="7">
                  <c:v>34</c:v>
                </c:pt>
                <c:pt idx="8">
                  <c:v>51</c:v>
                </c:pt>
                <c:pt idx="9">
                  <c:v>51</c:v>
                </c:pt>
              </c:numCache>
            </c:numRef>
          </c:val>
          <c:extLst xmlns:c16r2="http://schemas.microsoft.com/office/drawing/2015/06/chart">
            <c:ext xmlns:c16="http://schemas.microsoft.com/office/drawing/2014/chart" uri="{C3380CC4-5D6E-409C-BE32-E72D297353CC}">
              <c16:uniqueId val="{00000003-16B5-40B9-A6B3-EED93D13B0E6}"/>
            </c:ext>
          </c:extLst>
        </c:ser>
        <c:ser>
          <c:idx val="4"/>
          <c:order val="4"/>
          <c:tx>
            <c:strRef>
              <c:f>Sheet1!$T$1</c:f>
              <c:strCache>
                <c:ptCount val="1"/>
                <c:pt idx="0">
                  <c:v>Gotland</c:v>
                </c:pt>
              </c:strCache>
            </c:strRef>
          </c:tx>
          <c:spPr>
            <a:solidFill>
              <a:schemeClr val="accent6">
                <a:shade val="82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Sheet1!$T$2:$T$11</c:f>
              <c:numCache>
                <c:formatCode>General</c:formatCode>
                <c:ptCount val="10"/>
                <c:pt idx="0">
                  <c:v>0</c:v>
                </c:pt>
                <c:pt idx="1">
                  <c:v>2</c:v>
                </c:pt>
                <c:pt idx="2">
                  <c:v>14</c:v>
                </c:pt>
                <c:pt idx="3">
                  <c:v>10</c:v>
                </c:pt>
                <c:pt idx="4">
                  <c:v>14</c:v>
                </c:pt>
                <c:pt idx="5">
                  <c:v>8</c:v>
                </c:pt>
                <c:pt idx="6">
                  <c:v>36</c:v>
                </c:pt>
                <c:pt idx="7">
                  <c:v>25</c:v>
                </c:pt>
                <c:pt idx="8">
                  <c:v>45</c:v>
                </c:pt>
                <c:pt idx="9">
                  <c:v>38</c:v>
                </c:pt>
              </c:numCache>
            </c:numRef>
          </c:val>
          <c:extLst xmlns:c16r2="http://schemas.microsoft.com/office/drawing/2015/06/chart">
            <c:ext xmlns:c16="http://schemas.microsoft.com/office/drawing/2014/chart" uri="{C3380CC4-5D6E-409C-BE32-E72D297353CC}">
              <c16:uniqueId val="{00000004-16B5-40B9-A6B3-EED93D13B0E6}"/>
            </c:ext>
          </c:extLst>
        </c:ser>
        <c:ser>
          <c:idx val="5"/>
          <c:order val="5"/>
          <c:tx>
            <c:strRef>
              <c:f>Sheet1!$U$1</c:f>
              <c:strCache>
                <c:ptCount val="1"/>
                <c:pt idx="0">
                  <c:v>Dalarna</c:v>
                </c:pt>
              </c:strCache>
            </c:strRef>
          </c:tx>
          <c:spPr>
            <a:solidFill>
              <a:schemeClr val="accent6">
                <a:shade val="65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Sheet1!$U$2:$U$11</c:f>
              <c:numCache>
                <c:formatCode>General</c:formatCode>
                <c:ptCount val="10"/>
                <c:pt idx="0">
                  <c:v>0</c:v>
                </c:pt>
                <c:pt idx="1">
                  <c:v>4</c:v>
                </c:pt>
                <c:pt idx="2">
                  <c:v>11</c:v>
                </c:pt>
                <c:pt idx="3">
                  <c:v>13</c:v>
                </c:pt>
                <c:pt idx="4">
                  <c:v>10</c:v>
                </c:pt>
                <c:pt idx="5">
                  <c:v>6</c:v>
                </c:pt>
                <c:pt idx="6">
                  <c:v>30</c:v>
                </c:pt>
                <c:pt idx="7">
                  <c:v>29</c:v>
                </c:pt>
                <c:pt idx="8">
                  <c:v>48</c:v>
                </c:pt>
                <c:pt idx="9">
                  <c:v>37</c:v>
                </c:pt>
              </c:numCache>
            </c:numRef>
          </c:val>
          <c:extLst xmlns:c16r2="http://schemas.microsoft.com/office/drawing/2015/06/chart">
            <c:ext xmlns:c16="http://schemas.microsoft.com/office/drawing/2014/chart" uri="{C3380CC4-5D6E-409C-BE32-E72D297353CC}">
              <c16:uniqueId val="{00000005-16B5-40B9-A6B3-EED93D13B0E6}"/>
            </c:ext>
          </c:extLst>
        </c:ser>
        <c:ser>
          <c:idx val="6"/>
          <c:order val="6"/>
          <c:tx>
            <c:strRef>
              <c:f>Sheet1!$V$1</c:f>
              <c:strCache>
                <c:ptCount val="1"/>
                <c:pt idx="0">
                  <c:v>Blekinge</c:v>
                </c:pt>
              </c:strCache>
            </c:strRef>
          </c:tx>
          <c:spPr>
            <a:solidFill>
              <a:schemeClr val="accent6">
                <a:shade val="47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Sheet1!$V$2:$V$11</c:f>
              <c:numCache>
                <c:formatCode>General</c:formatCode>
                <c:ptCount val="10"/>
                <c:pt idx="0">
                  <c:v>1</c:v>
                </c:pt>
                <c:pt idx="1">
                  <c:v>3</c:v>
                </c:pt>
                <c:pt idx="2">
                  <c:v>6</c:v>
                </c:pt>
                <c:pt idx="3">
                  <c:v>9</c:v>
                </c:pt>
                <c:pt idx="4">
                  <c:v>11</c:v>
                </c:pt>
                <c:pt idx="5">
                  <c:v>12</c:v>
                </c:pt>
                <c:pt idx="6">
                  <c:v>34</c:v>
                </c:pt>
                <c:pt idx="7">
                  <c:v>35</c:v>
                </c:pt>
                <c:pt idx="8">
                  <c:v>47</c:v>
                </c:pt>
                <c:pt idx="9">
                  <c:v>47</c:v>
                </c:pt>
              </c:numCache>
            </c:numRef>
          </c:val>
          <c:extLst xmlns:c16r2="http://schemas.microsoft.com/office/drawing/2015/06/chart">
            <c:ext xmlns:c16="http://schemas.microsoft.com/office/drawing/2014/chart" uri="{C3380CC4-5D6E-409C-BE32-E72D297353CC}">
              <c16:uniqueId val="{00000006-16B5-40B9-A6B3-EED93D13B0E6}"/>
            </c:ext>
          </c:extLst>
        </c:ser>
        <c:dLbls>
          <c:showVal val="1"/>
        </c:dLbls>
        <c:gapWidth val="66"/>
        <c:axId val="169727104"/>
        <c:axId val="169728640"/>
      </c:barChart>
      <c:catAx>
        <c:axId val="169727104"/>
        <c:scaling>
          <c:orientation val="minMax"/>
        </c:scaling>
        <c:axPos val="l"/>
        <c:numFmt formatCode="General" sourceLinked="1"/>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169728640"/>
        <c:crosses val="autoZero"/>
        <c:auto val="1"/>
        <c:lblAlgn val="ctr"/>
        <c:lblOffset val="100"/>
      </c:catAx>
      <c:valAx>
        <c:axId val="169728640"/>
        <c:scaling>
          <c:orientation val="minMax"/>
          <c:max val="70"/>
          <c:min val="0"/>
        </c:scaling>
        <c:delete val="1"/>
        <c:axPos val="b"/>
        <c:numFmt formatCode="General" sourceLinked="1"/>
        <c:tickLblPos val="none"/>
        <c:crossAx val="169727104"/>
        <c:crosses val="autoZero"/>
        <c:crossBetween val="between"/>
        <c:majorUnit val="20"/>
      </c:valAx>
      <c:spPr>
        <a:noFill/>
        <a:ln>
          <a:noFill/>
        </a:ln>
        <a:effectLst/>
      </c:spPr>
    </c:plotArea>
    <c:legend>
      <c:legendPos val="r"/>
      <c:layout>
        <c:manualLayout>
          <c:xMode val="edge"/>
          <c:yMode val="edge"/>
          <c:x val="0.86930213637512666"/>
          <c:y val="0.27090445405942482"/>
          <c:w val="9.5938480762433956E-2"/>
          <c:h val="0.47310558228069238"/>
        </c:manualLayout>
      </c:layout>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legend>
    <c:plotVisOnly val="1"/>
    <c:dispBlanksAs val="gap"/>
  </c:chart>
  <c:spPr>
    <a:noFill/>
    <a:ln w="6350" cap="flat" cmpd="sng" algn="ctr">
      <a:noFill/>
      <a:prstDash val="solid"/>
      <a:miter lim="800000"/>
    </a:ln>
    <a:effectLst/>
  </c:spPr>
  <c:txPr>
    <a:bodyPr/>
    <a:lstStyle/>
    <a:p>
      <a:pPr>
        <a:defRPr sz="1000"/>
      </a:pPr>
      <a:endParaRPr lang="sv-SE"/>
    </a:p>
  </c:txPr>
  <c:externalData r:id="rId1"/>
</c:chartSpace>
</file>

<file path=ppt/charts/chart25.xml><?xml version="1.0" encoding="utf-8"?>
<c:chartSpace xmlns:c="http://schemas.openxmlformats.org/drawingml/2006/chart" xmlns:a="http://schemas.openxmlformats.org/drawingml/2006/main" xmlns:r="http://schemas.openxmlformats.org/officeDocument/2006/relationships">
  <c:lang val="sv-SE"/>
  <c:style val="8"/>
  <c:chart>
    <c:autoTitleDeleted val="1"/>
    <c:plotArea>
      <c:layout>
        <c:manualLayout>
          <c:layoutTarget val="inner"/>
          <c:xMode val="edge"/>
          <c:yMode val="edge"/>
          <c:x val="0.46635459238963389"/>
          <c:y val="2.1564346023113242E-2"/>
          <c:w val="0.5336454076103665"/>
          <c:h val="0.95641396781799326"/>
        </c:manualLayout>
      </c:layout>
      <c:barChart>
        <c:barDir val="bar"/>
        <c:grouping val="clustered"/>
        <c:ser>
          <c:idx val="0"/>
          <c:order val="0"/>
          <c:tx>
            <c:strRef>
              <c:f>Sheet1!$I$1</c:f>
              <c:strCache>
                <c:ptCount val="1"/>
                <c:pt idx="0">
                  <c:v>Uppsala</c:v>
                </c:pt>
              </c:strCache>
            </c:strRef>
          </c:tx>
          <c:spPr>
            <a:solidFill>
              <a:schemeClr val="accent6">
                <a:tint val="48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Sheet1!$I$2:$I$11</c:f>
              <c:numCache>
                <c:formatCode>General</c:formatCode>
                <c:ptCount val="10"/>
                <c:pt idx="0">
                  <c:v>2</c:v>
                </c:pt>
                <c:pt idx="1">
                  <c:v>4</c:v>
                </c:pt>
                <c:pt idx="2">
                  <c:v>8</c:v>
                </c:pt>
                <c:pt idx="3">
                  <c:v>13</c:v>
                </c:pt>
                <c:pt idx="4">
                  <c:v>13</c:v>
                </c:pt>
                <c:pt idx="5">
                  <c:v>7</c:v>
                </c:pt>
                <c:pt idx="6">
                  <c:v>30</c:v>
                </c:pt>
                <c:pt idx="7">
                  <c:v>30</c:v>
                </c:pt>
                <c:pt idx="8">
                  <c:v>49</c:v>
                </c:pt>
                <c:pt idx="9">
                  <c:v>48</c:v>
                </c:pt>
              </c:numCache>
            </c:numRef>
          </c:val>
          <c:extLst xmlns:c16r2="http://schemas.microsoft.com/office/drawing/2015/06/chart">
            <c:ext xmlns:c16="http://schemas.microsoft.com/office/drawing/2014/chart" uri="{C3380CC4-5D6E-409C-BE32-E72D297353CC}">
              <c16:uniqueId val="{00000000-16B5-40B9-A6B3-EED93D13B0E6}"/>
            </c:ext>
          </c:extLst>
        </c:ser>
        <c:ser>
          <c:idx val="1"/>
          <c:order val="1"/>
          <c:tx>
            <c:strRef>
              <c:f>Sheet1!$J$1</c:f>
              <c:strCache>
                <c:ptCount val="1"/>
                <c:pt idx="0">
                  <c:v>Södermanland</c:v>
                </c:pt>
              </c:strCache>
            </c:strRef>
          </c:tx>
          <c:spPr>
            <a:solidFill>
              <a:schemeClr val="accent6">
                <a:tint val="65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Sheet1!$J$2:$J$11</c:f>
              <c:numCache>
                <c:formatCode>General</c:formatCode>
                <c:ptCount val="10"/>
                <c:pt idx="0">
                  <c:v>0</c:v>
                </c:pt>
                <c:pt idx="1">
                  <c:v>3</c:v>
                </c:pt>
                <c:pt idx="2">
                  <c:v>12</c:v>
                </c:pt>
                <c:pt idx="3">
                  <c:v>13</c:v>
                </c:pt>
                <c:pt idx="4">
                  <c:v>16</c:v>
                </c:pt>
                <c:pt idx="5">
                  <c:v>8</c:v>
                </c:pt>
                <c:pt idx="6">
                  <c:v>30</c:v>
                </c:pt>
                <c:pt idx="7">
                  <c:v>26</c:v>
                </c:pt>
                <c:pt idx="8">
                  <c:v>44</c:v>
                </c:pt>
                <c:pt idx="9">
                  <c:v>34</c:v>
                </c:pt>
              </c:numCache>
            </c:numRef>
          </c:val>
          <c:extLst xmlns:c16r2="http://schemas.microsoft.com/office/drawing/2015/06/chart">
            <c:ext xmlns:c16="http://schemas.microsoft.com/office/drawing/2014/chart" uri="{C3380CC4-5D6E-409C-BE32-E72D297353CC}">
              <c16:uniqueId val="{00000001-16B5-40B9-A6B3-EED93D13B0E6}"/>
            </c:ext>
          </c:extLst>
        </c:ser>
        <c:ser>
          <c:idx val="2"/>
          <c:order val="2"/>
          <c:tx>
            <c:strRef>
              <c:f>Sheet1!$K$1</c:f>
              <c:strCache>
                <c:ptCount val="1"/>
                <c:pt idx="0">
                  <c:v>Stockholm</c:v>
                </c:pt>
              </c:strCache>
            </c:strRef>
          </c:tx>
          <c:spPr>
            <a:solidFill>
              <a:schemeClr val="accent6">
                <a:tint val="83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Sheet1!$K$2:$K$11</c:f>
              <c:numCache>
                <c:formatCode>General</c:formatCode>
                <c:ptCount val="10"/>
                <c:pt idx="0">
                  <c:v>0</c:v>
                </c:pt>
                <c:pt idx="1">
                  <c:v>2</c:v>
                </c:pt>
                <c:pt idx="2">
                  <c:v>8</c:v>
                </c:pt>
                <c:pt idx="3">
                  <c:v>8</c:v>
                </c:pt>
                <c:pt idx="4">
                  <c:v>15</c:v>
                </c:pt>
                <c:pt idx="5">
                  <c:v>7</c:v>
                </c:pt>
                <c:pt idx="6">
                  <c:v>35</c:v>
                </c:pt>
                <c:pt idx="7">
                  <c:v>33</c:v>
                </c:pt>
                <c:pt idx="8">
                  <c:v>55</c:v>
                </c:pt>
                <c:pt idx="9">
                  <c:v>44</c:v>
                </c:pt>
              </c:numCache>
            </c:numRef>
          </c:val>
          <c:extLst xmlns:c16r2="http://schemas.microsoft.com/office/drawing/2015/06/chart">
            <c:ext xmlns:c16="http://schemas.microsoft.com/office/drawing/2014/chart" uri="{C3380CC4-5D6E-409C-BE32-E72D297353CC}">
              <c16:uniqueId val="{00000002-16B5-40B9-A6B3-EED93D13B0E6}"/>
            </c:ext>
          </c:extLst>
        </c:ser>
        <c:ser>
          <c:idx val="3"/>
          <c:order val="3"/>
          <c:tx>
            <c:strRef>
              <c:f>Sheet1!$L$1</c:f>
              <c:strCache>
                <c:ptCount val="1"/>
                <c:pt idx="0">
                  <c:v>Skåne</c:v>
                </c:pt>
              </c:strCache>
            </c:strRef>
          </c:tx>
          <c:spPr>
            <a:solidFill>
              <a:schemeClr val="accent6"/>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Sheet1!$L$2:$L$11</c:f>
              <c:numCache>
                <c:formatCode>General</c:formatCode>
                <c:ptCount val="10"/>
                <c:pt idx="0">
                  <c:v>0</c:v>
                </c:pt>
                <c:pt idx="1">
                  <c:v>2</c:v>
                </c:pt>
                <c:pt idx="2">
                  <c:v>9</c:v>
                </c:pt>
                <c:pt idx="3">
                  <c:v>16</c:v>
                </c:pt>
                <c:pt idx="4">
                  <c:v>13</c:v>
                </c:pt>
                <c:pt idx="5">
                  <c:v>10</c:v>
                </c:pt>
                <c:pt idx="6">
                  <c:v>35</c:v>
                </c:pt>
                <c:pt idx="7">
                  <c:v>31</c:v>
                </c:pt>
                <c:pt idx="8">
                  <c:v>47</c:v>
                </c:pt>
                <c:pt idx="9">
                  <c:v>45</c:v>
                </c:pt>
              </c:numCache>
            </c:numRef>
          </c:val>
          <c:extLst xmlns:c16r2="http://schemas.microsoft.com/office/drawing/2015/06/chart">
            <c:ext xmlns:c16="http://schemas.microsoft.com/office/drawing/2014/chart" uri="{C3380CC4-5D6E-409C-BE32-E72D297353CC}">
              <c16:uniqueId val="{00000003-16B5-40B9-A6B3-EED93D13B0E6}"/>
            </c:ext>
          </c:extLst>
        </c:ser>
        <c:ser>
          <c:idx val="4"/>
          <c:order val="4"/>
          <c:tx>
            <c:strRef>
              <c:f>Sheet1!$M$1</c:f>
              <c:strCache>
                <c:ptCount val="1"/>
                <c:pt idx="0">
                  <c:v>Norrbotten</c:v>
                </c:pt>
              </c:strCache>
            </c:strRef>
          </c:tx>
          <c:spPr>
            <a:solidFill>
              <a:schemeClr val="accent6">
                <a:shade val="82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Sheet1!$M$2:$M$11</c:f>
              <c:numCache>
                <c:formatCode>General</c:formatCode>
                <c:ptCount val="10"/>
                <c:pt idx="0">
                  <c:v>1</c:v>
                </c:pt>
                <c:pt idx="1">
                  <c:v>4</c:v>
                </c:pt>
                <c:pt idx="2">
                  <c:v>8</c:v>
                </c:pt>
                <c:pt idx="3">
                  <c:v>15</c:v>
                </c:pt>
                <c:pt idx="4">
                  <c:v>12</c:v>
                </c:pt>
                <c:pt idx="5">
                  <c:v>7</c:v>
                </c:pt>
                <c:pt idx="6">
                  <c:v>31</c:v>
                </c:pt>
                <c:pt idx="7">
                  <c:v>27</c:v>
                </c:pt>
                <c:pt idx="8">
                  <c:v>51</c:v>
                </c:pt>
                <c:pt idx="9">
                  <c:v>47</c:v>
                </c:pt>
              </c:numCache>
            </c:numRef>
          </c:val>
          <c:extLst xmlns:c16r2="http://schemas.microsoft.com/office/drawing/2015/06/chart">
            <c:ext xmlns:c16="http://schemas.microsoft.com/office/drawing/2014/chart" uri="{C3380CC4-5D6E-409C-BE32-E72D297353CC}">
              <c16:uniqueId val="{00000004-16B5-40B9-A6B3-EED93D13B0E6}"/>
            </c:ext>
          </c:extLst>
        </c:ser>
        <c:ser>
          <c:idx val="5"/>
          <c:order val="5"/>
          <c:tx>
            <c:strRef>
              <c:f>Sheet1!$N$1</c:f>
              <c:strCache>
                <c:ptCount val="1"/>
                <c:pt idx="0">
                  <c:v>Kronoberg</c:v>
                </c:pt>
              </c:strCache>
            </c:strRef>
          </c:tx>
          <c:spPr>
            <a:solidFill>
              <a:schemeClr val="accent6">
                <a:shade val="65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Sheet1!$N$2:$N$11</c:f>
              <c:numCache>
                <c:formatCode>General</c:formatCode>
                <c:ptCount val="10"/>
                <c:pt idx="0">
                  <c:v>1</c:v>
                </c:pt>
                <c:pt idx="1">
                  <c:v>3</c:v>
                </c:pt>
                <c:pt idx="2">
                  <c:v>4</c:v>
                </c:pt>
                <c:pt idx="3">
                  <c:v>15</c:v>
                </c:pt>
                <c:pt idx="4">
                  <c:v>15</c:v>
                </c:pt>
                <c:pt idx="5">
                  <c:v>9</c:v>
                </c:pt>
                <c:pt idx="6">
                  <c:v>34</c:v>
                </c:pt>
                <c:pt idx="7">
                  <c:v>37</c:v>
                </c:pt>
                <c:pt idx="8">
                  <c:v>51</c:v>
                </c:pt>
                <c:pt idx="9">
                  <c:v>44</c:v>
                </c:pt>
              </c:numCache>
            </c:numRef>
          </c:val>
          <c:extLst xmlns:c16r2="http://schemas.microsoft.com/office/drawing/2015/06/chart">
            <c:ext xmlns:c16="http://schemas.microsoft.com/office/drawing/2014/chart" uri="{C3380CC4-5D6E-409C-BE32-E72D297353CC}">
              <c16:uniqueId val="{00000005-16B5-40B9-A6B3-EED93D13B0E6}"/>
            </c:ext>
          </c:extLst>
        </c:ser>
        <c:ser>
          <c:idx val="6"/>
          <c:order val="6"/>
          <c:tx>
            <c:strRef>
              <c:f>Sheet1!$O$1</c:f>
              <c:strCache>
                <c:ptCount val="1"/>
                <c:pt idx="0">
                  <c:v>Kalmar</c:v>
                </c:pt>
              </c:strCache>
            </c:strRef>
          </c:tx>
          <c:spPr>
            <a:solidFill>
              <a:schemeClr val="accent6">
                <a:shade val="47000"/>
              </a:schemeClr>
            </a:solidFill>
            <a:ln>
              <a:solidFill>
                <a:schemeClr val="bg1"/>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Sheet1!$O$2:$O$11</c:f>
              <c:numCache>
                <c:formatCode>General</c:formatCode>
                <c:ptCount val="10"/>
                <c:pt idx="0">
                  <c:v>0</c:v>
                </c:pt>
                <c:pt idx="1">
                  <c:v>1</c:v>
                </c:pt>
                <c:pt idx="2">
                  <c:v>9</c:v>
                </c:pt>
                <c:pt idx="3">
                  <c:v>12</c:v>
                </c:pt>
                <c:pt idx="4">
                  <c:v>12</c:v>
                </c:pt>
                <c:pt idx="5">
                  <c:v>9</c:v>
                </c:pt>
                <c:pt idx="6">
                  <c:v>30</c:v>
                </c:pt>
                <c:pt idx="7">
                  <c:v>30</c:v>
                </c:pt>
                <c:pt idx="8">
                  <c:v>52</c:v>
                </c:pt>
                <c:pt idx="9">
                  <c:v>43</c:v>
                </c:pt>
              </c:numCache>
            </c:numRef>
          </c:val>
        </c:ser>
        <c:dLbls>
          <c:showVal val="1"/>
        </c:dLbls>
        <c:gapWidth val="66"/>
        <c:axId val="170086784"/>
        <c:axId val="170088320"/>
      </c:barChart>
      <c:catAx>
        <c:axId val="170086784"/>
        <c:scaling>
          <c:orientation val="minMax"/>
        </c:scaling>
        <c:axPos val="l"/>
        <c:numFmt formatCode="General" sourceLinked="1"/>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170088320"/>
        <c:crosses val="autoZero"/>
        <c:auto val="1"/>
        <c:lblAlgn val="ctr"/>
        <c:lblOffset val="100"/>
      </c:catAx>
      <c:valAx>
        <c:axId val="170088320"/>
        <c:scaling>
          <c:orientation val="minMax"/>
          <c:max val="70"/>
          <c:min val="0"/>
        </c:scaling>
        <c:delete val="1"/>
        <c:axPos val="b"/>
        <c:numFmt formatCode="General" sourceLinked="1"/>
        <c:tickLblPos val="none"/>
        <c:crossAx val="170086784"/>
        <c:crosses val="autoZero"/>
        <c:crossBetween val="between"/>
        <c:majorUnit val="20"/>
      </c:valAx>
      <c:spPr>
        <a:noFill/>
        <a:ln>
          <a:noFill/>
        </a:ln>
        <a:effectLst/>
      </c:spPr>
    </c:plotArea>
    <c:legend>
      <c:legendPos val="r"/>
      <c:layout>
        <c:manualLayout>
          <c:xMode val="edge"/>
          <c:yMode val="edge"/>
          <c:x val="0.84210523967666751"/>
          <c:y val="0.27090445405942482"/>
          <c:w val="0.12313537746089311"/>
          <c:h val="0.47310558228069238"/>
        </c:manualLayout>
      </c:layout>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legend>
    <c:plotVisOnly val="1"/>
    <c:dispBlanksAs val="gap"/>
  </c:chart>
  <c:spPr>
    <a:noFill/>
    <a:ln w="6350" cap="flat" cmpd="sng" algn="ctr">
      <a:noFill/>
      <a:prstDash val="solid"/>
      <a:miter lim="800000"/>
    </a:ln>
    <a:effectLst/>
  </c:spPr>
  <c:txPr>
    <a:bodyPr/>
    <a:lstStyle/>
    <a:p>
      <a:pPr>
        <a:defRPr sz="1000"/>
      </a:pPr>
      <a:endParaRPr lang="sv-SE"/>
    </a:p>
  </c:txPr>
  <c:externalData r:id="rId1"/>
</c:chartSpace>
</file>

<file path=ppt/charts/chart26.xml><?xml version="1.0" encoding="utf-8"?>
<c:chartSpace xmlns:c="http://schemas.openxmlformats.org/drawingml/2006/chart" xmlns:a="http://schemas.openxmlformats.org/drawingml/2006/main" xmlns:r="http://schemas.openxmlformats.org/officeDocument/2006/relationships">
  <c:lang val="sv-SE"/>
  <c:style val="8"/>
  <c:chart>
    <c:autoTitleDeleted val="1"/>
    <c:plotArea>
      <c:layout>
        <c:manualLayout>
          <c:layoutTarget val="inner"/>
          <c:xMode val="edge"/>
          <c:yMode val="edge"/>
          <c:x val="0.46635459238963389"/>
          <c:y val="2.1564346023113242E-2"/>
          <c:w val="0.5336454076103665"/>
          <c:h val="0.9784356198379649"/>
        </c:manualLayout>
      </c:layout>
      <c:barChart>
        <c:barDir val="bar"/>
        <c:grouping val="clustered"/>
        <c:ser>
          <c:idx val="0"/>
          <c:order val="0"/>
          <c:tx>
            <c:strRef>
              <c:f>Sheet1!$B$1</c:f>
              <c:strCache>
                <c:ptCount val="1"/>
                <c:pt idx="0">
                  <c:v>Östergötland</c:v>
                </c:pt>
              </c:strCache>
            </c:strRef>
          </c:tx>
          <c:spPr>
            <a:solidFill>
              <a:schemeClr val="accent6">
                <a:tint val="48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Sheet1!$B$2:$B$11</c:f>
              <c:numCache>
                <c:formatCode>General</c:formatCode>
                <c:ptCount val="10"/>
                <c:pt idx="0">
                  <c:v>1</c:v>
                </c:pt>
                <c:pt idx="1">
                  <c:v>3</c:v>
                </c:pt>
                <c:pt idx="2">
                  <c:v>7</c:v>
                </c:pt>
                <c:pt idx="3">
                  <c:v>12</c:v>
                </c:pt>
                <c:pt idx="4">
                  <c:v>17</c:v>
                </c:pt>
                <c:pt idx="5">
                  <c:v>9</c:v>
                </c:pt>
                <c:pt idx="6">
                  <c:v>32</c:v>
                </c:pt>
                <c:pt idx="7">
                  <c:v>30</c:v>
                </c:pt>
                <c:pt idx="8">
                  <c:v>56</c:v>
                </c:pt>
                <c:pt idx="9">
                  <c:v>42</c:v>
                </c:pt>
              </c:numCache>
            </c:numRef>
          </c:val>
          <c:extLst xmlns:c16r2="http://schemas.microsoft.com/office/drawing/2015/06/chart">
            <c:ext xmlns:c16="http://schemas.microsoft.com/office/drawing/2014/chart" uri="{C3380CC4-5D6E-409C-BE32-E72D297353CC}">
              <c16:uniqueId val="{00000000-16B5-40B9-A6B3-EED93D13B0E6}"/>
            </c:ext>
          </c:extLst>
        </c:ser>
        <c:ser>
          <c:idx val="1"/>
          <c:order val="1"/>
          <c:tx>
            <c:strRef>
              <c:f>Sheet1!$C$1</c:f>
              <c:strCache>
                <c:ptCount val="1"/>
                <c:pt idx="0">
                  <c:v>Örebro</c:v>
                </c:pt>
              </c:strCache>
            </c:strRef>
          </c:tx>
          <c:spPr>
            <a:solidFill>
              <a:schemeClr val="accent6">
                <a:tint val="65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Sheet1!$C$2:$C$11</c:f>
              <c:numCache>
                <c:formatCode>General</c:formatCode>
                <c:ptCount val="10"/>
                <c:pt idx="0">
                  <c:v>1</c:v>
                </c:pt>
                <c:pt idx="1">
                  <c:v>4</c:v>
                </c:pt>
                <c:pt idx="2">
                  <c:v>7</c:v>
                </c:pt>
                <c:pt idx="3">
                  <c:v>10</c:v>
                </c:pt>
                <c:pt idx="4">
                  <c:v>12</c:v>
                </c:pt>
                <c:pt idx="5">
                  <c:v>9</c:v>
                </c:pt>
                <c:pt idx="6">
                  <c:v>34</c:v>
                </c:pt>
                <c:pt idx="7">
                  <c:v>33</c:v>
                </c:pt>
                <c:pt idx="8">
                  <c:v>53</c:v>
                </c:pt>
                <c:pt idx="9">
                  <c:v>37</c:v>
                </c:pt>
              </c:numCache>
            </c:numRef>
          </c:val>
          <c:extLst xmlns:c16r2="http://schemas.microsoft.com/office/drawing/2015/06/chart">
            <c:ext xmlns:c16="http://schemas.microsoft.com/office/drawing/2014/chart" uri="{C3380CC4-5D6E-409C-BE32-E72D297353CC}">
              <c16:uniqueId val="{00000001-16B5-40B9-A6B3-EED93D13B0E6}"/>
            </c:ext>
          </c:extLst>
        </c:ser>
        <c:ser>
          <c:idx val="2"/>
          <c:order val="2"/>
          <c:tx>
            <c:strRef>
              <c:f>Sheet1!$D$1</c:f>
              <c:strCache>
                <c:ptCount val="1"/>
                <c:pt idx="0">
                  <c:v>Västra Götaland</c:v>
                </c:pt>
              </c:strCache>
            </c:strRef>
          </c:tx>
          <c:spPr>
            <a:solidFill>
              <a:schemeClr val="accent6">
                <a:tint val="83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Sheet1!$D$2:$D$11</c:f>
              <c:numCache>
                <c:formatCode>General</c:formatCode>
                <c:ptCount val="10"/>
                <c:pt idx="0">
                  <c:v>2</c:v>
                </c:pt>
                <c:pt idx="1">
                  <c:v>4</c:v>
                </c:pt>
                <c:pt idx="2">
                  <c:v>7</c:v>
                </c:pt>
                <c:pt idx="3">
                  <c:v>11</c:v>
                </c:pt>
                <c:pt idx="4">
                  <c:v>12</c:v>
                </c:pt>
                <c:pt idx="5">
                  <c:v>10</c:v>
                </c:pt>
                <c:pt idx="6">
                  <c:v>37</c:v>
                </c:pt>
                <c:pt idx="7">
                  <c:v>24</c:v>
                </c:pt>
                <c:pt idx="8">
                  <c:v>46</c:v>
                </c:pt>
                <c:pt idx="9">
                  <c:v>41</c:v>
                </c:pt>
              </c:numCache>
            </c:numRef>
          </c:val>
          <c:extLst xmlns:c16r2="http://schemas.microsoft.com/office/drawing/2015/06/chart">
            <c:ext xmlns:c16="http://schemas.microsoft.com/office/drawing/2014/chart" uri="{C3380CC4-5D6E-409C-BE32-E72D297353CC}">
              <c16:uniqueId val="{00000000-1E39-43EE-B755-517EED989B7F}"/>
            </c:ext>
          </c:extLst>
        </c:ser>
        <c:ser>
          <c:idx val="3"/>
          <c:order val="3"/>
          <c:tx>
            <c:strRef>
              <c:f>Sheet1!$E$1</c:f>
              <c:strCache>
                <c:ptCount val="1"/>
                <c:pt idx="0">
                  <c:v>Västmanland</c:v>
                </c:pt>
              </c:strCache>
            </c:strRef>
          </c:tx>
          <c:spPr>
            <a:solidFill>
              <a:schemeClr val="accent6"/>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Sheet1!$E$2:$E$11</c:f>
              <c:numCache>
                <c:formatCode>General</c:formatCode>
                <c:ptCount val="10"/>
                <c:pt idx="0">
                  <c:v>0</c:v>
                </c:pt>
                <c:pt idx="1">
                  <c:v>4</c:v>
                </c:pt>
                <c:pt idx="2">
                  <c:v>8</c:v>
                </c:pt>
                <c:pt idx="3">
                  <c:v>8</c:v>
                </c:pt>
                <c:pt idx="4">
                  <c:v>16</c:v>
                </c:pt>
                <c:pt idx="5">
                  <c:v>8</c:v>
                </c:pt>
                <c:pt idx="6">
                  <c:v>36</c:v>
                </c:pt>
                <c:pt idx="7">
                  <c:v>34</c:v>
                </c:pt>
                <c:pt idx="8">
                  <c:v>49</c:v>
                </c:pt>
                <c:pt idx="9">
                  <c:v>44</c:v>
                </c:pt>
              </c:numCache>
            </c:numRef>
          </c:val>
          <c:extLst xmlns:c16r2="http://schemas.microsoft.com/office/drawing/2015/06/chart">
            <c:ext xmlns:c16="http://schemas.microsoft.com/office/drawing/2014/chart" uri="{C3380CC4-5D6E-409C-BE32-E72D297353CC}">
              <c16:uniqueId val="{00000001-1E39-43EE-B755-517EED989B7F}"/>
            </c:ext>
          </c:extLst>
        </c:ser>
        <c:ser>
          <c:idx val="4"/>
          <c:order val="4"/>
          <c:tx>
            <c:strRef>
              <c:f>Sheet1!$F$1</c:f>
              <c:strCache>
                <c:ptCount val="1"/>
                <c:pt idx="0">
                  <c:v>Västernorrland</c:v>
                </c:pt>
              </c:strCache>
            </c:strRef>
          </c:tx>
          <c:spPr>
            <a:solidFill>
              <a:schemeClr val="accent6">
                <a:shade val="82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Sheet1!$F$2:$F$11</c:f>
              <c:numCache>
                <c:formatCode>General</c:formatCode>
                <c:ptCount val="10"/>
                <c:pt idx="0">
                  <c:v>0</c:v>
                </c:pt>
                <c:pt idx="1">
                  <c:v>1</c:v>
                </c:pt>
                <c:pt idx="2">
                  <c:v>7</c:v>
                </c:pt>
                <c:pt idx="3">
                  <c:v>10</c:v>
                </c:pt>
                <c:pt idx="4">
                  <c:v>15</c:v>
                </c:pt>
                <c:pt idx="5">
                  <c:v>7</c:v>
                </c:pt>
                <c:pt idx="6">
                  <c:v>31</c:v>
                </c:pt>
                <c:pt idx="7">
                  <c:v>30</c:v>
                </c:pt>
                <c:pt idx="8">
                  <c:v>60</c:v>
                </c:pt>
                <c:pt idx="9">
                  <c:v>46</c:v>
                </c:pt>
              </c:numCache>
            </c:numRef>
          </c:val>
          <c:extLst xmlns:c16r2="http://schemas.microsoft.com/office/drawing/2015/06/chart">
            <c:ext xmlns:c16="http://schemas.microsoft.com/office/drawing/2014/chart" uri="{C3380CC4-5D6E-409C-BE32-E72D297353CC}">
              <c16:uniqueId val="{00000002-1E39-43EE-B755-517EED989B7F}"/>
            </c:ext>
          </c:extLst>
        </c:ser>
        <c:ser>
          <c:idx val="5"/>
          <c:order val="5"/>
          <c:tx>
            <c:strRef>
              <c:f>Sheet1!$G$1</c:f>
              <c:strCache>
                <c:ptCount val="1"/>
                <c:pt idx="0">
                  <c:v>Västerbotten</c:v>
                </c:pt>
              </c:strCache>
            </c:strRef>
          </c:tx>
          <c:spPr>
            <a:solidFill>
              <a:schemeClr val="accent6">
                <a:shade val="65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Sheet1!$G$2:$G$11</c:f>
              <c:numCache>
                <c:formatCode>General</c:formatCode>
                <c:ptCount val="10"/>
                <c:pt idx="0">
                  <c:v>0</c:v>
                </c:pt>
                <c:pt idx="1">
                  <c:v>3</c:v>
                </c:pt>
                <c:pt idx="2">
                  <c:v>6</c:v>
                </c:pt>
                <c:pt idx="3">
                  <c:v>18</c:v>
                </c:pt>
                <c:pt idx="4">
                  <c:v>8</c:v>
                </c:pt>
                <c:pt idx="5">
                  <c:v>5</c:v>
                </c:pt>
                <c:pt idx="6">
                  <c:v>37</c:v>
                </c:pt>
                <c:pt idx="7">
                  <c:v>37</c:v>
                </c:pt>
                <c:pt idx="8">
                  <c:v>53</c:v>
                </c:pt>
                <c:pt idx="9">
                  <c:v>46</c:v>
                </c:pt>
              </c:numCache>
            </c:numRef>
          </c:val>
          <c:extLst xmlns:c16r2="http://schemas.microsoft.com/office/drawing/2015/06/chart">
            <c:ext xmlns:c16="http://schemas.microsoft.com/office/drawing/2014/chart" uri="{C3380CC4-5D6E-409C-BE32-E72D297353CC}">
              <c16:uniqueId val="{00000003-1E39-43EE-B755-517EED989B7F}"/>
            </c:ext>
          </c:extLst>
        </c:ser>
        <c:ser>
          <c:idx val="6"/>
          <c:order val="6"/>
          <c:tx>
            <c:strRef>
              <c:f>Sheet1!$H$1</c:f>
              <c:strCache>
                <c:ptCount val="1"/>
                <c:pt idx="0">
                  <c:v>Värmland</c:v>
                </c:pt>
              </c:strCache>
            </c:strRef>
          </c:tx>
          <c:spPr>
            <a:solidFill>
              <a:schemeClr val="accent6">
                <a:shade val="47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Sheet1!$A$2:$A$11</c:f>
              <c:strCache>
                <c:ptCount val="10"/>
                <c:pt idx="0">
                  <c:v>Jag har aldrig mött någon i sorg</c:v>
                </c:pt>
                <c:pt idx="1">
                  <c:v>Tveksam, vet ej</c:v>
                </c:pt>
                <c:pt idx="2">
                  <c:v>Inget är svårt</c:v>
                </c:pt>
                <c:pt idx="3">
                  <c:v>Att bryta tystnaden</c:v>
                </c:pt>
                <c:pt idx="4">
                  <c:v>Att visa genuint medlidande</c:v>
                </c:pt>
                <c:pt idx="5">
                  <c:v>Att jag själv ska bli ledsen</c:v>
                </c:pt>
                <c:pt idx="6">
                  <c:v>Att veta vad som är okej att göra</c:v>
                </c:pt>
                <c:pt idx="7">
                  <c:v>Att riskera att den som sörjer ska bli ännu mer ledsen för något jag säger eller gör  </c:v>
                </c:pt>
                <c:pt idx="8">
                  <c:v>Vad man ska säga </c:v>
                </c:pt>
                <c:pt idx="9">
                  <c:v>Att riskera att tränga sig på  </c:v>
                </c:pt>
              </c:strCache>
            </c:strRef>
          </c:cat>
          <c:val>
            <c:numRef>
              <c:f>Sheet1!$H$2:$H$11</c:f>
              <c:numCache>
                <c:formatCode>General</c:formatCode>
                <c:ptCount val="10"/>
                <c:pt idx="0">
                  <c:v>1</c:v>
                </c:pt>
                <c:pt idx="1">
                  <c:v>2</c:v>
                </c:pt>
                <c:pt idx="2">
                  <c:v>7</c:v>
                </c:pt>
                <c:pt idx="3">
                  <c:v>18</c:v>
                </c:pt>
                <c:pt idx="4">
                  <c:v>11</c:v>
                </c:pt>
                <c:pt idx="5">
                  <c:v>7</c:v>
                </c:pt>
                <c:pt idx="6">
                  <c:v>28</c:v>
                </c:pt>
                <c:pt idx="7">
                  <c:v>36</c:v>
                </c:pt>
                <c:pt idx="8">
                  <c:v>51</c:v>
                </c:pt>
                <c:pt idx="9">
                  <c:v>42</c:v>
                </c:pt>
              </c:numCache>
            </c:numRef>
          </c:val>
          <c:extLst xmlns:c16r2="http://schemas.microsoft.com/office/drawing/2015/06/chart">
            <c:ext xmlns:c16="http://schemas.microsoft.com/office/drawing/2014/chart" uri="{C3380CC4-5D6E-409C-BE32-E72D297353CC}">
              <c16:uniqueId val="{00000004-1E39-43EE-B755-517EED989B7F}"/>
            </c:ext>
          </c:extLst>
        </c:ser>
        <c:dLbls>
          <c:showVal val="1"/>
        </c:dLbls>
        <c:gapWidth val="66"/>
        <c:axId val="170770432"/>
        <c:axId val="170771968"/>
      </c:barChart>
      <c:catAx>
        <c:axId val="170770432"/>
        <c:scaling>
          <c:orientation val="minMax"/>
        </c:scaling>
        <c:axPos val="l"/>
        <c:numFmt formatCode="General" sourceLinked="1"/>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170771968"/>
        <c:crosses val="autoZero"/>
        <c:auto val="1"/>
        <c:lblAlgn val="ctr"/>
        <c:lblOffset val="100"/>
      </c:catAx>
      <c:valAx>
        <c:axId val="170771968"/>
        <c:scaling>
          <c:orientation val="minMax"/>
          <c:max val="70"/>
          <c:min val="0"/>
        </c:scaling>
        <c:delete val="1"/>
        <c:axPos val="b"/>
        <c:numFmt formatCode="General" sourceLinked="1"/>
        <c:tickLblPos val="none"/>
        <c:crossAx val="170770432"/>
        <c:crosses val="autoZero"/>
        <c:crossBetween val="between"/>
        <c:majorUnit val="20"/>
      </c:valAx>
      <c:spPr>
        <a:noFill/>
        <a:ln>
          <a:noFill/>
        </a:ln>
        <a:effectLst/>
      </c:spPr>
    </c:plotArea>
    <c:legend>
      <c:legendPos val="r"/>
      <c:layout>
        <c:manualLayout>
          <c:xMode val="edge"/>
          <c:yMode val="edge"/>
          <c:x val="0.85797009608410213"/>
          <c:y val="0.2980028153512489"/>
          <c:w val="0.14202990391589806"/>
          <c:h val="0.48540833746661455"/>
        </c:manualLayout>
      </c:layout>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legend>
    <c:plotVisOnly val="1"/>
    <c:dispBlanksAs val="gap"/>
  </c:chart>
  <c:spPr>
    <a:noFill/>
    <a:ln w="6350" cap="flat" cmpd="sng" algn="ctr">
      <a:noFill/>
      <a:prstDash val="solid"/>
      <a:miter lim="800000"/>
    </a:ln>
    <a:effectLst/>
  </c:spPr>
  <c:txPr>
    <a:bodyPr/>
    <a:lstStyle/>
    <a:p>
      <a:pPr>
        <a:defRPr sz="1000"/>
      </a:pPr>
      <a:endParaRPr lang="sv-SE"/>
    </a:p>
  </c:txPr>
  <c:externalData r:id="rId1"/>
</c:chartSpace>
</file>

<file path=ppt/charts/chart27.xml><?xml version="1.0" encoding="utf-8"?>
<c:chartSpace xmlns:c="http://schemas.openxmlformats.org/drawingml/2006/chart" xmlns:a="http://schemas.openxmlformats.org/drawingml/2006/main" xmlns:r="http://schemas.openxmlformats.org/officeDocument/2006/relationships">
  <c:lang val="sv-SE"/>
  <c:style val="18"/>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6975017476885"/>
          <c:y val="0.12453027722506416"/>
          <c:w val="0.78957741809985427"/>
          <c:h val="0.76670297228352802"/>
        </c:manualLayout>
      </c:layout>
      <c:barChart>
        <c:barDir val="bar"/>
        <c:grouping val="stacked"/>
        <c:ser>
          <c:idx val="0"/>
          <c:order val="0"/>
          <c:tx>
            <c:strRef>
              <c:f>Sheet1!$B$1</c:f>
              <c:strCache>
                <c:ptCount val="1"/>
                <c:pt idx="0">
                  <c:v>Ja </c:v>
                </c:pt>
              </c:strCache>
            </c:strRef>
          </c:tx>
          <c:spPr>
            <a:solidFill>
              <a:srgbClr val="00B050"/>
            </a:solidFill>
            <a:ln>
              <a:solidFill>
                <a:srgbClr val="FFFFFF"/>
              </a:solidFill>
            </a:ln>
          </c:spPr>
          <c:dLbls>
            <c:spPr>
              <a:noFill/>
              <a:ln>
                <a:noFill/>
              </a:ln>
              <a:effectLst/>
            </c:spPr>
            <c:txPr>
              <a:bodyPr/>
              <a:lstStyle/>
              <a:p>
                <a:pPr>
                  <a:defRPr sz="16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showLeaderLines val="0"/>
              </c:ext>
            </c:extLst>
          </c:dLbls>
          <c:cat>
            <c:strRef>
              <c:f>Sheet1!$A$2:$A$10</c:f>
              <c:strCache>
                <c:ptCount val="9"/>
                <c:pt idx="0">
                  <c:v>65-79 år (1168)</c:v>
                </c:pt>
                <c:pt idx="1">
                  <c:v>50-64 år (1035)</c:v>
                </c:pt>
                <c:pt idx="2">
                  <c:v>30-49 år (1378)</c:v>
                </c:pt>
                <c:pt idx="3">
                  <c:v>18-29 år (621)</c:v>
                </c:pt>
                <c:pt idx="5">
                  <c:v>Man (2169)</c:v>
                </c:pt>
                <c:pt idx="6">
                  <c:v>Kvinna (2033)</c:v>
                </c:pt>
                <c:pt idx="8">
                  <c:v>Total (4202)</c:v>
                </c:pt>
              </c:strCache>
            </c:strRef>
          </c:cat>
          <c:val>
            <c:numRef>
              <c:f>Sheet1!$B$2:$B$10</c:f>
              <c:numCache>
                <c:formatCode>General</c:formatCode>
                <c:ptCount val="9"/>
                <c:pt idx="0">
                  <c:v>96</c:v>
                </c:pt>
                <c:pt idx="1">
                  <c:v>96</c:v>
                </c:pt>
                <c:pt idx="2">
                  <c:v>88</c:v>
                </c:pt>
                <c:pt idx="3">
                  <c:v>81</c:v>
                </c:pt>
                <c:pt idx="5">
                  <c:v>90</c:v>
                </c:pt>
                <c:pt idx="6">
                  <c:v>92</c:v>
                </c:pt>
                <c:pt idx="8">
                  <c:v>91</c:v>
                </c:pt>
              </c:numCache>
            </c:numRef>
          </c:val>
          <c:extLst xmlns:c16r2="http://schemas.microsoft.com/office/drawing/2015/06/chart">
            <c:ext xmlns:c16="http://schemas.microsoft.com/office/drawing/2014/chart" uri="{C3380CC4-5D6E-409C-BE32-E72D297353CC}">
              <c16:uniqueId val="{00000000-F174-43B3-B32C-0D877AF76FA1}"/>
            </c:ext>
          </c:extLst>
        </c:ser>
        <c:ser>
          <c:idx val="1"/>
          <c:order val="1"/>
          <c:tx>
            <c:strRef>
              <c:f>Sheet1!$C$1</c:f>
              <c:strCache>
                <c:ptCount val="1"/>
                <c:pt idx="0">
                  <c:v>Nej </c:v>
                </c:pt>
              </c:strCache>
            </c:strRef>
          </c:tx>
          <c:spPr>
            <a:solidFill>
              <a:srgbClr val="EF5205"/>
            </a:solidFill>
            <a:ln>
              <a:solidFill>
                <a:srgbClr val="FFFFFF"/>
              </a:solidFill>
            </a:ln>
          </c:spPr>
          <c:dLbls>
            <c:spPr>
              <a:noFill/>
              <a:ln>
                <a:noFill/>
              </a:ln>
              <a:effectLst/>
            </c:spPr>
            <c:txPr>
              <a:bodyPr/>
              <a:lstStyle/>
              <a:p>
                <a:pPr>
                  <a:defRPr sz="16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showLeaderLines val="0"/>
              </c:ext>
            </c:extLst>
          </c:dLbls>
          <c:cat>
            <c:strRef>
              <c:f>Sheet1!$A$2:$A$10</c:f>
              <c:strCache>
                <c:ptCount val="9"/>
                <c:pt idx="0">
                  <c:v>65-79 år (1168)</c:v>
                </c:pt>
                <c:pt idx="1">
                  <c:v>50-64 år (1035)</c:v>
                </c:pt>
                <c:pt idx="2">
                  <c:v>30-49 år (1378)</c:v>
                </c:pt>
                <c:pt idx="3">
                  <c:v>18-29 år (621)</c:v>
                </c:pt>
                <c:pt idx="5">
                  <c:v>Man (2169)</c:v>
                </c:pt>
                <c:pt idx="6">
                  <c:v>Kvinna (2033)</c:v>
                </c:pt>
                <c:pt idx="8">
                  <c:v>Total (4202)</c:v>
                </c:pt>
              </c:strCache>
            </c:strRef>
          </c:cat>
          <c:val>
            <c:numRef>
              <c:f>Sheet1!$C$2:$C$10</c:f>
              <c:numCache>
                <c:formatCode>General</c:formatCode>
                <c:ptCount val="9"/>
                <c:pt idx="0">
                  <c:v>3</c:v>
                </c:pt>
                <c:pt idx="1">
                  <c:v>3</c:v>
                </c:pt>
                <c:pt idx="2">
                  <c:v>11</c:v>
                </c:pt>
                <c:pt idx="3">
                  <c:v>18</c:v>
                </c:pt>
                <c:pt idx="5">
                  <c:v>9</c:v>
                </c:pt>
                <c:pt idx="6">
                  <c:v>8</c:v>
                </c:pt>
                <c:pt idx="8">
                  <c:v>8</c:v>
                </c:pt>
              </c:numCache>
            </c:numRef>
          </c:val>
          <c:extLst xmlns:c16r2="http://schemas.microsoft.com/office/drawing/2015/06/chart">
            <c:ext xmlns:c16="http://schemas.microsoft.com/office/drawing/2014/chart" uri="{C3380CC4-5D6E-409C-BE32-E72D297353CC}">
              <c16:uniqueId val="{00000001-F174-43B3-B32C-0D877AF76FA1}"/>
            </c:ext>
          </c:extLst>
        </c:ser>
        <c:ser>
          <c:idx val="2"/>
          <c:order val="2"/>
          <c:tx>
            <c:strRef>
              <c:f>Sheet1!$D$1</c:f>
              <c:strCache>
                <c:ptCount val="1"/>
                <c:pt idx="0">
                  <c:v>Ej svar</c:v>
                </c:pt>
              </c:strCache>
            </c:strRef>
          </c:tx>
          <c:spPr>
            <a:solidFill>
              <a:srgbClr val="FFFFFF">
                <a:lumMod val="75000"/>
              </a:srgbClr>
            </a:solidFill>
            <a:ln>
              <a:solidFill>
                <a:srgbClr val="FFFFFF"/>
              </a:solidFill>
            </a:ln>
          </c:spPr>
          <c:dLbls>
            <c:spPr>
              <a:noFill/>
              <a:ln>
                <a:noFill/>
              </a:ln>
              <a:effectLst/>
            </c:spPr>
            <c:txPr>
              <a:bodyPr wrap="square" lIns="38100" tIns="19050" rIns="38100" bIns="19050" anchor="ctr">
                <a:spAutoFit/>
              </a:bodyPr>
              <a:lstStyle/>
              <a:p>
                <a:pPr>
                  <a:defRPr sz="1600">
                    <a:solidFill>
                      <a:schemeClr val="bg1"/>
                    </a:solidFill>
                  </a:defRPr>
                </a:pPr>
                <a:endParaRPr lang="sv-SE"/>
              </a:p>
            </c:txPr>
            <c:showVal val="1"/>
            <c:extLst xmlns:c16r2="http://schemas.microsoft.com/office/drawing/2015/06/chart">
              <c:ext xmlns:c15="http://schemas.microsoft.com/office/drawing/2012/chart" uri="{CE6537A1-D6FC-4f65-9D91-7224C49458BB}">
                <c15:showLeaderLines val="1"/>
              </c:ext>
            </c:extLst>
          </c:dLbls>
          <c:cat>
            <c:strRef>
              <c:f>Sheet1!$A$2:$A$10</c:f>
              <c:strCache>
                <c:ptCount val="9"/>
                <c:pt idx="0">
                  <c:v>65-79 år (1168)</c:v>
                </c:pt>
                <c:pt idx="1">
                  <c:v>50-64 år (1035)</c:v>
                </c:pt>
                <c:pt idx="2">
                  <c:v>30-49 år (1378)</c:v>
                </c:pt>
                <c:pt idx="3">
                  <c:v>18-29 år (621)</c:v>
                </c:pt>
                <c:pt idx="5">
                  <c:v>Man (2169)</c:v>
                </c:pt>
                <c:pt idx="6">
                  <c:v>Kvinna (2033)</c:v>
                </c:pt>
                <c:pt idx="8">
                  <c:v>Total (4202)</c:v>
                </c:pt>
              </c:strCache>
            </c:strRef>
          </c:cat>
          <c:val>
            <c:numRef>
              <c:f>Sheet1!$D$2:$D$10</c:f>
              <c:numCache>
                <c:formatCode>General</c:formatCode>
                <c:ptCount val="9"/>
                <c:pt idx="0">
                  <c:v>1</c:v>
                </c:pt>
                <c:pt idx="1">
                  <c:v>1</c:v>
                </c:pt>
                <c:pt idx="2">
                  <c:v>1</c:v>
                </c:pt>
                <c:pt idx="3">
                  <c:v>1</c:v>
                </c:pt>
                <c:pt idx="5">
                  <c:v>1</c:v>
                </c:pt>
                <c:pt idx="6">
                  <c:v>1</c:v>
                </c:pt>
                <c:pt idx="8">
                  <c:v>1</c:v>
                </c:pt>
              </c:numCache>
            </c:numRef>
          </c:val>
          <c:extLst xmlns:c16r2="http://schemas.microsoft.com/office/drawing/2015/06/chart">
            <c:ext xmlns:c16="http://schemas.microsoft.com/office/drawing/2014/chart" uri="{C3380CC4-5D6E-409C-BE32-E72D297353CC}">
              <c16:uniqueId val="{00000002-F174-43B3-B32C-0D877AF76FA1}"/>
            </c:ext>
          </c:extLst>
        </c:ser>
        <c:dLbls/>
        <c:gapWidth val="66"/>
        <c:overlap val="100"/>
        <c:axId val="170953344"/>
        <c:axId val="172278144"/>
      </c:barChart>
      <c:catAx>
        <c:axId val="170953344"/>
        <c:scaling>
          <c:orientation val="minMax"/>
        </c:scaling>
        <c:axPos val="l"/>
        <c:numFmt formatCode="General" sourceLinked="0"/>
        <c:tickLblPos val="nextTo"/>
        <c:spPr>
          <a:ln>
            <a:noFill/>
          </a:ln>
        </c:spPr>
        <c:txPr>
          <a:bodyPr/>
          <a:lstStyle/>
          <a:p>
            <a:pPr>
              <a:defRPr sz="1600">
                <a:solidFill>
                  <a:schemeClr val="tx1"/>
                </a:solidFill>
              </a:defRPr>
            </a:pPr>
            <a:endParaRPr lang="sv-SE"/>
          </a:p>
        </c:txPr>
        <c:crossAx val="172278144"/>
        <c:crosses val="autoZero"/>
        <c:auto val="1"/>
        <c:lblAlgn val="ctr"/>
        <c:lblOffset val="100"/>
      </c:catAx>
      <c:valAx>
        <c:axId val="172278144"/>
        <c:scaling>
          <c:orientation val="minMax"/>
          <c:max val="100"/>
          <c:min val="0"/>
        </c:scaling>
        <c:delete val="1"/>
        <c:axPos val="b"/>
        <c:numFmt formatCode="General" sourceLinked="1"/>
        <c:tickLblPos val="none"/>
        <c:crossAx val="170953344"/>
        <c:crosses val="autoZero"/>
        <c:crossBetween val="between"/>
      </c:valAx>
    </c:plotArea>
    <c:legend>
      <c:legendPos val="b"/>
      <c:layout>
        <c:manualLayout>
          <c:xMode val="edge"/>
          <c:yMode val="edge"/>
          <c:x val="0.37284595599280979"/>
          <c:y val="2.2714392964554759E-2"/>
          <c:w val="0.25368872459577468"/>
          <c:h val="6.8599010495943774E-2"/>
        </c:manualLayout>
      </c:layout>
      <c:txPr>
        <a:bodyPr/>
        <a:lstStyle/>
        <a:p>
          <a:pPr>
            <a:defRPr sz="1400"/>
          </a:pPr>
          <a:endParaRPr lang="sv-SE"/>
        </a:p>
      </c:txPr>
    </c:legend>
    <c:plotVisOnly val="1"/>
    <c:dispBlanksAs val="gap"/>
  </c:chart>
  <c:txPr>
    <a:bodyPr/>
    <a:lstStyle/>
    <a:p>
      <a:pPr>
        <a:defRPr sz="1800"/>
      </a:pPr>
      <a:endParaRPr lang="sv-SE"/>
    </a:p>
  </c:txPr>
  <c:externalData r:id="rId2"/>
</c:chartSpace>
</file>

<file path=ppt/charts/chart28.xml><?xml version="1.0" encoding="utf-8"?>
<c:chartSpace xmlns:c="http://schemas.openxmlformats.org/drawingml/2006/chart" xmlns:a="http://schemas.openxmlformats.org/drawingml/2006/main" xmlns:r="http://schemas.openxmlformats.org/officeDocument/2006/relationships">
  <c:lang val="sv-SE"/>
  <c:style val="18"/>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7049006134357805"/>
          <c:y val="0.12453027722506416"/>
          <c:w val="0.77606237423316093"/>
          <c:h val="0.76670297228352802"/>
        </c:manualLayout>
      </c:layout>
      <c:barChart>
        <c:barDir val="bar"/>
        <c:grouping val="stacked"/>
        <c:ser>
          <c:idx val="0"/>
          <c:order val="0"/>
          <c:tx>
            <c:strRef>
              <c:f>Sheet1!$B$1</c:f>
              <c:strCache>
                <c:ptCount val="1"/>
                <c:pt idx="0">
                  <c:v>Ja </c:v>
                </c:pt>
              </c:strCache>
            </c:strRef>
          </c:tx>
          <c:spPr>
            <a:solidFill>
              <a:srgbClr val="00B050"/>
            </a:solidFill>
            <a:ln>
              <a:solidFill>
                <a:srgbClr val="FFFFFF"/>
              </a:solidFill>
            </a:ln>
          </c:spPr>
          <c:dLbls>
            <c:spPr>
              <a:noFill/>
              <a:ln>
                <a:noFill/>
              </a:ln>
              <a:effectLst/>
            </c:spPr>
            <c:txPr>
              <a:bodyPr/>
              <a:lstStyle/>
              <a:p>
                <a:pPr>
                  <a:defRPr sz="16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showLeaderLines val="0"/>
              </c:ext>
            </c:extLst>
          </c:dLbls>
          <c:cat>
            <c:strRef>
              <c:f>Sheet1!$A$2:$A$10</c:f>
              <c:strCache>
                <c:ptCount val="9"/>
                <c:pt idx="0">
                  <c:v>65-79 år (1157)</c:v>
                </c:pt>
                <c:pt idx="1">
                  <c:v>50-64 år (997)</c:v>
                </c:pt>
                <c:pt idx="2">
                  <c:v>30-49 år (1211)</c:v>
                </c:pt>
                <c:pt idx="3">
                  <c:v>18-29 år (501)</c:v>
                </c:pt>
                <c:pt idx="5">
                  <c:v>Man (1986)</c:v>
                </c:pt>
                <c:pt idx="6">
                  <c:v>Kvinna (1880)</c:v>
                </c:pt>
                <c:pt idx="8">
                  <c:v>Total (3866)</c:v>
                </c:pt>
              </c:strCache>
            </c:strRef>
          </c:cat>
          <c:val>
            <c:numRef>
              <c:f>Sheet1!$B$2:$B$10</c:f>
              <c:numCache>
                <c:formatCode>General</c:formatCode>
                <c:ptCount val="9"/>
                <c:pt idx="0">
                  <c:v>22</c:v>
                </c:pt>
                <c:pt idx="1">
                  <c:v>24</c:v>
                </c:pt>
                <c:pt idx="2">
                  <c:v>24</c:v>
                </c:pt>
                <c:pt idx="3">
                  <c:v>25</c:v>
                </c:pt>
                <c:pt idx="5">
                  <c:v>15</c:v>
                </c:pt>
                <c:pt idx="6">
                  <c:v>33</c:v>
                </c:pt>
                <c:pt idx="8">
                  <c:v>24</c:v>
                </c:pt>
              </c:numCache>
            </c:numRef>
          </c:val>
          <c:extLst xmlns:c16r2="http://schemas.microsoft.com/office/drawing/2015/06/chart">
            <c:ext xmlns:c16="http://schemas.microsoft.com/office/drawing/2014/chart" uri="{C3380CC4-5D6E-409C-BE32-E72D297353CC}">
              <c16:uniqueId val="{00000000-6410-4A50-9D3B-F8778B592C6B}"/>
            </c:ext>
          </c:extLst>
        </c:ser>
        <c:ser>
          <c:idx val="1"/>
          <c:order val="1"/>
          <c:tx>
            <c:strRef>
              <c:f>Sheet1!$C$1</c:f>
              <c:strCache>
                <c:ptCount val="1"/>
                <c:pt idx="0">
                  <c:v>Nej </c:v>
                </c:pt>
              </c:strCache>
            </c:strRef>
          </c:tx>
          <c:spPr>
            <a:solidFill>
              <a:srgbClr val="EF5205"/>
            </a:solidFill>
            <a:ln>
              <a:solidFill>
                <a:srgbClr val="FFFFFF"/>
              </a:solidFill>
            </a:ln>
          </c:spPr>
          <c:dLbls>
            <c:spPr>
              <a:noFill/>
              <a:ln>
                <a:noFill/>
              </a:ln>
              <a:effectLst/>
            </c:spPr>
            <c:txPr>
              <a:bodyPr/>
              <a:lstStyle/>
              <a:p>
                <a:pPr>
                  <a:defRPr sz="16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showLeaderLines val="0"/>
              </c:ext>
            </c:extLst>
          </c:dLbls>
          <c:cat>
            <c:strRef>
              <c:f>Sheet1!$A$2:$A$10</c:f>
              <c:strCache>
                <c:ptCount val="9"/>
                <c:pt idx="0">
                  <c:v>65-79 år (1157)</c:v>
                </c:pt>
                <c:pt idx="1">
                  <c:v>50-64 år (997)</c:v>
                </c:pt>
                <c:pt idx="2">
                  <c:v>30-49 år (1211)</c:v>
                </c:pt>
                <c:pt idx="3">
                  <c:v>18-29 år (501)</c:v>
                </c:pt>
                <c:pt idx="5">
                  <c:v>Man (1986)</c:v>
                </c:pt>
                <c:pt idx="6">
                  <c:v>Kvinna (1880)</c:v>
                </c:pt>
                <c:pt idx="8">
                  <c:v>Total (3866)</c:v>
                </c:pt>
              </c:strCache>
            </c:strRef>
          </c:cat>
          <c:val>
            <c:numRef>
              <c:f>Sheet1!$C$2:$C$10</c:f>
              <c:numCache>
                <c:formatCode>General</c:formatCode>
                <c:ptCount val="9"/>
                <c:pt idx="0">
                  <c:v>70</c:v>
                </c:pt>
                <c:pt idx="1">
                  <c:v>68</c:v>
                </c:pt>
                <c:pt idx="2">
                  <c:v>68</c:v>
                </c:pt>
                <c:pt idx="3">
                  <c:v>64</c:v>
                </c:pt>
                <c:pt idx="5">
                  <c:v>77</c:v>
                </c:pt>
                <c:pt idx="6">
                  <c:v>59</c:v>
                </c:pt>
                <c:pt idx="8">
                  <c:v>68</c:v>
                </c:pt>
              </c:numCache>
            </c:numRef>
          </c:val>
          <c:extLst xmlns:c16r2="http://schemas.microsoft.com/office/drawing/2015/06/chart">
            <c:ext xmlns:c16="http://schemas.microsoft.com/office/drawing/2014/chart" uri="{C3380CC4-5D6E-409C-BE32-E72D297353CC}">
              <c16:uniqueId val="{00000001-6410-4A50-9D3B-F8778B592C6B}"/>
            </c:ext>
          </c:extLst>
        </c:ser>
        <c:ser>
          <c:idx val="2"/>
          <c:order val="2"/>
          <c:tx>
            <c:strRef>
              <c:f>Sheet1!$D$1</c:f>
              <c:strCache>
                <c:ptCount val="1"/>
                <c:pt idx="0">
                  <c:v>Tveksam, vet ej </c:v>
                </c:pt>
              </c:strCache>
            </c:strRef>
          </c:tx>
          <c:spPr>
            <a:solidFill>
              <a:srgbClr val="FFFFFF">
                <a:lumMod val="75000"/>
              </a:srgbClr>
            </a:solidFill>
            <a:ln>
              <a:solidFill>
                <a:srgbClr val="FFFFFF"/>
              </a:solidFill>
            </a:ln>
          </c:spPr>
          <c:dLbls>
            <c:spPr>
              <a:noFill/>
              <a:ln>
                <a:noFill/>
              </a:ln>
              <a:effectLst/>
            </c:spPr>
            <c:txPr>
              <a:bodyPr wrap="square" lIns="38100" tIns="19050" rIns="38100" bIns="19050" anchor="ctr">
                <a:spAutoFit/>
              </a:bodyPr>
              <a:lstStyle/>
              <a:p>
                <a:pPr>
                  <a:defRPr sz="1600">
                    <a:solidFill>
                      <a:schemeClr val="bg1"/>
                    </a:solidFill>
                  </a:defRPr>
                </a:pPr>
                <a:endParaRPr lang="sv-SE"/>
              </a:p>
            </c:txPr>
            <c:showVal val="1"/>
            <c:extLst xmlns:c16r2="http://schemas.microsoft.com/office/drawing/2015/06/chart">
              <c:ext xmlns:c15="http://schemas.microsoft.com/office/drawing/2012/chart" uri="{CE6537A1-D6FC-4f65-9D91-7224C49458BB}">
                <c15:showLeaderLines val="1"/>
              </c:ext>
            </c:extLst>
          </c:dLbls>
          <c:cat>
            <c:strRef>
              <c:f>Sheet1!$A$2:$A$10</c:f>
              <c:strCache>
                <c:ptCount val="9"/>
                <c:pt idx="0">
                  <c:v>65-79 år (1157)</c:v>
                </c:pt>
                <c:pt idx="1">
                  <c:v>50-64 år (997)</c:v>
                </c:pt>
                <c:pt idx="2">
                  <c:v>30-49 år (1211)</c:v>
                </c:pt>
                <c:pt idx="3">
                  <c:v>18-29 år (501)</c:v>
                </c:pt>
                <c:pt idx="5">
                  <c:v>Man (1986)</c:v>
                </c:pt>
                <c:pt idx="6">
                  <c:v>Kvinna (1880)</c:v>
                </c:pt>
                <c:pt idx="8">
                  <c:v>Total (3866)</c:v>
                </c:pt>
              </c:strCache>
            </c:strRef>
          </c:cat>
          <c:val>
            <c:numRef>
              <c:f>Sheet1!$D$2:$D$10</c:f>
              <c:numCache>
                <c:formatCode>General</c:formatCode>
                <c:ptCount val="9"/>
                <c:pt idx="0">
                  <c:v>8</c:v>
                </c:pt>
                <c:pt idx="1">
                  <c:v>8</c:v>
                </c:pt>
                <c:pt idx="2">
                  <c:v>8</c:v>
                </c:pt>
                <c:pt idx="3">
                  <c:v>10</c:v>
                </c:pt>
                <c:pt idx="5">
                  <c:v>8</c:v>
                </c:pt>
                <c:pt idx="6">
                  <c:v>9</c:v>
                </c:pt>
                <c:pt idx="8">
                  <c:v>8</c:v>
                </c:pt>
              </c:numCache>
            </c:numRef>
          </c:val>
          <c:extLst xmlns:c16r2="http://schemas.microsoft.com/office/drawing/2015/06/chart">
            <c:ext xmlns:c16="http://schemas.microsoft.com/office/drawing/2014/chart" uri="{C3380CC4-5D6E-409C-BE32-E72D297353CC}">
              <c16:uniqueId val="{00000002-6410-4A50-9D3B-F8778B592C6B}"/>
            </c:ext>
          </c:extLst>
        </c:ser>
        <c:dLbls/>
        <c:gapWidth val="66"/>
        <c:overlap val="100"/>
        <c:axId val="173564288"/>
        <c:axId val="173565824"/>
      </c:barChart>
      <c:catAx>
        <c:axId val="173564288"/>
        <c:scaling>
          <c:orientation val="minMax"/>
        </c:scaling>
        <c:axPos val="l"/>
        <c:numFmt formatCode="General" sourceLinked="0"/>
        <c:tickLblPos val="nextTo"/>
        <c:spPr>
          <a:ln>
            <a:noFill/>
          </a:ln>
        </c:spPr>
        <c:txPr>
          <a:bodyPr/>
          <a:lstStyle/>
          <a:p>
            <a:pPr>
              <a:defRPr sz="1600">
                <a:solidFill>
                  <a:schemeClr val="tx1"/>
                </a:solidFill>
              </a:defRPr>
            </a:pPr>
            <a:endParaRPr lang="sv-SE"/>
          </a:p>
        </c:txPr>
        <c:crossAx val="173565824"/>
        <c:crosses val="autoZero"/>
        <c:auto val="1"/>
        <c:lblAlgn val="ctr"/>
        <c:lblOffset val="100"/>
      </c:catAx>
      <c:valAx>
        <c:axId val="173565824"/>
        <c:scaling>
          <c:orientation val="minMax"/>
          <c:max val="100"/>
          <c:min val="0"/>
        </c:scaling>
        <c:delete val="1"/>
        <c:axPos val="b"/>
        <c:numFmt formatCode="General" sourceLinked="1"/>
        <c:tickLblPos val="none"/>
        <c:crossAx val="173564288"/>
        <c:crosses val="autoZero"/>
        <c:crossBetween val="between"/>
      </c:valAx>
    </c:plotArea>
    <c:legend>
      <c:legendPos val="b"/>
      <c:layout>
        <c:manualLayout>
          <c:xMode val="edge"/>
          <c:yMode val="edge"/>
          <c:x val="0.37284595599280979"/>
          <c:y val="2.2714392964554759E-2"/>
          <c:w val="0.25368872459577468"/>
          <c:h val="6.8599010495943774E-2"/>
        </c:manualLayout>
      </c:layout>
      <c:txPr>
        <a:bodyPr/>
        <a:lstStyle/>
        <a:p>
          <a:pPr>
            <a:defRPr sz="1400"/>
          </a:pPr>
          <a:endParaRPr lang="sv-SE"/>
        </a:p>
      </c:txPr>
    </c:legend>
    <c:plotVisOnly val="1"/>
    <c:dispBlanksAs val="gap"/>
  </c:chart>
  <c:txPr>
    <a:bodyPr/>
    <a:lstStyle/>
    <a:p>
      <a:pPr>
        <a:defRPr sz="1800"/>
      </a:pPr>
      <a:endParaRPr lang="sv-SE"/>
    </a:p>
  </c:txPr>
  <c:externalData r:id="rId2"/>
</c:chartSpace>
</file>

<file path=ppt/charts/chart29.xml><?xml version="1.0" encoding="utf-8"?>
<c:chartSpace xmlns:c="http://schemas.openxmlformats.org/drawingml/2006/chart" xmlns:a="http://schemas.openxmlformats.org/drawingml/2006/main" xmlns:r="http://schemas.openxmlformats.org/officeDocument/2006/relationships">
  <c:lang val="sv-SE"/>
  <c:style val="18"/>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895492782317251"/>
          <c:y val="0.12453027722506416"/>
          <c:w val="0.80759747658877834"/>
          <c:h val="0.83650603207042962"/>
        </c:manualLayout>
      </c:layout>
      <c:barChart>
        <c:barDir val="bar"/>
        <c:grouping val="stacked"/>
        <c:ser>
          <c:idx val="0"/>
          <c:order val="0"/>
          <c:tx>
            <c:strRef>
              <c:f>Sheet1!$B$1</c:f>
              <c:strCache>
                <c:ptCount val="1"/>
                <c:pt idx="0">
                  <c:v>Ja </c:v>
                </c:pt>
              </c:strCache>
            </c:strRef>
          </c:tx>
          <c:spPr>
            <a:solidFill>
              <a:srgbClr val="00B050"/>
            </a:solidFill>
            <a:ln>
              <a:solidFill>
                <a:srgbClr val="FFFFFF"/>
              </a:solidFill>
            </a:ln>
          </c:spPr>
          <c:dLbls>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Sheet1!$B$2:$B$22</c:f>
              <c:numCache>
                <c:formatCode>General</c:formatCode>
                <c:ptCount val="21"/>
                <c:pt idx="0">
                  <c:v>26</c:v>
                </c:pt>
                <c:pt idx="1">
                  <c:v>26</c:v>
                </c:pt>
                <c:pt idx="2">
                  <c:v>21</c:v>
                </c:pt>
                <c:pt idx="3">
                  <c:v>20</c:v>
                </c:pt>
                <c:pt idx="4">
                  <c:v>23</c:v>
                </c:pt>
                <c:pt idx="5">
                  <c:v>24</c:v>
                </c:pt>
                <c:pt idx="6">
                  <c:v>24</c:v>
                </c:pt>
                <c:pt idx="7">
                  <c:v>31</c:v>
                </c:pt>
                <c:pt idx="8">
                  <c:v>20</c:v>
                </c:pt>
                <c:pt idx="9">
                  <c:v>21</c:v>
                </c:pt>
                <c:pt idx="10">
                  <c:v>20</c:v>
                </c:pt>
                <c:pt idx="11">
                  <c:v>18</c:v>
                </c:pt>
                <c:pt idx="12">
                  <c:v>24</c:v>
                </c:pt>
                <c:pt idx="13">
                  <c:v>27</c:v>
                </c:pt>
                <c:pt idx="14">
                  <c:v>24</c:v>
                </c:pt>
                <c:pt idx="15">
                  <c:v>29</c:v>
                </c:pt>
                <c:pt idx="16">
                  <c:v>23</c:v>
                </c:pt>
                <c:pt idx="17">
                  <c:v>25</c:v>
                </c:pt>
                <c:pt idx="18">
                  <c:v>23</c:v>
                </c:pt>
                <c:pt idx="19">
                  <c:v>28</c:v>
                </c:pt>
                <c:pt idx="20">
                  <c:v>22</c:v>
                </c:pt>
              </c:numCache>
            </c:numRef>
          </c:val>
          <c:extLst xmlns:c16r2="http://schemas.microsoft.com/office/drawing/2015/06/chart">
            <c:ext xmlns:c16="http://schemas.microsoft.com/office/drawing/2014/chart" uri="{C3380CC4-5D6E-409C-BE32-E72D297353CC}">
              <c16:uniqueId val="{00000000-A825-4478-80AC-614737CCE224}"/>
            </c:ext>
          </c:extLst>
        </c:ser>
        <c:ser>
          <c:idx val="1"/>
          <c:order val="1"/>
          <c:tx>
            <c:strRef>
              <c:f>Sheet1!$C$1</c:f>
              <c:strCache>
                <c:ptCount val="1"/>
                <c:pt idx="0">
                  <c:v>Nej</c:v>
                </c:pt>
              </c:strCache>
            </c:strRef>
          </c:tx>
          <c:spPr>
            <a:solidFill>
              <a:srgbClr val="EF5205"/>
            </a:solidFill>
            <a:ln>
              <a:solidFill>
                <a:srgbClr val="FFFFFF"/>
              </a:solidFill>
            </a:ln>
          </c:spPr>
          <c:dLbls>
            <c:spPr>
              <a:noFill/>
              <a:ln>
                <a:noFill/>
              </a:ln>
              <a:effectLst/>
            </c:spPr>
            <c:txPr>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Sheet1!$C$2:$C$22</c:f>
              <c:numCache>
                <c:formatCode>General</c:formatCode>
                <c:ptCount val="21"/>
                <c:pt idx="0">
                  <c:v>66</c:v>
                </c:pt>
                <c:pt idx="1">
                  <c:v>67</c:v>
                </c:pt>
                <c:pt idx="2">
                  <c:v>69</c:v>
                </c:pt>
                <c:pt idx="3">
                  <c:v>74</c:v>
                </c:pt>
                <c:pt idx="4">
                  <c:v>67</c:v>
                </c:pt>
                <c:pt idx="5">
                  <c:v>70</c:v>
                </c:pt>
                <c:pt idx="6">
                  <c:v>65</c:v>
                </c:pt>
                <c:pt idx="7">
                  <c:v>60</c:v>
                </c:pt>
                <c:pt idx="8">
                  <c:v>73</c:v>
                </c:pt>
                <c:pt idx="9">
                  <c:v>72</c:v>
                </c:pt>
                <c:pt idx="10">
                  <c:v>69</c:v>
                </c:pt>
                <c:pt idx="11">
                  <c:v>72</c:v>
                </c:pt>
                <c:pt idx="12">
                  <c:v>68</c:v>
                </c:pt>
                <c:pt idx="13">
                  <c:v>62</c:v>
                </c:pt>
                <c:pt idx="14">
                  <c:v>66</c:v>
                </c:pt>
                <c:pt idx="15">
                  <c:v>64</c:v>
                </c:pt>
                <c:pt idx="16">
                  <c:v>70</c:v>
                </c:pt>
                <c:pt idx="17">
                  <c:v>63</c:v>
                </c:pt>
                <c:pt idx="18">
                  <c:v>69</c:v>
                </c:pt>
                <c:pt idx="19">
                  <c:v>66</c:v>
                </c:pt>
                <c:pt idx="20">
                  <c:v>71</c:v>
                </c:pt>
              </c:numCache>
            </c:numRef>
          </c:val>
          <c:extLst xmlns:c16r2="http://schemas.microsoft.com/office/drawing/2015/06/chart">
            <c:ext xmlns:c16="http://schemas.microsoft.com/office/drawing/2014/chart" uri="{C3380CC4-5D6E-409C-BE32-E72D297353CC}">
              <c16:uniqueId val="{00000001-A825-4478-80AC-614737CCE224}"/>
            </c:ext>
          </c:extLst>
        </c:ser>
        <c:ser>
          <c:idx val="2"/>
          <c:order val="2"/>
          <c:tx>
            <c:strRef>
              <c:f>Sheet1!$D$1</c:f>
              <c:strCache>
                <c:ptCount val="1"/>
                <c:pt idx="0">
                  <c:v>Tveksam, vet ej</c:v>
                </c:pt>
              </c:strCache>
            </c:strRef>
          </c:tx>
          <c:spPr>
            <a:solidFill>
              <a:srgbClr val="FFFFFF">
                <a:lumMod val="75000"/>
              </a:srgbClr>
            </a:solidFill>
            <a:ln>
              <a:solidFill>
                <a:srgbClr val="FFFFFF"/>
              </a:solidFill>
            </a:ln>
          </c:spPr>
          <c:dLbls>
            <c:spPr>
              <a:noFill/>
              <a:ln>
                <a:noFill/>
              </a:ln>
              <a:effectLst/>
            </c:spPr>
            <c:txPr>
              <a:bodyPr wrap="square" lIns="38100" tIns="19050" rIns="38100" bIns="19050" anchor="ctr">
                <a:spAutoFit/>
              </a:bodyPr>
              <a:lstStyle/>
              <a:p>
                <a:pPr>
                  <a:defRPr sz="1200">
                    <a:solidFill>
                      <a:schemeClr val="bg1"/>
                    </a:solidFill>
                  </a:defRPr>
                </a:pPr>
                <a:endParaRPr lang="sv-SE"/>
              </a:p>
            </c:txPr>
            <c:showVal val="1"/>
            <c:extLst xmlns:c16r2="http://schemas.microsoft.com/office/drawing/2015/06/chart">
              <c:ext xmlns:c15="http://schemas.microsoft.com/office/drawing/2012/chart" uri="{CE6537A1-D6FC-4f65-9D91-7224C49458BB}">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Sheet1!$D$2:$D$22</c:f>
              <c:numCache>
                <c:formatCode>General</c:formatCode>
                <c:ptCount val="21"/>
                <c:pt idx="0">
                  <c:v>9</c:v>
                </c:pt>
                <c:pt idx="1">
                  <c:v>7</c:v>
                </c:pt>
                <c:pt idx="2">
                  <c:v>10</c:v>
                </c:pt>
                <c:pt idx="3">
                  <c:v>5</c:v>
                </c:pt>
                <c:pt idx="4">
                  <c:v>9</c:v>
                </c:pt>
                <c:pt idx="5">
                  <c:v>6</c:v>
                </c:pt>
                <c:pt idx="6">
                  <c:v>11</c:v>
                </c:pt>
                <c:pt idx="7">
                  <c:v>9</c:v>
                </c:pt>
                <c:pt idx="8">
                  <c:v>7</c:v>
                </c:pt>
                <c:pt idx="9">
                  <c:v>7</c:v>
                </c:pt>
                <c:pt idx="10">
                  <c:v>10</c:v>
                </c:pt>
                <c:pt idx="11">
                  <c:v>10</c:v>
                </c:pt>
                <c:pt idx="12">
                  <c:v>8</c:v>
                </c:pt>
                <c:pt idx="13">
                  <c:v>10</c:v>
                </c:pt>
                <c:pt idx="14">
                  <c:v>9</c:v>
                </c:pt>
                <c:pt idx="15">
                  <c:v>7</c:v>
                </c:pt>
                <c:pt idx="16">
                  <c:v>7</c:v>
                </c:pt>
                <c:pt idx="17">
                  <c:v>11</c:v>
                </c:pt>
                <c:pt idx="18">
                  <c:v>8</c:v>
                </c:pt>
                <c:pt idx="19">
                  <c:v>6</c:v>
                </c:pt>
                <c:pt idx="20">
                  <c:v>7</c:v>
                </c:pt>
              </c:numCache>
            </c:numRef>
          </c:val>
          <c:extLst xmlns:c16r2="http://schemas.microsoft.com/office/drawing/2015/06/chart">
            <c:ext xmlns:c16="http://schemas.microsoft.com/office/drawing/2014/chart" uri="{C3380CC4-5D6E-409C-BE32-E72D297353CC}">
              <c16:uniqueId val="{00000002-A825-4478-80AC-614737CCE224}"/>
            </c:ext>
          </c:extLst>
        </c:ser>
        <c:dLbls/>
        <c:gapWidth val="66"/>
        <c:overlap val="100"/>
        <c:axId val="174125440"/>
        <c:axId val="174126976"/>
      </c:barChart>
      <c:catAx>
        <c:axId val="174125440"/>
        <c:scaling>
          <c:orientation val="minMax"/>
        </c:scaling>
        <c:axPos val="l"/>
        <c:numFmt formatCode="General" sourceLinked="0"/>
        <c:tickLblPos val="nextTo"/>
        <c:spPr>
          <a:ln>
            <a:noFill/>
          </a:ln>
        </c:spPr>
        <c:txPr>
          <a:bodyPr/>
          <a:lstStyle/>
          <a:p>
            <a:pPr>
              <a:defRPr sz="1200">
                <a:solidFill>
                  <a:schemeClr val="tx1"/>
                </a:solidFill>
              </a:defRPr>
            </a:pPr>
            <a:endParaRPr lang="sv-SE"/>
          </a:p>
        </c:txPr>
        <c:crossAx val="174126976"/>
        <c:crosses val="autoZero"/>
        <c:auto val="1"/>
        <c:lblAlgn val="ctr"/>
        <c:lblOffset val="100"/>
      </c:catAx>
      <c:valAx>
        <c:axId val="174126976"/>
        <c:scaling>
          <c:orientation val="minMax"/>
          <c:max val="100"/>
        </c:scaling>
        <c:delete val="1"/>
        <c:axPos val="b"/>
        <c:numFmt formatCode="General" sourceLinked="1"/>
        <c:tickLblPos val="none"/>
        <c:crossAx val="174125440"/>
        <c:crosses val="autoZero"/>
        <c:crossBetween val="between"/>
      </c:valAx>
    </c:plotArea>
    <c:legend>
      <c:legendPos val="b"/>
      <c:layout>
        <c:manualLayout>
          <c:xMode val="edge"/>
          <c:yMode val="edge"/>
          <c:x val="0.37284595599280979"/>
          <c:y val="2.2714392964554759E-2"/>
          <c:w val="0.25368872459577468"/>
          <c:h val="6.8599010495943774E-2"/>
        </c:manualLayout>
      </c:layout>
      <c:txPr>
        <a:bodyPr/>
        <a:lstStyle/>
        <a:p>
          <a:pPr>
            <a:defRPr sz="1400"/>
          </a:pPr>
          <a:endParaRPr lang="sv-SE"/>
        </a:p>
      </c:txPr>
    </c:legend>
    <c:plotVisOnly val="1"/>
    <c:dispBlanksAs val="gap"/>
  </c:chart>
  <c:txPr>
    <a:bodyPr/>
    <a:lstStyle/>
    <a:p>
      <a:pPr>
        <a:defRPr sz="1800"/>
      </a:pPr>
      <a:endParaRPr lang="sv-SE"/>
    </a:p>
  </c:txPr>
  <c:externalData r:id="rId2"/>
</c:chartSpace>
</file>

<file path=ppt/charts/chart3.xml><?xml version="1.0" encoding="utf-8"?>
<c:chartSpace xmlns:c="http://schemas.openxmlformats.org/drawingml/2006/chart" xmlns:a="http://schemas.openxmlformats.org/drawingml/2006/main" xmlns:r="http://schemas.openxmlformats.org/officeDocument/2006/relationships">
  <c:lang val="sv-SE"/>
  <c:style val="18"/>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601407272380532"/>
          <c:y val="9.2978405041161824E-2"/>
          <c:w val="0.82521867045855568"/>
          <c:h val="0.8797760457192606"/>
        </c:manualLayout>
      </c:layout>
      <c:barChart>
        <c:barDir val="bar"/>
        <c:grouping val="stacked"/>
        <c:ser>
          <c:idx val="0"/>
          <c:order val="0"/>
          <c:tx>
            <c:strRef>
              <c:f>Sheet1!$B$1</c:f>
              <c:strCache>
                <c:ptCount val="1"/>
                <c:pt idx="0">
                  <c:v>Stämmer mycket dåligt</c:v>
                </c:pt>
              </c:strCache>
            </c:strRef>
          </c:tx>
          <c:spPr>
            <a:solidFill>
              <a:srgbClr val="C50017"/>
            </a:solidFill>
            <a:ln>
              <a:solidFill>
                <a:srgbClr val="FFFFFF"/>
              </a:solidFill>
            </a:ln>
          </c:spPr>
          <c:dLbls>
            <c:spPr>
              <a:noFill/>
              <a:ln>
                <a:noFill/>
              </a:ln>
              <a:effectLst/>
            </c:spPr>
            <c:txPr>
              <a:bodyPr wrap="square" lIns="38100" tIns="19050" rIns="38100" bIns="19050" anchor="ctr">
                <a:spAutoFit/>
              </a:bodyPr>
              <a:lstStyle/>
              <a:p>
                <a:pPr>
                  <a:defRPr sz="1200">
                    <a:solidFill>
                      <a:schemeClr val="bg1"/>
                    </a:solidFill>
                  </a:defRPr>
                </a:pPr>
                <a:endParaRPr lang="sv-SE"/>
              </a:p>
            </c:txP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Sheet1!$B$2:$B$22</c:f>
              <c:numCache>
                <c:formatCode>General</c:formatCode>
                <c:ptCount val="21"/>
                <c:pt idx="0">
                  <c:v>4</c:v>
                </c:pt>
                <c:pt idx="1">
                  <c:v>3</c:v>
                </c:pt>
                <c:pt idx="2">
                  <c:v>6</c:v>
                </c:pt>
                <c:pt idx="3">
                  <c:v>7</c:v>
                </c:pt>
                <c:pt idx="4">
                  <c:v>3</c:v>
                </c:pt>
                <c:pt idx="5">
                  <c:v>1</c:v>
                </c:pt>
                <c:pt idx="6">
                  <c:v>4</c:v>
                </c:pt>
                <c:pt idx="7">
                  <c:v>4</c:v>
                </c:pt>
                <c:pt idx="8">
                  <c:v>4</c:v>
                </c:pt>
                <c:pt idx="9">
                  <c:v>5</c:v>
                </c:pt>
                <c:pt idx="10">
                  <c:v>4</c:v>
                </c:pt>
                <c:pt idx="11">
                  <c:v>1</c:v>
                </c:pt>
                <c:pt idx="12">
                  <c:v>2</c:v>
                </c:pt>
                <c:pt idx="13">
                  <c:v>4</c:v>
                </c:pt>
                <c:pt idx="14">
                  <c:v>4</c:v>
                </c:pt>
                <c:pt idx="15">
                  <c:v>4</c:v>
                </c:pt>
                <c:pt idx="16">
                  <c:v>6</c:v>
                </c:pt>
                <c:pt idx="17">
                  <c:v>3</c:v>
                </c:pt>
                <c:pt idx="18">
                  <c:v>6</c:v>
                </c:pt>
                <c:pt idx="19">
                  <c:v>6</c:v>
                </c:pt>
                <c:pt idx="20">
                  <c:v>4</c:v>
                </c:pt>
              </c:numCache>
            </c:numRef>
          </c:val>
          <c:extLst xmlns:c16r2="http://schemas.microsoft.com/office/drawing/2015/06/chart">
            <c:ext xmlns:c16="http://schemas.microsoft.com/office/drawing/2014/chart" uri="{C3380CC4-5D6E-409C-BE32-E72D297353CC}">
              <c16:uniqueId val="{00000000-92C1-41A7-87C0-47356A0D3875}"/>
            </c:ext>
          </c:extLst>
        </c:ser>
        <c:ser>
          <c:idx val="1"/>
          <c:order val="1"/>
          <c:tx>
            <c:strRef>
              <c:f>Sheet1!$C$1</c:f>
              <c:strCache>
                <c:ptCount val="1"/>
                <c:pt idx="0">
                  <c:v>Stämmer ganska dåligt </c:v>
                </c:pt>
              </c:strCache>
            </c:strRef>
          </c:tx>
          <c:spPr>
            <a:solidFill>
              <a:srgbClr val="F7911E"/>
            </a:solidFill>
            <a:ln>
              <a:solidFill>
                <a:srgbClr val="FFFFFF"/>
              </a:solidFill>
            </a:ln>
          </c:spPr>
          <c:dLbls>
            <c:dLbl>
              <c:idx val="7"/>
              <c:layout/>
              <c:showVal val="1"/>
              <c:extLst xmlns:c16r2="http://schemas.microsoft.com/office/drawing/2015/06/chart">
                <c:ext xmlns:c16="http://schemas.microsoft.com/office/drawing/2014/chart" uri="{C3380CC4-5D6E-409C-BE32-E72D297353CC}">
                  <c16:uniqueId val="{00000001-92C1-41A7-87C0-47356A0D3875}"/>
                </c:ext>
                <c:ext xmlns:c15="http://schemas.microsoft.com/office/drawing/2012/chart" uri="{CE6537A1-D6FC-4f65-9D91-7224C49458BB}">
                  <c15:layout/>
                </c:ext>
              </c:extLst>
            </c:dLbl>
            <c:dLbl>
              <c:idx val="12"/>
              <c:layout/>
              <c:showVal val="1"/>
              <c:extLst xmlns:c16r2="http://schemas.microsoft.com/office/drawing/2015/06/chart">
                <c:ext xmlns:c16="http://schemas.microsoft.com/office/drawing/2014/chart" uri="{C3380CC4-5D6E-409C-BE32-E72D297353CC}">
                  <c16:uniqueId val="{00000002-92C1-41A7-87C0-47356A0D3875}"/>
                </c:ext>
                <c:ext xmlns:c15="http://schemas.microsoft.com/office/drawing/2012/chart" uri="{CE6537A1-D6FC-4f65-9D91-7224C49458BB}">
                  <c15:layout/>
                </c:ext>
              </c:extLst>
            </c:dLbl>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Sheet1!$C$2:$C$22</c:f>
              <c:numCache>
                <c:formatCode>General</c:formatCode>
                <c:ptCount val="21"/>
                <c:pt idx="0">
                  <c:v>18</c:v>
                </c:pt>
                <c:pt idx="1">
                  <c:v>15</c:v>
                </c:pt>
                <c:pt idx="2">
                  <c:v>18</c:v>
                </c:pt>
                <c:pt idx="3">
                  <c:v>15</c:v>
                </c:pt>
                <c:pt idx="4">
                  <c:v>18</c:v>
                </c:pt>
                <c:pt idx="5">
                  <c:v>15</c:v>
                </c:pt>
                <c:pt idx="6">
                  <c:v>19</c:v>
                </c:pt>
                <c:pt idx="7">
                  <c:v>19</c:v>
                </c:pt>
                <c:pt idx="8">
                  <c:v>19</c:v>
                </c:pt>
                <c:pt idx="9">
                  <c:v>21</c:v>
                </c:pt>
                <c:pt idx="10">
                  <c:v>17</c:v>
                </c:pt>
                <c:pt idx="11">
                  <c:v>12</c:v>
                </c:pt>
                <c:pt idx="12">
                  <c:v>20</c:v>
                </c:pt>
                <c:pt idx="13">
                  <c:v>13</c:v>
                </c:pt>
                <c:pt idx="14">
                  <c:v>17</c:v>
                </c:pt>
                <c:pt idx="15">
                  <c:v>15</c:v>
                </c:pt>
                <c:pt idx="16">
                  <c:v>14</c:v>
                </c:pt>
                <c:pt idx="17">
                  <c:v>16</c:v>
                </c:pt>
                <c:pt idx="18">
                  <c:v>18</c:v>
                </c:pt>
                <c:pt idx="19">
                  <c:v>17</c:v>
                </c:pt>
                <c:pt idx="20">
                  <c:v>17</c:v>
                </c:pt>
              </c:numCache>
            </c:numRef>
          </c:val>
          <c:extLst xmlns:c16r2="http://schemas.microsoft.com/office/drawing/2015/06/chart">
            <c:ext xmlns:c16="http://schemas.microsoft.com/office/drawing/2014/chart" uri="{C3380CC4-5D6E-409C-BE32-E72D297353CC}">
              <c16:uniqueId val="{00000003-92C1-41A7-87C0-47356A0D3875}"/>
            </c:ext>
          </c:extLst>
        </c:ser>
        <c:ser>
          <c:idx val="2"/>
          <c:order val="2"/>
          <c:tx>
            <c:strRef>
              <c:f>Sheet1!$D$1</c:f>
              <c:strCache>
                <c:ptCount val="1"/>
                <c:pt idx="0">
                  <c:v>Stämmer ganska bra </c:v>
                </c:pt>
              </c:strCache>
            </c:strRef>
          </c:tx>
          <c:spPr>
            <a:solidFill>
              <a:srgbClr val="81C341"/>
            </a:solidFill>
            <a:ln>
              <a:solidFill>
                <a:srgbClr val="FFFFFF"/>
              </a:solidFill>
            </a:ln>
          </c:spPr>
          <c:dLbls>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Sheet1!$D$2:$D$22</c:f>
              <c:numCache>
                <c:formatCode>General</c:formatCode>
                <c:ptCount val="21"/>
                <c:pt idx="0">
                  <c:v>46</c:v>
                </c:pt>
                <c:pt idx="1">
                  <c:v>46</c:v>
                </c:pt>
                <c:pt idx="2">
                  <c:v>40</c:v>
                </c:pt>
                <c:pt idx="3">
                  <c:v>44</c:v>
                </c:pt>
                <c:pt idx="4">
                  <c:v>47</c:v>
                </c:pt>
                <c:pt idx="5">
                  <c:v>44</c:v>
                </c:pt>
                <c:pt idx="6">
                  <c:v>43</c:v>
                </c:pt>
                <c:pt idx="7">
                  <c:v>38</c:v>
                </c:pt>
                <c:pt idx="8">
                  <c:v>45</c:v>
                </c:pt>
                <c:pt idx="9">
                  <c:v>37</c:v>
                </c:pt>
                <c:pt idx="10">
                  <c:v>46</c:v>
                </c:pt>
                <c:pt idx="11">
                  <c:v>45</c:v>
                </c:pt>
                <c:pt idx="12">
                  <c:v>44</c:v>
                </c:pt>
                <c:pt idx="13">
                  <c:v>46</c:v>
                </c:pt>
                <c:pt idx="14">
                  <c:v>37</c:v>
                </c:pt>
                <c:pt idx="15">
                  <c:v>44</c:v>
                </c:pt>
                <c:pt idx="16">
                  <c:v>48</c:v>
                </c:pt>
                <c:pt idx="17">
                  <c:v>46</c:v>
                </c:pt>
                <c:pt idx="18">
                  <c:v>44</c:v>
                </c:pt>
                <c:pt idx="19">
                  <c:v>41</c:v>
                </c:pt>
                <c:pt idx="20">
                  <c:v>53</c:v>
                </c:pt>
              </c:numCache>
            </c:numRef>
          </c:val>
          <c:extLst xmlns:c16r2="http://schemas.microsoft.com/office/drawing/2015/06/chart">
            <c:ext xmlns:c16="http://schemas.microsoft.com/office/drawing/2014/chart" uri="{C3380CC4-5D6E-409C-BE32-E72D297353CC}">
              <c16:uniqueId val="{00000004-92C1-41A7-87C0-47356A0D3875}"/>
            </c:ext>
          </c:extLst>
        </c:ser>
        <c:ser>
          <c:idx val="3"/>
          <c:order val="3"/>
          <c:tx>
            <c:strRef>
              <c:f>Sheet1!$E$1</c:f>
              <c:strCache>
                <c:ptCount val="1"/>
                <c:pt idx="0">
                  <c:v>Stämmer mycket bra</c:v>
                </c:pt>
              </c:strCache>
            </c:strRef>
          </c:tx>
          <c:spPr>
            <a:solidFill>
              <a:srgbClr val="00B050"/>
            </a:solidFill>
            <a:ln>
              <a:solidFill>
                <a:srgbClr val="FFFFFF"/>
              </a:solidFill>
            </a:ln>
          </c:spPr>
          <c:dLbls>
            <c:spPr>
              <a:noFill/>
              <a:ln>
                <a:noFill/>
              </a:ln>
              <a:effectLst/>
            </c:spPr>
            <c:txPr>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Sheet1!$E$2:$E$22</c:f>
              <c:numCache>
                <c:formatCode>General</c:formatCode>
                <c:ptCount val="21"/>
                <c:pt idx="0">
                  <c:v>25</c:v>
                </c:pt>
                <c:pt idx="1">
                  <c:v>29</c:v>
                </c:pt>
                <c:pt idx="2">
                  <c:v>28</c:v>
                </c:pt>
                <c:pt idx="3">
                  <c:v>27</c:v>
                </c:pt>
                <c:pt idx="4">
                  <c:v>26</c:v>
                </c:pt>
                <c:pt idx="5">
                  <c:v>35</c:v>
                </c:pt>
                <c:pt idx="6">
                  <c:v>28</c:v>
                </c:pt>
                <c:pt idx="7">
                  <c:v>35</c:v>
                </c:pt>
                <c:pt idx="8">
                  <c:v>22</c:v>
                </c:pt>
                <c:pt idx="9">
                  <c:v>30</c:v>
                </c:pt>
                <c:pt idx="10">
                  <c:v>23</c:v>
                </c:pt>
                <c:pt idx="11">
                  <c:v>32</c:v>
                </c:pt>
                <c:pt idx="12">
                  <c:v>27</c:v>
                </c:pt>
                <c:pt idx="13">
                  <c:v>28</c:v>
                </c:pt>
                <c:pt idx="14">
                  <c:v>33</c:v>
                </c:pt>
                <c:pt idx="15">
                  <c:v>29</c:v>
                </c:pt>
                <c:pt idx="16">
                  <c:v>23</c:v>
                </c:pt>
                <c:pt idx="17">
                  <c:v>26</c:v>
                </c:pt>
                <c:pt idx="18">
                  <c:v>20</c:v>
                </c:pt>
                <c:pt idx="19">
                  <c:v>29</c:v>
                </c:pt>
                <c:pt idx="20">
                  <c:v>17</c:v>
                </c:pt>
              </c:numCache>
            </c:numRef>
          </c:val>
          <c:extLst xmlns:c16r2="http://schemas.microsoft.com/office/drawing/2015/06/chart">
            <c:ext xmlns:c16="http://schemas.microsoft.com/office/drawing/2014/chart" uri="{C3380CC4-5D6E-409C-BE32-E72D297353CC}">
              <c16:uniqueId val="{00000005-92C1-41A7-87C0-47356A0D3875}"/>
            </c:ext>
          </c:extLst>
        </c:ser>
        <c:ser>
          <c:idx val="4"/>
          <c:order val="4"/>
          <c:tx>
            <c:strRef>
              <c:f>Sheet1!$F$1</c:f>
              <c:strCache>
                <c:ptCount val="1"/>
                <c:pt idx="0">
                  <c:v>Tveksam, vet ej </c:v>
                </c:pt>
              </c:strCache>
            </c:strRef>
          </c:tx>
          <c:spPr>
            <a:solidFill>
              <a:srgbClr val="FFFFFF">
                <a:lumMod val="75000"/>
              </a:srgbClr>
            </a:solidFill>
            <a:ln>
              <a:solidFill>
                <a:srgbClr val="FFFFFF"/>
              </a:solidFill>
            </a:ln>
          </c:spPr>
          <c:dLbls>
            <c:spPr>
              <a:noFill/>
              <a:ln>
                <a:noFill/>
              </a:ln>
              <a:effectLst/>
            </c:spPr>
            <c:txPr>
              <a:bodyPr wrap="square" lIns="38100" tIns="19050" rIns="38100" bIns="19050" anchor="ctr">
                <a:spAutoFit/>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Sheet1!$F$2:$F$22</c:f>
              <c:numCache>
                <c:formatCode>General</c:formatCode>
                <c:ptCount val="21"/>
                <c:pt idx="0">
                  <c:v>7</c:v>
                </c:pt>
                <c:pt idx="1">
                  <c:v>7</c:v>
                </c:pt>
                <c:pt idx="2">
                  <c:v>7</c:v>
                </c:pt>
                <c:pt idx="3">
                  <c:v>8</c:v>
                </c:pt>
                <c:pt idx="4">
                  <c:v>7</c:v>
                </c:pt>
                <c:pt idx="5">
                  <c:v>4</c:v>
                </c:pt>
                <c:pt idx="6">
                  <c:v>6</c:v>
                </c:pt>
                <c:pt idx="7">
                  <c:v>4</c:v>
                </c:pt>
                <c:pt idx="8">
                  <c:v>10</c:v>
                </c:pt>
                <c:pt idx="9">
                  <c:v>8</c:v>
                </c:pt>
                <c:pt idx="10">
                  <c:v>10</c:v>
                </c:pt>
                <c:pt idx="11">
                  <c:v>10</c:v>
                </c:pt>
                <c:pt idx="12">
                  <c:v>8</c:v>
                </c:pt>
                <c:pt idx="13">
                  <c:v>9</c:v>
                </c:pt>
                <c:pt idx="14">
                  <c:v>8</c:v>
                </c:pt>
                <c:pt idx="15">
                  <c:v>8</c:v>
                </c:pt>
                <c:pt idx="16">
                  <c:v>8</c:v>
                </c:pt>
                <c:pt idx="17">
                  <c:v>8</c:v>
                </c:pt>
                <c:pt idx="18">
                  <c:v>11</c:v>
                </c:pt>
                <c:pt idx="19">
                  <c:v>7</c:v>
                </c:pt>
                <c:pt idx="20">
                  <c:v>9</c:v>
                </c:pt>
              </c:numCache>
            </c:numRef>
          </c:val>
          <c:extLst xmlns:c16r2="http://schemas.microsoft.com/office/drawing/2015/06/chart">
            <c:ext xmlns:c16="http://schemas.microsoft.com/office/drawing/2014/chart" uri="{C3380CC4-5D6E-409C-BE32-E72D297353CC}">
              <c16:uniqueId val="{00000006-92C1-41A7-87C0-47356A0D3875}"/>
            </c:ext>
          </c:extLst>
        </c:ser>
        <c:dLbls/>
        <c:gapWidth val="66"/>
        <c:overlap val="100"/>
        <c:axId val="148506496"/>
        <c:axId val="148508032"/>
      </c:barChart>
      <c:catAx>
        <c:axId val="148506496"/>
        <c:scaling>
          <c:orientation val="minMax"/>
        </c:scaling>
        <c:axPos val="l"/>
        <c:numFmt formatCode="General" sourceLinked="0"/>
        <c:tickLblPos val="nextTo"/>
        <c:spPr>
          <a:ln>
            <a:noFill/>
          </a:ln>
        </c:spPr>
        <c:txPr>
          <a:bodyPr/>
          <a:lstStyle/>
          <a:p>
            <a:pPr>
              <a:defRPr sz="1200">
                <a:solidFill>
                  <a:schemeClr val="tx1"/>
                </a:solidFill>
              </a:defRPr>
            </a:pPr>
            <a:endParaRPr lang="sv-SE"/>
          </a:p>
        </c:txPr>
        <c:crossAx val="148508032"/>
        <c:crosses val="autoZero"/>
        <c:auto val="1"/>
        <c:lblAlgn val="ctr"/>
        <c:lblOffset val="100"/>
      </c:catAx>
      <c:valAx>
        <c:axId val="148508032"/>
        <c:scaling>
          <c:orientation val="minMax"/>
          <c:max val="100"/>
        </c:scaling>
        <c:delete val="1"/>
        <c:axPos val="b"/>
        <c:numFmt formatCode="General" sourceLinked="1"/>
        <c:tickLblPos val="none"/>
        <c:crossAx val="148506496"/>
        <c:crosses val="autoZero"/>
        <c:crossBetween val="between"/>
      </c:valAx>
    </c:plotArea>
    <c:legend>
      <c:legendPos val="t"/>
      <c:layout/>
      <c:txPr>
        <a:bodyPr/>
        <a:lstStyle/>
        <a:p>
          <a:pPr>
            <a:defRPr sz="1200"/>
          </a:pPr>
          <a:endParaRPr lang="sv-SE"/>
        </a:p>
      </c:txPr>
    </c:legend>
    <c:plotVisOnly val="1"/>
    <c:dispBlanksAs val="gap"/>
  </c:chart>
  <c:txPr>
    <a:bodyPr/>
    <a:lstStyle/>
    <a:p>
      <a:pPr>
        <a:defRPr sz="1800"/>
      </a:pPr>
      <a:endParaRPr lang="sv-SE"/>
    </a:p>
  </c:txPr>
  <c:externalData r:id="rId2"/>
</c:chartSpace>
</file>

<file path=ppt/charts/chart30.xml><?xml version="1.0" encoding="utf-8"?>
<c:chartSpace xmlns:c="http://schemas.openxmlformats.org/drawingml/2006/chart" xmlns:a="http://schemas.openxmlformats.org/drawingml/2006/main" xmlns:r="http://schemas.openxmlformats.org/officeDocument/2006/relationships">
  <c:lang val="sv-SE"/>
  <c:style val="8"/>
  <c:chart>
    <c:autoTitleDeleted val="1"/>
    <c:plotArea>
      <c:layout>
        <c:manualLayout>
          <c:layoutTarget val="inner"/>
          <c:xMode val="edge"/>
          <c:yMode val="edge"/>
          <c:x val="0.22367306046553626"/>
          <c:y val="4.3586032182006657E-2"/>
          <c:w val="0.45770931639154644"/>
          <c:h val="0.92002616592473518"/>
        </c:manualLayout>
      </c:layout>
      <c:barChart>
        <c:barDir val="bar"/>
        <c:grouping val="clustered"/>
        <c:ser>
          <c:idx val="0"/>
          <c:order val="0"/>
          <c:tx>
            <c:strRef>
              <c:f>Sheet1!$B$1</c:f>
              <c:strCache>
                <c:ptCount val="1"/>
                <c:pt idx="0">
                  <c:v>Man (1986)</c:v>
                </c:pt>
              </c:strCache>
            </c:strRef>
          </c:tx>
          <c:spPr>
            <a:solidFill>
              <a:schemeClr val="bg1">
                <a:lumMod val="75000"/>
              </a:schemeClr>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Nej </c:v>
                </c:pt>
                <c:pt idx="2">
                  <c:v>Annan</c:v>
                </c:pt>
                <c:pt idx="3">
                  <c:v>Partner </c:v>
                </c:pt>
                <c:pt idx="4">
                  <c:v>Kollegor </c:v>
                </c:pt>
                <c:pt idx="5">
                  <c:v>Familj </c:v>
                </c:pt>
                <c:pt idx="6">
                  <c:v>Släkt </c:v>
                </c:pt>
                <c:pt idx="7">
                  <c:v>Arbetsgivare </c:v>
                </c:pt>
                <c:pt idx="8">
                  <c:v>Vänner </c:v>
                </c:pt>
              </c:strCache>
            </c:strRef>
          </c:cat>
          <c:val>
            <c:numRef>
              <c:f>Sheet1!$B$2:$B$10</c:f>
              <c:numCache>
                <c:formatCode>General</c:formatCode>
                <c:ptCount val="9"/>
                <c:pt idx="0">
                  <c:v>12</c:v>
                </c:pt>
                <c:pt idx="1">
                  <c:v>67</c:v>
                </c:pt>
                <c:pt idx="2">
                  <c:v>1</c:v>
                </c:pt>
                <c:pt idx="3">
                  <c:v>3</c:v>
                </c:pt>
                <c:pt idx="4">
                  <c:v>4</c:v>
                </c:pt>
                <c:pt idx="5">
                  <c:v>5</c:v>
                </c:pt>
                <c:pt idx="6">
                  <c:v>5</c:v>
                </c:pt>
                <c:pt idx="7">
                  <c:v>5</c:v>
                </c:pt>
                <c:pt idx="8">
                  <c:v>11</c:v>
                </c:pt>
              </c:numCache>
            </c:numRef>
          </c:val>
          <c:extLst xmlns:c16r2="http://schemas.microsoft.com/office/drawing/2015/06/chart">
            <c:ext xmlns:c16="http://schemas.microsoft.com/office/drawing/2014/chart" uri="{C3380CC4-5D6E-409C-BE32-E72D297353CC}">
              <c16:uniqueId val="{00000000-C921-442A-8531-4664922850BB}"/>
            </c:ext>
          </c:extLst>
        </c:ser>
        <c:ser>
          <c:idx val="1"/>
          <c:order val="1"/>
          <c:tx>
            <c:strRef>
              <c:f>Sheet1!$C$1</c:f>
              <c:strCache>
                <c:ptCount val="1"/>
                <c:pt idx="0">
                  <c:v>Kvinna (1880)</c:v>
                </c:pt>
              </c:strCache>
            </c:strRef>
          </c:tx>
          <c:spPr>
            <a:solidFill>
              <a:schemeClr val="tx1"/>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Nej </c:v>
                </c:pt>
                <c:pt idx="2">
                  <c:v>Annan</c:v>
                </c:pt>
                <c:pt idx="3">
                  <c:v>Partner </c:v>
                </c:pt>
                <c:pt idx="4">
                  <c:v>Kollegor </c:v>
                </c:pt>
                <c:pt idx="5">
                  <c:v>Familj </c:v>
                </c:pt>
                <c:pt idx="6">
                  <c:v>Släkt </c:v>
                </c:pt>
                <c:pt idx="7">
                  <c:v>Arbetsgivare </c:v>
                </c:pt>
                <c:pt idx="8">
                  <c:v>Vänner </c:v>
                </c:pt>
              </c:strCache>
            </c:strRef>
          </c:cat>
          <c:val>
            <c:numRef>
              <c:f>Sheet1!$C$2:$C$10</c:f>
              <c:numCache>
                <c:formatCode>General</c:formatCode>
                <c:ptCount val="9"/>
                <c:pt idx="0">
                  <c:v>13</c:v>
                </c:pt>
                <c:pt idx="1">
                  <c:v>50</c:v>
                </c:pt>
                <c:pt idx="2">
                  <c:v>2</c:v>
                </c:pt>
                <c:pt idx="3">
                  <c:v>7</c:v>
                </c:pt>
                <c:pt idx="4">
                  <c:v>8</c:v>
                </c:pt>
                <c:pt idx="5">
                  <c:v>9</c:v>
                </c:pt>
                <c:pt idx="6">
                  <c:v>9</c:v>
                </c:pt>
                <c:pt idx="7">
                  <c:v>8</c:v>
                </c:pt>
                <c:pt idx="8">
                  <c:v>20</c:v>
                </c:pt>
              </c:numCache>
            </c:numRef>
          </c:val>
          <c:extLst xmlns:c16r2="http://schemas.microsoft.com/office/drawing/2015/06/chart">
            <c:ext xmlns:c16="http://schemas.microsoft.com/office/drawing/2014/chart" uri="{C3380CC4-5D6E-409C-BE32-E72D297353CC}">
              <c16:uniqueId val="{00000001-C921-442A-8531-4664922850BB}"/>
            </c:ext>
          </c:extLst>
        </c:ser>
        <c:ser>
          <c:idx val="2"/>
          <c:order val="2"/>
          <c:tx>
            <c:strRef>
              <c:f>Sheet1!$D$1</c:f>
              <c:strCache>
                <c:ptCount val="1"/>
                <c:pt idx="0">
                  <c:v>Total (3866)</c:v>
                </c:pt>
              </c:strCache>
            </c:strRef>
          </c:tx>
          <c:spPr>
            <a:solidFill>
              <a:schemeClr val="bg2"/>
            </a:solidFill>
            <a:ln>
              <a:solidFill>
                <a:srgbClr val="FFFFFF"/>
              </a:solidFill>
            </a:ln>
            <a:effectLst/>
          </c:spP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sv-SE"/>
              </a:p>
            </c:txPr>
            <c:dLblPos val="outEnd"/>
            <c:showVal val="1"/>
            <c:extLst xmlns:c16r2="http://schemas.microsoft.com/office/drawing/2015/06/chart">
              <c:ext xmlns:c15="http://schemas.microsoft.com/office/drawing/2012/chart" uri="{CE6537A1-D6FC-4f65-9D91-7224C49458BB}">
                <c15:layout/>
                <c15:showLeaderLines val="1"/>
                <c15:leaderLines>
                  <c:spPr>
                    <a:ln w="6350" cap="flat" cmpd="sng" algn="ctr">
                      <a:solidFill>
                        <a:schemeClr val="tx1"/>
                      </a:solidFill>
                      <a:prstDash val="solid"/>
                      <a:round/>
                    </a:ln>
                    <a:effectLst/>
                  </c:spPr>
                </c15:leaderLines>
              </c:ext>
            </c:extLst>
          </c:dLbls>
          <c:cat>
            <c:strRef>
              <c:f>Sheet1!$A$2:$A$10</c:f>
              <c:strCache>
                <c:ptCount val="9"/>
                <c:pt idx="0">
                  <c:v>Tveksam, vet ej </c:v>
                </c:pt>
                <c:pt idx="1">
                  <c:v>Nej </c:v>
                </c:pt>
                <c:pt idx="2">
                  <c:v>Annan</c:v>
                </c:pt>
                <c:pt idx="3">
                  <c:v>Partner </c:v>
                </c:pt>
                <c:pt idx="4">
                  <c:v>Kollegor </c:v>
                </c:pt>
                <c:pt idx="5">
                  <c:v>Familj </c:v>
                </c:pt>
                <c:pt idx="6">
                  <c:v>Släkt </c:v>
                </c:pt>
                <c:pt idx="7">
                  <c:v>Arbetsgivare </c:v>
                </c:pt>
                <c:pt idx="8">
                  <c:v>Vänner </c:v>
                </c:pt>
              </c:strCache>
            </c:strRef>
          </c:cat>
          <c:val>
            <c:numRef>
              <c:f>Sheet1!$D$2:$D$10</c:f>
              <c:numCache>
                <c:formatCode>General</c:formatCode>
                <c:ptCount val="9"/>
                <c:pt idx="0">
                  <c:v>13</c:v>
                </c:pt>
                <c:pt idx="1">
                  <c:v>58</c:v>
                </c:pt>
                <c:pt idx="2">
                  <c:v>1</c:v>
                </c:pt>
                <c:pt idx="3">
                  <c:v>5</c:v>
                </c:pt>
                <c:pt idx="4">
                  <c:v>6</c:v>
                </c:pt>
                <c:pt idx="5">
                  <c:v>7</c:v>
                </c:pt>
                <c:pt idx="6">
                  <c:v>7</c:v>
                </c:pt>
                <c:pt idx="7">
                  <c:v>7</c:v>
                </c:pt>
                <c:pt idx="8">
                  <c:v>16</c:v>
                </c:pt>
              </c:numCache>
            </c:numRef>
          </c:val>
          <c:extLst xmlns:c16r2="http://schemas.microsoft.com/office/drawing/2015/06/chart">
            <c:ext xmlns:c16="http://schemas.microsoft.com/office/drawing/2014/chart" uri="{C3380CC4-5D6E-409C-BE32-E72D297353CC}">
              <c16:uniqueId val="{00000002-C921-442A-8531-4664922850BB}"/>
            </c:ext>
          </c:extLst>
        </c:ser>
        <c:dLbls>
          <c:showVal val="1"/>
        </c:dLbls>
        <c:gapWidth val="66"/>
        <c:axId val="174344832"/>
        <c:axId val="174367104"/>
      </c:barChart>
      <c:catAx>
        <c:axId val="174344832"/>
        <c:scaling>
          <c:orientation val="minMax"/>
        </c:scaling>
        <c:axPos val="l"/>
        <c:numFmt formatCode="General" sourceLinked="1"/>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crossAx val="174367104"/>
        <c:crosses val="autoZero"/>
        <c:auto val="1"/>
        <c:lblAlgn val="ctr"/>
        <c:lblOffset val="100"/>
      </c:catAx>
      <c:valAx>
        <c:axId val="174367104"/>
        <c:scaling>
          <c:orientation val="minMax"/>
          <c:max val="70"/>
          <c:min val="0"/>
        </c:scaling>
        <c:delete val="1"/>
        <c:axPos val="b"/>
        <c:numFmt formatCode="General" sourceLinked="1"/>
        <c:tickLblPos val="none"/>
        <c:crossAx val="174344832"/>
        <c:crosses val="autoZero"/>
        <c:crossBetween val="between"/>
        <c:majorUnit val="20"/>
      </c:valAx>
      <c:spPr>
        <a:noFill/>
        <a:ln>
          <a:noFill/>
        </a:ln>
        <a:effectLst/>
      </c:spPr>
    </c:plotArea>
    <c:legend>
      <c:legendPos val="r"/>
      <c:layout>
        <c:manualLayout>
          <c:xMode val="edge"/>
          <c:yMode val="edge"/>
          <c:x val="0.66532541113668331"/>
          <c:y val="1.9062920388399032E-2"/>
          <c:w val="0.1391072643570003"/>
          <c:h val="0.17741459335525966"/>
        </c:manualLayout>
      </c:layout>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legend>
    <c:plotVisOnly val="1"/>
    <c:dispBlanksAs val="gap"/>
  </c:chart>
  <c:spPr>
    <a:noFill/>
    <a:ln w="6350" cap="flat" cmpd="sng" algn="ctr">
      <a:noFill/>
      <a:prstDash val="solid"/>
      <a:miter lim="800000"/>
    </a:ln>
    <a:effectLst/>
  </c:spPr>
  <c:txPr>
    <a:bodyPr/>
    <a:lstStyle/>
    <a:p>
      <a:pPr>
        <a:defRPr sz="1000"/>
      </a:pPr>
      <a:endParaRPr lang="sv-SE"/>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sv-SE"/>
  <c:style val="18"/>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601407272380532"/>
          <c:y val="9.2978405041161824E-2"/>
          <c:w val="0.82521867045855568"/>
          <c:h val="0.8797760457192606"/>
        </c:manualLayout>
      </c:layout>
      <c:barChart>
        <c:barDir val="bar"/>
        <c:grouping val="stacked"/>
        <c:ser>
          <c:idx val="0"/>
          <c:order val="0"/>
          <c:tx>
            <c:strRef>
              <c:f>Sheet1!$B$1</c:f>
              <c:strCache>
                <c:ptCount val="1"/>
                <c:pt idx="0">
                  <c:v>Stämmer mycket dåligt</c:v>
                </c:pt>
              </c:strCache>
            </c:strRef>
          </c:tx>
          <c:spPr>
            <a:solidFill>
              <a:srgbClr val="C50017"/>
            </a:solidFill>
            <a:ln>
              <a:solidFill>
                <a:srgbClr val="FFFFFF"/>
              </a:solidFill>
            </a:ln>
          </c:spPr>
          <c:dLbls>
            <c:dLbl>
              <c:idx val="12"/>
              <c:delete val="1"/>
              <c:extLst xmlns:c16r2="http://schemas.microsoft.com/office/drawing/2015/06/chart">
                <c:ext xmlns:c16="http://schemas.microsoft.com/office/drawing/2014/chart" uri="{C3380CC4-5D6E-409C-BE32-E72D297353CC}">
                  <c16:uniqueId val="{00000000-7EB0-4A77-8ABD-183F9BC82138}"/>
                </c:ex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1200">
                    <a:solidFill>
                      <a:schemeClr val="bg1"/>
                    </a:solidFill>
                  </a:defRPr>
                </a:pPr>
                <a:endParaRPr lang="sv-SE"/>
              </a:p>
            </c:txPr>
            <c:showVal val="1"/>
            <c:extLst xmlns:c16r2="http://schemas.microsoft.com/office/drawing/2015/06/chart">
              <c:ext xmlns:c15="http://schemas.microsoft.com/office/drawing/2012/chart" uri="{CE6537A1-D6FC-4f65-9D91-7224C49458BB}">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Sheet1!$B$2:$B$22</c:f>
              <c:numCache>
                <c:formatCode>General</c:formatCode>
                <c:ptCount val="21"/>
                <c:pt idx="0">
                  <c:v>2</c:v>
                </c:pt>
                <c:pt idx="1">
                  <c:v>1</c:v>
                </c:pt>
                <c:pt idx="2">
                  <c:v>4</c:v>
                </c:pt>
                <c:pt idx="3">
                  <c:v>1</c:v>
                </c:pt>
                <c:pt idx="4">
                  <c:v>1</c:v>
                </c:pt>
                <c:pt idx="5">
                  <c:v>3</c:v>
                </c:pt>
                <c:pt idx="6">
                  <c:v>2</c:v>
                </c:pt>
                <c:pt idx="7">
                  <c:v>1</c:v>
                </c:pt>
                <c:pt idx="8">
                  <c:v>2</c:v>
                </c:pt>
                <c:pt idx="9">
                  <c:v>3</c:v>
                </c:pt>
                <c:pt idx="10">
                  <c:v>1</c:v>
                </c:pt>
                <c:pt idx="11">
                  <c:v>1</c:v>
                </c:pt>
                <c:pt idx="12">
                  <c:v>0</c:v>
                </c:pt>
                <c:pt idx="13">
                  <c:v>1</c:v>
                </c:pt>
                <c:pt idx="14">
                  <c:v>2</c:v>
                </c:pt>
                <c:pt idx="15">
                  <c:v>4</c:v>
                </c:pt>
                <c:pt idx="16">
                  <c:v>1</c:v>
                </c:pt>
                <c:pt idx="17">
                  <c:v>3</c:v>
                </c:pt>
                <c:pt idx="18">
                  <c:v>2</c:v>
                </c:pt>
                <c:pt idx="19">
                  <c:v>4</c:v>
                </c:pt>
                <c:pt idx="20">
                  <c:v>1</c:v>
                </c:pt>
              </c:numCache>
            </c:numRef>
          </c:val>
          <c:extLst xmlns:c16r2="http://schemas.microsoft.com/office/drawing/2015/06/chart">
            <c:ext xmlns:c16="http://schemas.microsoft.com/office/drawing/2014/chart" uri="{C3380CC4-5D6E-409C-BE32-E72D297353CC}">
              <c16:uniqueId val="{00000001-7EB0-4A77-8ABD-183F9BC82138}"/>
            </c:ext>
          </c:extLst>
        </c:ser>
        <c:ser>
          <c:idx val="1"/>
          <c:order val="1"/>
          <c:tx>
            <c:strRef>
              <c:f>Sheet1!$C$1</c:f>
              <c:strCache>
                <c:ptCount val="1"/>
                <c:pt idx="0">
                  <c:v>Stämmer ganska dåligt </c:v>
                </c:pt>
              </c:strCache>
            </c:strRef>
          </c:tx>
          <c:spPr>
            <a:solidFill>
              <a:srgbClr val="F7911E"/>
            </a:solidFill>
            <a:ln>
              <a:solidFill>
                <a:srgbClr val="FFFFFF"/>
              </a:solidFill>
            </a:ln>
          </c:spPr>
          <c:dLbls>
            <c:dLbl>
              <c:idx val="7"/>
              <c:layout/>
              <c:showVal val="1"/>
              <c:extLst xmlns:c16r2="http://schemas.microsoft.com/office/drawing/2015/06/chart">
                <c:ext xmlns:c16="http://schemas.microsoft.com/office/drawing/2014/chart" uri="{C3380CC4-5D6E-409C-BE32-E72D297353CC}">
                  <c16:uniqueId val="{00000002-7EB0-4A77-8ABD-183F9BC82138}"/>
                </c:ext>
                <c:ext xmlns:c15="http://schemas.microsoft.com/office/drawing/2012/chart" uri="{CE6537A1-D6FC-4f65-9D91-7224C49458BB}"/>
              </c:extLst>
            </c:dLbl>
            <c:dLbl>
              <c:idx val="12"/>
              <c:layout/>
              <c:showVal val="1"/>
              <c:extLst xmlns:c16r2="http://schemas.microsoft.com/office/drawing/2015/06/chart">
                <c:ext xmlns:c16="http://schemas.microsoft.com/office/drawing/2014/chart" uri="{C3380CC4-5D6E-409C-BE32-E72D297353CC}">
                  <c16:uniqueId val="{00000003-7EB0-4A77-8ABD-183F9BC82138}"/>
                </c:ext>
                <c:ext xmlns:c15="http://schemas.microsoft.com/office/drawing/2012/chart" uri="{CE6537A1-D6FC-4f65-9D91-7224C49458BB}"/>
              </c:extLst>
            </c:dLbl>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Sheet1!$C$2:$C$22</c:f>
              <c:numCache>
                <c:formatCode>General</c:formatCode>
                <c:ptCount val="21"/>
                <c:pt idx="0">
                  <c:v>14</c:v>
                </c:pt>
                <c:pt idx="1">
                  <c:v>16</c:v>
                </c:pt>
                <c:pt idx="2">
                  <c:v>13</c:v>
                </c:pt>
                <c:pt idx="3">
                  <c:v>14</c:v>
                </c:pt>
                <c:pt idx="4">
                  <c:v>17</c:v>
                </c:pt>
                <c:pt idx="5">
                  <c:v>11</c:v>
                </c:pt>
                <c:pt idx="6">
                  <c:v>13</c:v>
                </c:pt>
                <c:pt idx="7">
                  <c:v>8</c:v>
                </c:pt>
                <c:pt idx="8">
                  <c:v>13</c:v>
                </c:pt>
                <c:pt idx="9">
                  <c:v>14</c:v>
                </c:pt>
                <c:pt idx="10">
                  <c:v>21</c:v>
                </c:pt>
                <c:pt idx="11">
                  <c:v>16</c:v>
                </c:pt>
                <c:pt idx="12">
                  <c:v>16</c:v>
                </c:pt>
                <c:pt idx="13">
                  <c:v>17</c:v>
                </c:pt>
                <c:pt idx="14">
                  <c:v>13</c:v>
                </c:pt>
                <c:pt idx="15">
                  <c:v>15</c:v>
                </c:pt>
                <c:pt idx="16">
                  <c:v>12</c:v>
                </c:pt>
                <c:pt idx="17">
                  <c:v>15</c:v>
                </c:pt>
                <c:pt idx="18">
                  <c:v>15</c:v>
                </c:pt>
                <c:pt idx="19">
                  <c:v>15</c:v>
                </c:pt>
                <c:pt idx="20">
                  <c:v>18</c:v>
                </c:pt>
              </c:numCache>
            </c:numRef>
          </c:val>
          <c:extLst xmlns:c16r2="http://schemas.microsoft.com/office/drawing/2015/06/chart">
            <c:ext xmlns:c16="http://schemas.microsoft.com/office/drawing/2014/chart" uri="{C3380CC4-5D6E-409C-BE32-E72D297353CC}">
              <c16:uniqueId val="{00000004-7EB0-4A77-8ABD-183F9BC82138}"/>
            </c:ext>
          </c:extLst>
        </c:ser>
        <c:ser>
          <c:idx val="2"/>
          <c:order val="2"/>
          <c:tx>
            <c:strRef>
              <c:f>Sheet1!$D$1</c:f>
              <c:strCache>
                <c:ptCount val="1"/>
                <c:pt idx="0">
                  <c:v>Stämmer ganska bra </c:v>
                </c:pt>
              </c:strCache>
            </c:strRef>
          </c:tx>
          <c:spPr>
            <a:solidFill>
              <a:srgbClr val="81C341"/>
            </a:solidFill>
            <a:ln>
              <a:solidFill>
                <a:srgbClr val="FFFFFF"/>
              </a:solidFill>
            </a:ln>
          </c:spPr>
          <c:dLbls>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Sheet1!$D$2:$D$22</c:f>
              <c:numCache>
                <c:formatCode>General</c:formatCode>
                <c:ptCount val="21"/>
                <c:pt idx="0">
                  <c:v>49</c:v>
                </c:pt>
                <c:pt idx="1">
                  <c:v>47</c:v>
                </c:pt>
                <c:pt idx="2">
                  <c:v>46</c:v>
                </c:pt>
                <c:pt idx="3">
                  <c:v>48</c:v>
                </c:pt>
                <c:pt idx="4">
                  <c:v>53</c:v>
                </c:pt>
                <c:pt idx="5">
                  <c:v>51</c:v>
                </c:pt>
                <c:pt idx="6">
                  <c:v>48</c:v>
                </c:pt>
                <c:pt idx="7">
                  <c:v>53</c:v>
                </c:pt>
                <c:pt idx="8">
                  <c:v>48</c:v>
                </c:pt>
                <c:pt idx="9">
                  <c:v>48</c:v>
                </c:pt>
                <c:pt idx="10">
                  <c:v>37</c:v>
                </c:pt>
                <c:pt idx="11">
                  <c:v>50</c:v>
                </c:pt>
                <c:pt idx="12">
                  <c:v>45</c:v>
                </c:pt>
                <c:pt idx="13">
                  <c:v>48</c:v>
                </c:pt>
                <c:pt idx="14">
                  <c:v>54</c:v>
                </c:pt>
                <c:pt idx="15">
                  <c:v>44</c:v>
                </c:pt>
                <c:pt idx="16">
                  <c:v>50</c:v>
                </c:pt>
                <c:pt idx="17">
                  <c:v>45</c:v>
                </c:pt>
                <c:pt idx="18">
                  <c:v>46</c:v>
                </c:pt>
                <c:pt idx="19">
                  <c:v>45</c:v>
                </c:pt>
                <c:pt idx="20">
                  <c:v>49</c:v>
                </c:pt>
              </c:numCache>
            </c:numRef>
          </c:val>
          <c:extLst xmlns:c16r2="http://schemas.microsoft.com/office/drawing/2015/06/chart">
            <c:ext xmlns:c16="http://schemas.microsoft.com/office/drawing/2014/chart" uri="{C3380CC4-5D6E-409C-BE32-E72D297353CC}">
              <c16:uniqueId val="{00000005-7EB0-4A77-8ABD-183F9BC82138}"/>
            </c:ext>
          </c:extLst>
        </c:ser>
        <c:ser>
          <c:idx val="3"/>
          <c:order val="3"/>
          <c:tx>
            <c:strRef>
              <c:f>Sheet1!$E$1</c:f>
              <c:strCache>
                <c:ptCount val="1"/>
                <c:pt idx="0">
                  <c:v>Stämmer mycket bra</c:v>
                </c:pt>
              </c:strCache>
            </c:strRef>
          </c:tx>
          <c:spPr>
            <a:solidFill>
              <a:srgbClr val="00B050"/>
            </a:solidFill>
            <a:ln>
              <a:solidFill>
                <a:srgbClr val="FFFFFF"/>
              </a:solidFill>
            </a:ln>
          </c:spPr>
          <c:dLbls>
            <c:spPr>
              <a:noFill/>
              <a:ln>
                <a:noFill/>
              </a:ln>
              <a:effectLst/>
            </c:spPr>
            <c:txPr>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Sheet1!$E$2:$E$22</c:f>
              <c:numCache>
                <c:formatCode>General</c:formatCode>
                <c:ptCount val="21"/>
                <c:pt idx="0">
                  <c:v>23</c:v>
                </c:pt>
                <c:pt idx="1">
                  <c:v>20</c:v>
                </c:pt>
                <c:pt idx="2">
                  <c:v>24</c:v>
                </c:pt>
                <c:pt idx="3">
                  <c:v>20</c:v>
                </c:pt>
                <c:pt idx="4">
                  <c:v>15</c:v>
                </c:pt>
                <c:pt idx="5">
                  <c:v>24</c:v>
                </c:pt>
                <c:pt idx="6">
                  <c:v>19</c:v>
                </c:pt>
                <c:pt idx="7">
                  <c:v>24</c:v>
                </c:pt>
                <c:pt idx="8">
                  <c:v>21</c:v>
                </c:pt>
                <c:pt idx="9">
                  <c:v>18</c:v>
                </c:pt>
                <c:pt idx="10">
                  <c:v>21</c:v>
                </c:pt>
                <c:pt idx="11">
                  <c:v>18</c:v>
                </c:pt>
                <c:pt idx="12">
                  <c:v>22</c:v>
                </c:pt>
                <c:pt idx="13">
                  <c:v>21</c:v>
                </c:pt>
                <c:pt idx="14">
                  <c:v>19</c:v>
                </c:pt>
                <c:pt idx="15">
                  <c:v>20</c:v>
                </c:pt>
                <c:pt idx="16">
                  <c:v>21</c:v>
                </c:pt>
                <c:pt idx="17">
                  <c:v>20</c:v>
                </c:pt>
                <c:pt idx="18">
                  <c:v>22</c:v>
                </c:pt>
                <c:pt idx="19">
                  <c:v>21</c:v>
                </c:pt>
                <c:pt idx="20">
                  <c:v>18</c:v>
                </c:pt>
              </c:numCache>
            </c:numRef>
          </c:val>
          <c:extLst xmlns:c16r2="http://schemas.microsoft.com/office/drawing/2015/06/chart">
            <c:ext xmlns:c16="http://schemas.microsoft.com/office/drawing/2014/chart" uri="{C3380CC4-5D6E-409C-BE32-E72D297353CC}">
              <c16:uniqueId val="{00000006-7EB0-4A77-8ABD-183F9BC82138}"/>
            </c:ext>
          </c:extLst>
        </c:ser>
        <c:ser>
          <c:idx val="4"/>
          <c:order val="4"/>
          <c:tx>
            <c:strRef>
              <c:f>Sheet1!$F$1</c:f>
              <c:strCache>
                <c:ptCount val="1"/>
                <c:pt idx="0">
                  <c:v>Tveksam, vet ej </c:v>
                </c:pt>
              </c:strCache>
            </c:strRef>
          </c:tx>
          <c:spPr>
            <a:solidFill>
              <a:srgbClr val="FFFFFF">
                <a:lumMod val="75000"/>
              </a:srgbClr>
            </a:solidFill>
            <a:ln>
              <a:solidFill>
                <a:srgbClr val="FFFFFF"/>
              </a:solidFill>
            </a:ln>
          </c:spPr>
          <c:dLbls>
            <c:spPr>
              <a:noFill/>
              <a:ln>
                <a:noFill/>
              </a:ln>
              <a:effectLst/>
            </c:spPr>
            <c:txPr>
              <a:bodyPr wrap="square" lIns="38100" tIns="19050" rIns="38100" bIns="19050" anchor="ctr">
                <a:spAutoFit/>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Sheet1!$F$2:$F$22</c:f>
              <c:numCache>
                <c:formatCode>General</c:formatCode>
                <c:ptCount val="21"/>
                <c:pt idx="0">
                  <c:v>13</c:v>
                </c:pt>
                <c:pt idx="1">
                  <c:v>16</c:v>
                </c:pt>
                <c:pt idx="2">
                  <c:v>13</c:v>
                </c:pt>
                <c:pt idx="3">
                  <c:v>16</c:v>
                </c:pt>
                <c:pt idx="4">
                  <c:v>14</c:v>
                </c:pt>
                <c:pt idx="5">
                  <c:v>12</c:v>
                </c:pt>
                <c:pt idx="6">
                  <c:v>19</c:v>
                </c:pt>
                <c:pt idx="7">
                  <c:v>13</c:v>
                </c:pt>
                <c:pt idx="8">
                  <c:v>16</c:v>
                </c:pt>
                <c:pt idx="9">
                  <c:v>17</c:v>
                </c:pt>
                <c:pt idx="10">
                  <c:v>20</c:v>
                </c:pt>
                <c:pt idx="11">
                  <c:v>15</c:v>
                </c:pt>
                <c:pt idx="12">
                  <c:v>17</c:v>
                </c:pt>
                <c:pt idx="13">
                  <c:v>13</c:v>
                </c:pt>
                <c:pt idx="14">
                  <c:v>12</c:v>
                </c:pt>
                <c:pt idx="15">
                  <c:v>17</c:v>
                </c:pt>
                <c:pt idx="16">
                  <c:v>15</c:v>
                </c:pt>
                <c:pt idx="17">
                  <c:v>17</c:v>
                </c:pt>
                <c:pt idx="18">
                  <c:v>15</c:v>
                </c:pt>
                <c:pt idx="19">
                  <c:v>15</c:v>
                </c:pt>
                <c:pt idx="20">
                  <c:v>14</c:v>
                </c:pt>
              </c:numCache>
            </c:numRef>
          </c:val>
          <c:extLst xmlns:c16r2="http://schemas.microsoft.com/office/drawing/2015/06/chart">
            <c:ext xmlns:c16="http://schemas.microsoft.com/office/drawing/2014/chart" uri="{C3380CC4-5D6E-409C-BE32-E72D297353CC}">
              <c16:uniqueId val="{00000007-7EB0-4A77-8ABD-183F9BC82138}"/>
            </c:ext>
          </c:extLst>
        </c:ser>
        <c:dLbls/>
        <c:gapWidth val="66"/>
        <c:overlap val="100"/>
        <c:axId val="148663680"/>
        <c:axId val="148681856"/>
      </c:barChart>
      <c:catAx>
        <c:axId val="148663680"/>
        <c:scaling>
          <c:orientation val="minMax"/>
        </c:scaling>
        <c:axPos val="l"/>
        <c:numFmt formatCode="General" sourceLinked="0"/>
        <c:tickLblPos val="nextTo"/>
        <c:spPr>
          <a:ln>
            <a:noFill/>
          </a:ln>
        </c:spPr>
        <c:txPr>
          <a:bodyPr/>
          <a:lstStyle/>
          <a:p>
            <a:pPr>
              <a:defRPr sz="1200">
                <a:solidFill>
                  <a:schemeClr val="tx1"/>
                </a:solidFill>
              </a:defRPr>
            </a:pPr>
            <a:endParaRPr lang="sv-SE"/>
          </a:p>
        </c:txPr>
        <c:crossAx val="148681856"/>
        <c:crosses val="autoZero"/>
        <c:auto val="1"/>
        <c:lblAlgn val="ctr"/>
        <c:lblOffset val="100"/>
      </c:catAx>
      <c:valAx>
        <c:axId val="148681856"/>
        <c:scaling>
          <c:orientation val="minMax"/>
          <c:max val="100"/>
        </c:scaling>
        <c:delete val="1"/>
        <c:axPos val="b"/>
        <c:numFmt formatCode="General" sourceLinked="1"/>
        <c:tickLblPos val="none"/>
        <c:crossAx val="148663680"/>
        <c:crosses val="autoZero"/>
        <c:crossBetween val="between"/>
      </c:valAx>
    </c:plotArea>
    <c:legend>
      <c:legendPos val="t"/>
      <c:layout/>
      <c:txPr>
        <a:bodyPr/>
        <a:lstStyle/>
        <a:p>
          <a:pPr>
            <a:defRPr sz="1200"/>
          </a:pPr>
          <a:endParaRPr lang="sv-SE"/>
        </a:p>
      </c:txPr>
    </c:legend>
    <c:plotVisOnly val="1"/>
    <c:dispBlanksAs val="gap"/>
  </c:chart>
  <c:txPr>
    <a:bodyPr/>
    <a:lstStyle/>
    <a:p>
      <a:pPr>
        <a:defRPr sz="1800"/>
      </a:pPr>
      <a:endParaRPr lang="sv-SE"/>
    </a:p>
  </c:txPr>
  <c:externalData r:id="rId2"/>
</c:chartSpace>
</file>

<file path=ppt/charts/chart5.xml><?xml version="1.0" encoding="utf-8"?>
<c:chartSpace xmlns:c="http://schemas.openxmlformats.org/drawingml/2006/chart" xmlns:a="http://schemas.openxmlformats.org/drawingml/2006/main" xmlns:r="http://schemas.openxmlformats.org/officeDocument/2006/relationships">
  <c:lang val="sv-SE"/>
  <c:style val="18"/>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601407272380532"/>
          <c:y val="9.2978405041161824E-2"/>
          <c:w val="0.82521867045855568"/>
          <c:h val="0.8797760457192606"/>
        </c:manualLayout>
      </c:layout>
      <c:barChart>
        <c:barDir val="bar"/>
        <c:grouping val="stacked"/>
        <c:ser>
          <c:idx val="0"/>
          <c:order val="0"/>
          <c:tx>
            <c:strRef>
              <c:f>Sheet1!$B$1</c:f>
              <c:strCache>
                <c:ptCount val="1"/>
                <c:pt idx="0">
                  <c:v>Stämmer mycket dåligt</c:v>
                </c:pt>
              </c:strCache>
            </c:strRef>
          </c:tx>
          <c:spPr>
            <a:solidFill>
              <a:srgbClr val="C50017"/>
            </a:solidFill>
            <a:ln>
              <a:solidFill>
                <a:srgbClr val="FFFFFF"/>
              </a:solidFill>
            </a:ln>
          </c:spPr>
          <c:dLbls>
            <c:spPr>
              <a:noFill/>
              <a:ln>
                <a:noFill/>
              </a:ln>
              <a:effectLst/>
            </c:spPr>
            <c:txPr>
              <a:bodyPr wrap="square" lIns="38100" tIns="19050" rIns="38100" bIns="19050" anchor="ctr">
                <a:spAutoFit/>
              </a:bodyPr>
              <a:lstStyle/>
              <a:p>
                <a:pPr>
                  <a:defRPr sz="1200">
                    <a:solidFill>
                      <a:schemeClr val="bg1"/>
                    </a:solidFill>
                  </a:defRPr>
                </a:pPr>
                <a:endParaRPr lang="sv-SE"/>
              </a:p>
            </c:txP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Sheet1!$B$2:$B$22</c:f>
              <c:numCache>
                <c:formatCode>General</c:formatCode>
                <c:ptCount val="21"/>
                <c:pt idx="0">
                  <c:v>4</c:v>
                </c:pt>
                <c:pt idx="1">
                  <c:v>4</c:v>
                </c:pt>
                <c:pt idx="2">
                  <c:v>7</c:v>
                </c:pt>
                <c:pt idx="3">
                  <c:v>10</c:v>
                </c:pt>
                <c:pt idx="4">
                  <c:v>3</c:v>
                </c:pt>
                <c:pt idx="5">
                  <c:v>3</c:v>
                </c:pt>
                <c:pt idx="6">
                  <c:v>6</c:v>
                </c:pt>
                <c:pt idx="7">
                  <c:v>6</c:v>
                </c:pt>
                <c:pt idx="8">
                  <c:v>5</c:v>
                </c:pt>
                <c:pt idx="9">
                  <c:v>5</c:v>
                </c:pt>
                <c:pt idx="10">
                  <c:v>5</c:v>
                </c:pt>
                <c:pt idx="11">
                  <c:v>4</c:v>
                </c:pt>
                <c:pt idx="12">
                  <c:v>5</c:v>
                </c:pt>
                <c:pt idx="13">
                  <c:v>2</c:v>
                </c:pt>
                <c:pt idx="14">
                  <c:v>5</c:v>
                </c:pt>
                <c:pt idx="15">
                  <c:v>3</c:v>
                </c:pt>
                <c:pt idx="16">
                  <c:v>2</c:v>
                </c:pt>
                <c:pt idx="17">
                  <c:v>4</c:v>
                </c:pt>
                <c:pt idx="18">
                  <c:v>2</c:v>
                </c:pt>
                <c:pt idx="19">
                  <c:v>2</c:v>
                </c:pt>
                <c:pt idx="20">
                  <c:v>4</c:v>
                </c:pt>
              </c:numCache>
            </c:numRef>
          </c:val>
          <c:extLst xmlns:c16r2="http://schemas.microsoft.com/office/drawing/2015/06/chart">
            <c:ext xmlns:c16="http://schemas.microsoft.com/office/drawing/2014/chart" uri="{C3380CC4-5D6E-409C-BE32-E72D297353CC}">
              <c16:uniqueId val="{00000000-2FDD-4B2A-A155-2849AB3039BD}"/>
            </c:ext>
          </c:extLst>
        </c:ser>
        <c:ser>
          <c:idx val="1"/>
          <c:order val="1"/>
          <c:tx>
            <c:strRef>
              <c:f>Sheet1!$C$1</c:f>
              <c:strCache>
                <c:ptCount val="1"/>
                <c:pt idx="0">
                  <c:v>Stämmer ganska dåligt </c:v>
                </c:pt>
              </c:strCache>
            </c:strRef>
          </c:tx>
          <c:spPr>
            <a:solidFill>
              <a:srgbClr val="F7911E"/>
            </a:solidFill>
            <a:ln>
              <a:solidFill>
                <a:srgbClr val="FFFFFF"/>
              </a:solidFill>
            </a:ln>
          </c:spPr>
          <c:dLbls>
            <c:dLbl>
              <c:idx val="7"/>
              <c:layout/>
              <c:showVal val="1"/>
              <c:extLst xmlns:c16r2="http://schemas.microsoft.com/office/drawing/2015/06/chart">
                <c:ext xmlns:c16="http://schemas.microsoft.com/office/drawing/2014/chart" uri="{C3380CC4-5D6E-409C-BE32-E72D297353CC}">
                  <c16:uniqueId val="{00000001-2FDD-4B2A-A155-2849AB3039BD}"/>
                </c:ext>
                <c:ext xmlns:c15="http://schemas.microsoft.com/office/drawing/2012/chart" uri="{CE6537A1-D6FC-4f65-9D91-7224C49458BB}">
                  <c15:layout/>
                </c:ext>
              </c:extLst>
            </c:dLbl>
            <c:dLbl>
              <c:idx val="12"/>
              <c:layout/>
              <c:showVal val="1"/>
              <c:extLst xmlns:c16r2="http://schemas.microsoft.com/office/drawing/2015/06/chart">
                <c:ext xmlns:c16="http://schemas.microsoft.com/office/drawing/2014/chart" uri="{C3380CC4-5D6E-409C-BE32-E72D297353CC}">
                  <c16:uniqueId val="{00000002-2FDD-4B2A-A155-2849AB3039BD}"/>
                </c:ext>
                <c:ext xmlns:c15="http://schemas.microsoft.com/office/drawing/2012/chart" uri="{CE6537A1-D6FC-4f65-9D91-7224C49458BB}">
                  <c15:layout/>
                </c:ext>
              </c:extLst>
            </c:dLbl>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Sheet1!$C$2:$C$22</c:f>
              <c:numCache>
                <c:formatCode>General</c:formatCode>
                <c:ptCount val="21"/>
                <c:pt idx="0">
                  <c:v>25</c:v>
                </c:pt>
                <c:pt idx="1">
                  <c:v>22</c:v>
                </c:pt>
                <c:pt idx="2">
                  <c:v>19</c:v>
                </c:pt>
                <c:pt idx="3">
                  <c:v>20</c:v>
                </c:pt>
                <c:pt idx="4">
                  <c:v>35</c:v>
                </c:pt>
                <c:pt idx="5">
                  <c:v>28</c:v>
                </c:pt>
                <c:pt idx="6">
                  <c:v>28</c:v>
                </c:pt>
                <c:pt idx="7">
                  <c:v>23</c:v>
                </c:pt>
                <c:pt idx="8">
                  <c:v>19</c:v>
                </c:pt>
                <c:pt idx="9">
                  <c:v>24</c:v>
                </c:pt>
                <c:pt idx="10">
                  <c:v>25</c:v>
                </c:pt>
                <c:pt idx="11">
                  <c:v>28</c:v>
                </c:pt>
                <c:pt idx="12">
                  <c:v>30</c:v>
                </c:pt>
                <c:pt idx="13">
                  <c:v>21</c:v>
                </c:pt>
                <c:pt idx="14">
                  <c:v>17</c:v>
                </c:pt>
                <c:pt idx="15">
                  <c:v>22</c:v>
                </c:pt>
                <c:pt idx="16">
                  <c:v>32</c:v>
                </c:pt>
                <c:pt idx="17">
                  <c:v>29</c:v>
                </c:pt>
                <c:pt idx="18">
                  <c:v>25</c:v>
                </c:pt>
                <c:pt idx="19">
                  <c:v>24</c:v>
                </c:pt>
                <c:pt idx="20">
                  <c:v>25</c:v>
                </c:pt>
              </c:numCache>
            </c:numRef>
          </c:val>
          <c:extLst xmlns:c16r2="http://schemas.microsoft.com/office/drawing/2015/06/chart">
            <c:ext xmlns:c16="http://schemas.microsoft.com/office/drawing/2014/chart" uri="{C3380CC4-5D6E-409C-BE32-E72D297353CC}">
              <c16:uniqueId val="{00000003-2FDD-4B2A-A155-2849AB3039BD}"/>
            </c:ext>
          </c:extLst>
        </c:ser>
        <c:ser>
          <c:idx val="2"/>
          <c:order val="2"/>
          <c:tx>
            <c:strRef>
              <c:f>Sheet1!$D$1</c:f>
              <c:strCache>
                <c:ptCount val="1"/>
                <c:pt idx="0">
                  <c:v>Stämmer ganska bra </c:v>
                </c:pt>
              </c:strCache>
            </c:strRef>
          </c:tx>
          <c:spPr>
            <a:solidFill>
              <a:srgbClr val="81C341"/>
            </a:solidFill>
            <a:ln>
              <a:solidFill>
                <a:srgbClr val="FFFFFF"/>
              </a:solidFill>
            </a:ln>
          </c:spPr>
          <c:dLbls>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Sheet1!$D$2:$D$22</c:f>
              <c:numCache>
                <c:formatCode>General</c:formatCode>
                <c:ptCount val="21"/>
                <c:pt idx="0">
                  <c:v>52</c:v>
                </c:pt>
                <c:pt idx="1">
                  <c:v>46</c:v>
                </c:pt>
                <c:pt idx="2">
                  <c:v>48</c:v>
                </c:pt>
                <c:pt idx="3">
                  <c:v>50</c:v>
                </c:pt>
                <c:pt idx="4">
                  <c:v>42</c:v>
                </c:pt>
                <c:pt idx="5">
                  <c:v>46</c:v>
                </c:pt>
                <c:pt idx="6">
                  <c:v>46</c:v>
                </c:pt>
                <c:pt idx="7">
                  <c:v>52</c:v>
                </c:pt>
                <c:pt idx="8">
                  <c:v>57</c:v>
                </c:pt>
                <c:pt idx="9">
                  <c:v>50</c:v>
                </c:pt>
                <c:pt idx="10">
                  <c:v>49</c:v>
                </c:pt>
                <c:pt idx="11">
                  <c:v>48</c:v>
                </c:pt>
                <c:pt idx="12">
                  <c:v>48</c:v>
                </c:pt>
                <c:pt idx="13">
                  <c:v>55</c:v>
                </c:pt>
                <c:pt idx="14">
                  <c:v>55</c:v>
                </c:pt>
                <c:pt idx="15">
                  <c:v>50</c:v>
                </c:pt>
                <c:pt idx="16">
                  <c:v>40</c:v>
                </c:pt>
                <c:pt idx="17">
                  <c:v>46</c:v>
                </c:pt>
                <c:pt idx="18">
                  <c:v>44</c:v>
                </c:pt>
                <c:pt idx="19">
                  <c:v>48</c:v>
                </c:pt>
                <c:pt idx="20">
                  <c:v>43</c:v>
                </c:pt>
              </c:numCache>
            </c:numRef>
          </c:val>
          <c:extLst xmlns:c16r2="http://schemas.microsoft.com/office/drawing/2015/06/chart">
            <c:ext xmlns:c16="http://schemas.microsoft.com/office/drawing/2014/chart" uri="{C3380CC4-5D6E-409C-BE32-E72D297353CC}">
              <c16:uniqueId val="{00000004-2FDD-4B2A-A155-2849AB3039BD}"/>
            </c:ext>
          </c:extLst>
        </c:ser>
        <c:ser>
          <c:idx val="3"/>
          <c:order val="3"/>
          <c:tx>
            <c:strRef>
              <c:f>Sheet1!$E$1</c:f>
              <c:strCache>
                <c:ptCount val="1"/>
                <c:pt idx="0">
                  <c:v>Stämmer mycket bra</c:v>
                </c:pt>
              </c:strCache>
            </c:strRef>
          </c:tx>
          <c:spPr>
            <a:solidFill>
              <a:srgbClr val="00B050"/>
            </a:solidFill>
            <a:ln>
              <a:solidFill>
                <a:srgbClr val="FFFFFF"/>
              </a:solidFill>
            </a:ln>
          </c:spPr>
          <c:dLbls>
            <c:spPr>
              <a:noFill/>
              <a:ln>
                <a:noFill/>
              </a:ln>
              <a:effectLst/>
            </c:spPr>
            <c:txPr>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Sheet1!$E$2:$E$22</c:f>
              <c:numCache>
                <c:formatCode>General</c:formatCode>
                <c:ptCount val="21"/>
                <c:pt idx="0">
                  <c:v>11</c:v>
                </c:pt>
                <c:pt idx="1">
                  <c:v>14</c:v>
                </c:pt>
                <c:pt idx="2">
                  <c:v>18</c:v>
                </c:pt>
                <c:pt idx="3">
                  <c:v>14</c:v>
                </c:pt>
                <c:pt idx="4">
                  <c:v>11</c:v>
                </c:pt>
                <c:pt idx="5">
                  <c:v>13</c:v>
                </c:pt>
                <c:pt idx="6">
                  <c:v>10</c:v>
                </c:pt>
                <c:pt idx="7">
                  <c:v>12</c:v>
                </c:pt>
                <c:pt idx="8">
                  <c:v>13</c:v>
                </c:pt>
                <c:pt idx="9">
                  <c:v>7</c:v>
                </c:pt>
                <c:pt idx="10">
                  <c:v>10</c:v>
                </c:pt>
                <c:pt idx="11">
                  <c:v>11</c:v>
                </c:pt>
                <c:pt idx="12">
                  <c:v>10</c:v>
                </c:pt>
                <c:pt idx="13">
                  <c:v>11</c:v>
                </c:pt>
                <c:pt idx="14">
                  <c:v>12</c:v>
                </c:pt>
                <c:pt idx="15">
                  <c:v>12</c:v>
                </c:pt>
                <c:pt idx="16">
                  <c:v>15</c:v>
                </c:pt>
                <c:pt idx="17">
                  <c:v>8</c:v>
                </c:pt>
                <c:pt idx="18">
                  <c:v>19</c:v>
                </c:pt>
                <c:pt idx="19">
                  <c:v>14</c:v>
                </c:pt>
                <c:pt idx="20">
                  <c:v>16</c:v>
                </c:pt>
              </c:numCache>
            </c:numRef>
          </c:val>
          <c:extLst xmlns:c16r2="http://schemas.microsoft.com/office/drawing/2015/06/chart">
            <c:ext xmlns:c16="http://schemas.microsoft.com/office/drawing/2014/chart" uri="{C3380CC4-5D6E-409C-BE32-E72D297353CC}">
              <c16:uniqueId val="{00000005-2FDD-4B2A-A155-2849AB3039BD}"/>
            </c:ext>
          </c:extLst>
        </c:ser>
        <c:ser>
          <c:idx val="4"/>
          <c:order val="4"/>
          <c:tx>
            <c:strRef>
              <c:f>Sheet1!$F$1</c:f>
              <c:strCache>
                <c:ptCount val="1"/>
                <c:pt idx="0">
                  <c:v>Tveksam, vet ej </c:v>
                </c:pt>
              </c:strCache>
            </c:strRef>
          </c:tx>
          <c:spPr>
            <a:solidFill>
              <a:srgbClr val="FFFFFF">
                <a:lumMod val="75000"/>
              </a:srgbClr>
            </a:solidFill>
            <a:ln>
              <a:solidFill>
                <a:srgbClr val="FFFFFF"/>
              </a:solidFill>
            </a:ln>
          </c:spPr>
          <c:dLbls>
            <c:spPr>
              <a:noFill/>
              <a:ln>
                <a:noFill/>
              </a:ln>
              <a:effectLst/>
            </c:spPr>
            <c:txPr>
              <a:bodyPr wrap="square" lIns="38100" tIns="19050" rIns="38100" bIns="19050" anchor="ctr">
                <a:spAutoFit/>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Sheet1!$F$2:$F$22</c:f>
              <c:numCache>
                <c:formatCode>General</c:formatCode>
                <c:ptCount val="21"/>
                <c:pt idx="0">
                  <c:v>7</c:v>
                </c:pt>
                <c:pt idx="1">
                  <c:v>15</c:v>
                </c:pt>
                <c:pt idx="2">
                  <c:v>9</c:v>
                </c:pt>
                <c:pt idx="3">
                  <c:v>6</c:v>
                </c:pt>
                <c:pt idx="4">
                  <c:v>8</c:v>
                </c:pt>
                <c:pt idx="5">
                  <c:v>10</c:v>
                </c:pt>
                <c:pt idx="6">
                  <c:v>9</c:v>
                </c:pt>
                <c:pt idx="7">
                  <c:v>8</c:v>
                </c:pt>
                <c:pt idx="8">
                  <c:v>5</c:v>
                </c:pt>
                <c:pt idx="9">
                  <c:v>14</c:v>
                </c:pt>
                <c:pt idx="10">
                  <c:v>12</c:v>
                </c:pt>
                <c:pt idx="11">
                  <c:v>9</c:v>
                </c:pt>
                <c:pt idx="12">
                  <c:v>6</c:v>
                </c:pt>
                <c:pt idx="13">
                  <c:v>12</c:v>
                </c:pt>
                <c:pt idx="14">
                  <c:v>10</c:v>
                </c:pt>
                <c:pt idx="15">
                  <c:v>12</c:v>
                </c:pt>
                <c:pt idx="16">
                  <c:v>11</c:v>
                </c:pt>
                <c:pt idx="17">
                  <c:v>13</c:v>
                </c:pt>
                <c:pt idx="18">
                  <c:v>11</c:v>
                </c:pt>
                <c:pt idx="19">
                  <c:v>12</c:v>
                </c:pt>
                <c:pt idx="20">
                  <c:v>11</c:v>
                </c:pt>
              </c:numCache>
            </c:numRef>
          </c:val>
          <c:extLst xmlns:c16r2="http://schemas.microsoft.com/office/drawing/2015/06/chart">
            <c:ext xmlns:c16="http://schemas.microsoft.com/office/drawing/2014/chart" uri="{C3380CC4-5D6E-409C-BE32-E72D297353CC}">
              <c16:uniqueId val="{00000006-2FDD-4B2A-A155-2849AB3039BD}"/>
            </c:ext>
          </c:extLst>
        </c:ser>
        <c:dLbls/>
        <c:gapWidth val="66"/>
        <c:overlap val="100"/>
        <c:axId val="148818560"/>
        <c:axId val="148836736"/>
      </c:barChart>
      <c:catAx>
        <c:axId val="148818560"/>
        <c:scaling>
          <c:orientation val="minMax"/>
        </c:scaling>
        <c:axPos val="l"/>
        <c:numFmt formatCode="General" sourceLinked="0"/>
        <c:tickLblPos val="nextTo"/>
        <c:spPr>
          <a:ln>
            <a:noFill/>
          </a:ln>
        </c:spPr>
        <c:txPr>
          <a:bodyPr/>
          <a:lstStyle/>
          <a:p>
            <a:pPr>
              <a:defRPr sz="1200">
                <a:solidFill>
                  <a:schemeClr val="tx1"/>
                </a:solidFill>
              </a:defRPr>
            </a:pPr>
            <a:endParaRPr lang="sv-SE"/>
          </a:p>
        </c:txPr>
        <c:crossAx val="148836736"/>
        <c:crosses val="autoZero"/>
        <c:auto val="1"/>
        <c:lblAlgn val="ctr"/>
        <c:lblOffset val="100"/>
      </c:catAx>
      <c:valAx>
        <c:axId val="148836736"/>
        <c:scaling>
          <c:orientation val="minMax"/>
          <c:max val="100"/>
        </c:scaling>
        <c:delete val="1"/>
        <c:axPos val="b"/>
        <c:numFmt formatCode="General" sourceLinked="1"/>
        <c:tickLblPos val="none"/>
        <c:crossAx val="148818560"/>
        <c:crosses val="autoZero"/>
        <c:crossBetween val="between"/>
      </c:valAx>
    </c:plotArea>
    <c:legend>
      <c:legendPos val="t"/>
      <c:layout/>
      <c:txPr>
        <a:bodyPr/>
        <a:lstStyle/>
        <a:p>
          <a:pPr>
            <a:defRPr sz="1200"/>
          </a:pPr>
          <a:endParaRPr lang="sv-SE"/>
        </a:p>
      </c:txPr>
    </c:legend>
    <c:plotVisOnly val="1"/>
    <c:dispBlanksAs val="gap"/>
  </c:chart>
  <c:txPr>
    <a:bodyPr/>
    <a:lstStyle/>
    <a:p>
      <a:pPr>
        <a:defRPr sz="1800"/>
      </a:pPr>
      <a:endParaRPr lang="sv-SE"/>
    </a:p>
  </c:txPr>
  <c:externalData r:id="rId2"/>
</c:chartSpace>
</file>

<file path=ppt/charts/chart6.xml><?xml version="1.0" encoding="utf-8"?>
<c:chartSpace xmlns:c="http://schemas.openxmlformats.org/drawingml/2006/chart" xmlns:a="http://schemas.openxmlformats.org/drawingml/2006/main" xmlns:r="http://schemas.openxmlformats.org/officeDocument/2006/relationships">
  <c:lang val="sv-SE"/>
  <c:style val="18"/>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601407272380532"/>
          <c:y val="9.2978405041161824E-2"/>
          <c:w val="0.82521867045855568"/>
          <c:h val="0.8797760457192606"/>
        </c:manualLayout>
      </c:layout>
      <c:barChart>
        <c:barDir val="bar"/>
        <c:grouping val="stacked"/>
        <c:ser>
          <c:idx val="0"/>
          <c:order val="0"/>
          <c:tx>
            <c:strRef>
              <c:f>Sheet1!$B$1</c:f>
              <c:strCache>
                <c:ptCount val="1"/>
                <c:pt idx="0">
                  <c:v>Stämmer mycket dåligt</c:v>
                </c:pt>
              </c:strCache>
            </c:strRef>
          </c:tx>
          <c:spPr>
            <a:solidFill>
              <a:srgbClr val="C50017"/>
            </a:solidFill>
            <a:ln>
              <a:solidFill>
                <a:srgbClr val="FFFFFF"/>
              </a:solidFill>
            </a:ln>
          </c:spPr>
          <c:dLbls>
            <c:spPr>
              <a:noFill/>
              <a:ln>
                <a:noFill/>
              </a:ln>
              <a:effectLst/>
            </c:spPr>
            <c:txPr>
              <a:bodyPr wrap="square" lIns="38100" tIns="19050" rIns="38100" bIns="19050" anchor="ctr">
                <a:spAutoFit/>
              </a:bodyPr>
              <a:lstStyle/>
              <a:p>
                <a:pPr>
                  <a:defRPr sz="1200">
                    <a:solidFill>
                      <a:schemeClr val="bg1"/>
                    </a:solidFill>
                  </a:defRPr>
                </a:pPr>
                <a:endParaRPr lang="sv-SE"/>
              </a:p>
            </c:txP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Sheet1!$B$2:$B$22</c:f>
              <c:numCache>
                <c:formatCode>General</c:formatCode>
                <c:ptCount val="21"/>
                <c:pt idx="0">
                  <c:v>5</c:v>
                </c:pt>
                <c:pt idx="1">
                  <c:v>5</c:v>
                </c:pt>
                <c:pt idx="2">
                  <c:v>5</c:v>
                </c:pt>
                <c:pt idx="3">
                  <c:v>8</c:v>
                </c:pt>
                <c:pt idx="4">
                  <c:v>5</c:v>
                </c:pt>
                <c:pt idx="5">
                  <c:v>5</c:v>
                </c:pt>
                <c:pt idx="6">
                  <c:v>9</c:v>
                </c:pt>
                <c:pt idx="7">
                  <c:v>7</c:v>
                </c:pt>
                <c:pt idx="8">
                  <c:v>8</c:v>
                </c:pt>
                <c:pt idx="9">
                  <c:v>7</c:v>
                </c:pt>
                <c:pt idx="10">
                  <c:v>7</c:v>
                </c:pt>
                <c:pt idx="11">
                  <c:v>5</c:v>
                </c:pt>
                <c:pt idx="12">
                  <c:v>8</c:v>
                </c:pt>
                <c:pt idx="13">
                  <c:v>7</c:v>
                </c:pt>
                <c:pt idx="14">
                  <c:v>4</c:v>
                </c:pt>
                <c:pt idx="15">
                  <c:v>6</c:v>
                </c:pt>
                <c:pt idx="16">
                  <c:v>7</c:v>
                </c:pt>
                <c:pt idx="17">
                  <c:v>7</c:v>
                </c:pt>
                <c:pt idx="18">
                  <c:v>4</c:v>
                </c:pt>
                <c:pt idx="19">
                  <c:v>5</c:v>
                </c:pt>
                <c:pt idx="20">
                  <c:v>4</c:v>
                </c:pt>
              </c:numCache>
            </c:numRef>
          </c:val>
          <c:extLst xmlns:c16r2="http://schemas.microsoft.com/office/drawing/2015/06/chart">
            <c:ext xmlns:c16="http://schemas.microsoft.com/office/drawing/2014/chart" uri="{C3380CC4-5D6E-409C-BE32-E72D297353CC}">
              <c16:uniqueId val="{00000000-7428-4435-8878-13A14FAAE76F}"/>
            </c:ext>
          </c:extLst>
        </c:ser>
        <c:ser>
          <c:idx val="1"/>
          <c:order val="1"/>
          <c:tx>
            <c:strRef>
              <c:f>Sheet1!$C$1</c:f>
              <c:strCache>
                <c:ptCount val="1"/>
                <c:pt idx="0">
                  <c:v>Stämmer ganska dåligt </c:v>
                </c:pt>
              </c:strCache>
            </c:strRef>
          </c:tx>
          <c:spPr>
            <a:solidFill>
              <a:srgbClr val="F7911E"/>
            </a:solidFill>
            <a:ln>
              <a:solidFill>
                <a:srgbClr val="FFFFFF"/>
              </a:solidFill>
            </a:ln>
          </c:spPr>
          <c:dLbls>
            <c:dLbl>
              <c:idx val="7"/>
              <c:layout/>
              <c:showVal val="1"/>
              <c:extLst xmlns:c16r2="http://schemas.microsoft.com/office/drawing/2015/06/chart">
                <c:ext xmlns:c16="http://schemas.microsoft.com/office/drawing/2014/chart" uri="{C3380CC4-5D6E-409C-BE32-E72D297353CC}">
                  <c16:uniqueId val="{00000001-7428-4435-8878-13A14FAAE76F}"/>
                </c:ext>
                <c:ext xmlns:c15="http://schemas.microsoft.com/office/drawing/2012/chart" uri="{CE6537A1-D6FC-4f65-9D91-7224C49458BB}">
                  <c15:layout/>
                </c:ext>
              </c:extLst>
            </c:dLbl>
            <c:dLbl>
              <c:idx val="12"/>
              <c:layout/>
              <c:showVal val="1"/>
              <c:extLst xmlns:c16r2="http://schemas.microsoft.com/office/drawing/2015/06/chart">
                <c:ext xmlns:c16="http://schemas.microsoft.com/office/drawing/2014/chart" uri="{C3380CC4-5D6E-409C-BE32-E72D297353CC}">
                  <c16:uniqueId val="{00000002-7428-4435-8878-13A14FAAE76F}"/>
                </c:ext>
                <c:ext xmlns:c15="http://schemas.microsoft.com/office/drawing/2012/chart" uri="{CE6537A1-D6FC-4f65-9D91-7224C49458BB}">
                  <c15:layout/>
                </c:ext>
              </c:extLst>
            </c:dLbl>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Sheet1!$C$2:$C$22</c:f>
              <c:numCache>
                <c:formatCode>General</c:formatCode>
                <c:ptCount val="21"/>
                <c:pt idx="0">
                  <c:v>34</c:v>
                </c:pt>
                <c:pt idx="1">
                  <c:v>32</c:v>
                </c:pt>
                <c:pt idx="2">
                  <c:v>31</c:v>
                </c:pt>
                <c:pt idx="3">
                  <c:v>32</c:v>
                </c:pt>
                <c:pt idx="4">
                  <c:v>37</c:v>
                </c:pt>
                <c:pt idx="5">
                  <c:v>35</c:v>
                </c:pt>
                <c:pt idx="6">
                  <c:v>36</c:v>
                </c:pt>
                <c:pt idx="7">
                  <c:v>32</c:v>
                </c:pt>
                <c:pt idx="8">
                  <c:v>29</c:v>
                </c:pt>
                <c:pt idx="9">
                  <c:v>39</c:v>
                </c:pt>
                <c:pt idx="10">
                  <c:v>32</c:v>
                </c:pt>
                <c:pt idx="11">
                  <c:v>39</c:v>
                </c:pt>
                <c:pt idx="12">
                  <c:v>40</c:v>
                </c:pt>
                <c:pt idx="13">
                  <c:v>31</c:v>
                </c:pt>
                <c:pt idx="14">
                  <c:v>31</c:v>
                </c:pt>
                <c:pt idx="15">
                  <c:v>31</c:v>
                </c:pt>
                <c:pt idx="16">
                  <c:v>36</c:v>
                </c:pt>
                <c:pt idx="17">
                  <c:v>35</c:v>
                </c:pt>
                <c:pt idx="18">
                  <c:v>34</c:v>
                </c:pt>
                <c:pt idx="19">
                  <c:v>32</c:v>
                </c:pt>
                <c:pt idx="20">
                  <c:v>34</c:v>
                </c:pt>
              </c:numCache>
            </c:numRef>
          </c:val>
          <c:extLst xmlns:c16r2="http://schemas.microsoft.com/office/drawing/2015/06/chart">
            <c:ext xmlns:c16="http://schemas.microsoft.com/office/drawing/2014/chart" uri="{C3380CC4-5D6E-409C-BE32-E72D297353CC}">
              <c16:uniqueId val="{00000003-7428-4435-8878-13A14FAAE76F}"/>
            </c:ext>
          </c:extLst>
        </c:ser>
        <c:ser>
          <c:idx val="2"/>
          <c:order val="2"/>
          <c:tx>
            <c:strRef>
              <c:f>Sheet1!$D$1</c:f>
              <c:strCache>
                <c:ptCount val="1"/>
                <c:pt idx="0">
                  <c:v>Stämmer ganska bra </c:v>
                </c:pt>
              </c:strCache>
            </c:strRef>
          </c:tx>
          <c:spPr>
            <a:solidFill>
              <a:srgbClr val="81C341"/>
            </a:solidFill>
            <a:ln>
              <a:solidFill>
                <a:srgbClr val="FFFFFF"/>
              </a:solidFill>
            </a:ln>
          </c:spPr>
          <c:dLbls>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Sheet1!$D$2:$D$22</c:f>
              <c:numCache>
                <c:formatCode>General</c:formatCode>
                <c:ptCount val="21"/>
                <c:pt idx="0">
                  <c:v>47</c:v>
                </c:pt>
                <c:pt idx="1">
                  <c:v>40</c:v>
                </c:pt>
                <c:pt idx="2">
                  <c:v>42</c:v>
                </c:pt>
                <c:pt idx="3">
                  <c:v>47</c:v>
                </c:pt>
                <c:pt idx="4">
                  <c:v>43</c:v>
                </c:pt>
                <c:pt idx="5">
                  <c:v>46</c:v>
                </c:pt>
                <c:pt idx="6">
                  <c:v>40</c:v>
                </c:pt>
                <c:pt idx="7">
                  <c:v>42</c:v>
                </c:pt>
                <c:pt idx="8">
                  <c:v>41</c:v>
                </c:pt>
                <c:pt idx="9">
                  <c:v>37</c:v>
                </c:pt>
                <c:pt idx="10">
                  <c:v>46</c:v>
                </c:pt>
                <c:pt idx="11">
                  <c:v>43</c:v>
                </c:pt>
                <c:pt idx="12">
                  <c:v>41</c:v>
                </c:pt>
                <c:pt idx="13">
                  <c:v>41</c:v>
                </c:pt>
                <c:pt idx="14">
                  <c:v>48</c:v>
                </c:pt>
                <c:pt idx="15">
                  <c:v>44</c:v>
                </c:pt>
                <c:pt idx="16">
                  <c:v>39</c:v>
                </c:pt>
                <c:pt idx="17">
                  <c:v>39</c:v>
                </c:pt>
                <c:pt idx="18">
                  <c:v>40</c:v>
                </c:pt>
                <c:pt idx="19">
                  <c:v>42</c:v>
                </c:pt>
                <c:pt idx="20">
                  <c:v>43</c:v>
                </c:pt>
              </c:numCache>
            </c:numRef>
          </c:val>
          <c:extLst xmlns:c16r2="http://schemas.microsoft.com/office/drawing/2015/06/chart">
            <c:ext xmlns:c16="http://schemas.microsoft.com/office/drawing/2014/chart" uri="{C3380CC4-5D6E-409C-BE32-E72D297353CC}">
              <c16:uniqueId val="{00000004-7428-4435-8878-13A14FAAE76F}"/>
            </c:ext>
          </c:extLst>
        </c:ser>
        <c:ser>
          <c:idx val="3"/>
          <c:order val="3"/>
          <c:tx>
            <c:strRef>
              <c:f>Sheet1!$E$1</c:f>
              <c:strCache>
                <c:ptCount val="1"/>
                <c:pt idx="0">
                  <c:v>Stämmer mycket bra</c:v>
                </c:pt>
              </c:strCache>
            </c:strRef>
          </c:tx>
          <c:spPr>
            <a:solidFill>
              <a:srgbClr val="00B050"/>
            </a:solidFill>
            <a:ln>
              <a:solidFill>
                <a:srgbClr val="FFFFFF"/>
              </a:solidFill>
            </a:ln>
          </c:spPr>
          <c:dLbls>
            <c:spPr>
              <a:noFill/>
              <a:ln>
                <a:noFill/>
              </a:ln>
              <a:effectLst/>
            </c:spPr>
            <c:txPr>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Sheet1!$E$2:$E$22</c:f>
              <c:numCache>
                <c:formatCode>General</c:formatCode>
                <c:ptCount val="21"/>
                <c:pt idx="0">
                  <c:v>11</c:v>
                </c:pt>
                <c:pt idx="1">
                  <c:v>15</c:v>
                </c:pt>
                <c:pt idx="2">
                  <c:v>17</c:v>
                </c:pt>
                <c:pt idx="3">
                  <c:v>10</c:v>
                </c:pt>
                <c:pt idx="4">
                  <c:v>11</c:v>
                </c:pt>
                <c:pt idx="5">
                  <c:v>11</c:v>
                </c:pt>
                <c:pt idx="6">
                  <c:v>12</c:v>
                </c:pt>
                <c:pt idx="7">
                  <c:v>14</c:v>
                </c:pt>
                <c:pt idx="8">
                  <c:v>18</c:v>
                </c:pt>
                <c:pt idx="9">
                  <c:v>10</c:v>
                </c:pt>
                <c:pt idx="10">
                  <c:v>10</c:v>
                </c:pt>
                <c:pt idx="11">
                  <c:v>10</c:v>
                </c:pt>
                <c:pt idx="12">
                  <c:v>10</c:v>
                </c:pt>
                <c:pt idx="13">
                  <c:v>15</c:v>
                </c:pt>
                <c:pt idx="14">
                  <c:v>12</c:v>
                </c:pt>
                <c:pt idx="15">
                  <c:v>14</c:v>
                </c:pt>
                <c:pt idx="16">
                  <c:v>12</c:v>
                </c:pt>
                <c:pt idx="17">
                  <c:v>13</c:v>
                </c:pt>
                <c:pt idx="18">
                  <c:v>17</c:v>
                </c:pt>
                <c:pt idx="19">
                  <c:v>16</c:v>
                </c:pt>
                <c:pt idx="20">
                  <c:v>15</c:v>
                </c:pt>
              </c:numCache>
            </c:numRef>
          </c:val>
          <c:extLst xmlns:c16r2="http://schemas.microsoft.com/office/drawing/2015/06/chart">
            <c:ext xmlns:c16="http://schemas.microsoft.com/office/drawing/2014/chart" uri="{C3380CC4-5D6E-409C-BE32-E72D297353CC}">
              <c16:uniqueId val="{00000005-7428-4435-8878-13A14FAAE76F}"/>
            </c:ext>
          </c:extLst>
        </c:ser>
        <c:ser>
          <c:idx val="4"/>
          <c:order val="4"/>
          <c:tx>
            <c:strRef>
              <c:f>Sheet1!$F$1</c:f>
              <c:strCache>
                <c:ptCount val="1"/>
                <c:pt idx="0">
                  <c:v>Tveksam, vet ej </c:v>
                </c:pt>
              </c:strCache>
            </c:strRef>
          </c:tx>
          <c:spPr>
            <a:solidFill>
              <a:srgbClr val="FFFFFF">
                <a:lumMod val="75000"/>
              </a:srgbClr>
            </a:solidFill>
            <a:ln>
              <a:solidFill>
                <a:srgbClr val="FFFFFF"/>
              </a:solidFill>
            </a:ln>
          </c:spPr>
          <c:dLbls>
            <c:spPr>
              <a:noFill/>
              <a:ln>
                <a:noFill/>
              </a:ln>
              <a:effectLst/>
            </c:spPr>
            <c:txPr>
              <a:bodyPr wrap="square" lIns="38100" tIns="19050" rIns="38100" bIns="19050" anchor="ctr">
                <a:spAutoFit/>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Sheet1!$F$2:$F$22</c:f>
              <c:numCache>
                <c:formatCode>General</c:formatCode>
                <c:ptCount val="21"/>
                <c:pt idx="0">
                  <c:v>4</c:v>
                </c:pt>
                <c:pt idx="1">
                  <c:v>7</c:v>
                </c:pt>
                <c:pt idx="2">
                  <c:v>5</c:v>
                </c:pt>
                <c:pt idx="3">
                  <c:v>3</c:v>
                </c:pt>
                <c:pt idx="4">
                  <c:v>3</c:v>
                </c:pt>
                <c:pt idx="5">
                  <c:v>2</c:v>
                </c:pt>
                <c:pt idx="6">
                  <c:v>3</c:v>
                </c:pt>
                <c:pt idx="7">
                  <c:v>4</c:v>
                </c:pt>
                <c:pt idx="8">
                  <c:v>4</c:v>
                </c:pt>
                <c:pt idx="9">
                  <c:v>7</c:v>
                </c:pt>
                <c:pt idx="10">
                  <c:v>5</c:v>
                </c:pt>
                <c:pt idx="11">
                  <c:v>2</c:v>
                </c:pt>
                <c:pt idx="12">
                  <c:v>1</c:v>
                </c:pt>
                <c:pt idx="13">
                  <c:v>6</c:v>
                </c:pt>
                <c:pt idx="14">
                  <c:v>5</c:v>
                </c:pt>
                <c:pt idx="15">
                  <c:v>5</c:v>
                </c:pt>
                <c:pt idx="16">
                  <c:v>7</c:v>
                </c:pt>
                <c:pt idx="17">
                  <c:v>6</c:v>
                </c:pt>
                <c:pt idx="18">
                  <c:v>4</c:v>
                </c:pt>
                <c:pt idx="19">
                  <c:v>6</c:v>
                </c:pt>
                <c:pt idx="20">
                  <c:v>5</c:v>
                </c:pt>
              </c:numCache>
            </c:numRef>
          </c:val>
          <c:extLst xmlns:c16r2="http://schemas.microsoft.com/office/drawing/2015/06/chart">
            <c:ext xmlns:c16="http://schemas.microsoft.com/office/drawing/2014/chart" uri="{C3380CC4-5D6E-409C-BE32-E72D297353CC}">
              <c16:uniqueId val="{00000006-7428-4435-8878-13A14FAAE76F}"/>
            </c:ext>
          </c:extLst>
        </c:ser>
        <c:dLbls/>
        <c:gapWidth val="66"/>
        <c:overlap val="100"/>
        <c:axId val="149002112"/>
        <c:axId val="149003648"/>
      </c:barChart>
      <c:catAx>
        <c:axId val="149002112"/>
        <c:scaling>
          <c:orientation val="minMax"/>
        </c:scaling>
        <c:axPos val="l"/>
        <c:numFmt formatCode="General" sourceLinked="0"/>
        <c:tickLblPos val="nextTo"/>
        <c:spPr>
          <a:ln>
            <a:noFill/>
          </a:ln>
        </c:spPr>
        <c:txPr>
          <a:bodyPr/>
          <a:lstStyle/>
          <a:p>
            <a:pPr>
              <a:defRPr sz="1200">
                <a:solidFill>
                  <a:schemeClr val="tx1"/>
                </a:solidFill>
              </a:defRPr>
            </a:pPr>
            <a:endParaRPr lang="sv-SE"/>
          </a:p>
        </c:txPr>
        <c:crossAx val="149003648"/>
        <c:crosses val="autoZero"/>
        <c:auto val="1"/>
        <c:lblAlgn val="ctr"/>
        <c:lblOffset val="100"/>
      </c:catAx>
      <c:valAx>
        <c:axId val="149003648"/>
        <c:scaling>
          <c:orientation val="minMax"/>
          <c:max val="100"/>
        </c:scaling>
        <c:delete val="1"/>
        <c:axPos val="b"/>
        <c:numFmt formatCode="General" sourceLinked="1"/>
        <c:tickLblPos val="none"/>
        <c:crossAx val="149002112"/>
        <c:crosses val="autoZero"/>
        <c:crossBetween val="between"/>
      </c:valAx>
    </c:plotArea>
    <c:legend>
      <c:legendPos val="t"/>
      <c:layout/>
      <c:txPr>
        <a:bodyPr/>
        <a:lstStyle/>
        <a:p>
          <a:pPr>
            <a:defRPr sz="1200"/>
          </a:pPr>
          <a:endParaRPr lang="sv-SE"/>
        </a:p>
      </c:txPr>
    </c:legend>
    <c:plotVisOnly val="1"/>
    <c:dispBlanksAs val="gap"/>
  </c:chart>
  <c:txPr>
    <a:bodyPr/>
    <a:lstStyle/>
    <a:p>
      <a:pPr>
        <a:defRPr sz="1800"/>
      </a:pPr>
      <a:endParaRPr lang="sv-SE"/>
    </a:p>
  </c:txPr>
  <c:externalData r:id="rId2"/>
</c:chartSpace>
</file>

<file path=ppt/charts/chart7.xml><?xml version="1.0" encoding="utf-8"?>
<c:chartSpace xmlns:c="http://schemas.openxmlformats.org/drawingml/2006/chart" xmlns:a="http://schemas.openxmlformats.org/drawingml/2006/main" xmlns:r="http://schemas.openxmlformats.org/officeDocument/2006/relationships">
  <c:lang val="sv-SE"/>
  <c:style val="18"/>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601407272380532"/>
          <c:y val="9.2978405041161824E-2"/>
          <c:w val="0.82521867045855568"/>
          <c:h val="0.8797760457192606"/>
        </c:manualLayout>
      </c:layout>
      <c:barChart>
        <c:barDir val="bar"/>
        <c:grouping val="stacked"/>
        <c:ser>
          <c:idx val="0"/>
          <c:order val="0"/>
          <c:tx>
            <c:strRef>
              <c:f>Sheet1!$B$1</c:f>
              <c:strCache>
                <c:ptCount val="1"/>
                <c:pt idx="0">
                  <c:v>Stämmer mycket dåligt</c:v>
                </c:pt>
              </c:strCache>
            </c:strRef>
          </c:tx>
          <c:spPr>
            <a:solidFill>
              <a:srgbClr val="C50017"/>
            </a:solidFill>
            <a:ln>
              <a:solidFill>
                <a:srgbClr val="FFFFFF"/>
              </a:solidFill>
            </a:ln>
          </c:spPr>
          <c:dLbls>
            <c:spPr>
              <a:noFill/>
              <a:ln>
                <a:noFill/>
              </a:ln>
              <a:effectLst/>
            </c:spPr>
            <c:txPr>
              <a:bodyPr wrap="square" lIns="38100" tIns="19050" rIns="38100" bIns="19050" anchor="ctr">
                <a:spAutoFit/>
              </a:bodyPr>
              <a:lstStyle/>
              <a:p>
                <a:pPr>
                  <a:defRPr sz="1200">
                    <a:solidFill>
                      <a:schemeClr val="bg1"/>
                    </a:solidFill>
                  </a:defRPr>
                </a:pPr>
                <a:endParaRPr lang="sv-SE"/>
              </a:p>
            </c:txP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Sheet1!$B$2:$B$22</c:f>
              <c:numCache>
                <c:formatCode>General</c:formatCode>
                <c:ptCount val="21"/>
                <c:pt idx="0">
                  <c:v>10</c:v>
                </c:pt>
                <c:pt idx="1">
                  <c:v>11</c:v>
                </c:pt>
                <c:pt idx="2">
                  <c:v>16</c:v>
                </c:pt>
                <c:pt idx="3">
                  <c:v>10</c:v>
                </c:pt>
                <c:pt idx="4">
                  <c:v>8</c:v>
                </c:pt>
                <c:pt idx="5">
                  <c:v>10</c:v>
                </c:pt>
                <c:pt idx="6">
                  <c:v>12</c:v>
                </c:pt>
                <c:pt idx="7">
                  <c:v>13</c:v>
                </c:pt>
                <c:pt idx="8">
                  <c:v>16</c:v>
                </c:pt>
                <c:pt idx="9">
                  <c:v>10</c:v>
                </c:pt>
                <c:pt idx="10">
                  <c:v>7</c:v>
                </c:pt>
                <c:pt idx="11">
                  <c:v>9</c:v>
                </c:pt>
                <c:pt idx="12">
                  <c:v>10</c:v>
                </c:pt>
                <c:pt idx="13">
                  <c:v>13</c:v>
                </c:pt>
                <c:pt idx="14">
                  <c:v>12</c:v>
                </c:pt>
                <c:pt idx="15">
                  <c:v>12</c:v>
                </c:pt>
                <c:pt idx="16">
                  <c:v>11</c:v>
                </c:pt>
                <c:pt idx="17">
                  <c:v>8</c:v>
                </c:pt>
                <c:pt idx="18">
                  <c:v>18</c:v>
                </c:pt>
                <c:pt idx="19">
                  <c:v>16</c:v>
                </c:pt>
                <c:pt idx="20">
                  <c:v>11</c:v>
                </c:pt>
              </c:numCache>
            </c:numRef>
          </c:val>
          <c:extLst xmlns:c16r2="http://schemas.microsoft.com/office/drawing/2015/06/chart">
            <c:ext xmlns:c16="http://schemas.microsoft.com/office/drawing/2014/chart" uri="{C3380CC4-5D6E-409C-BE32-E72D297353CC}">
              <c16:uniqueId val="{00000000-0031-4897-BD72-9D3C84FD0C35}"/>
            </c:ext>
          </c:extLst>
        </c:ser>
        <c:ser>
          <c:idx val="1"/>
          <c:order val="1"/>
          <c:tx>
            <c:strRef>
              <c:f>Sheet1!$C$1</c:f>
              <c:strCache>
                <c:ptCount val="1"/>
                <c:pt idx="0">
                  <c:v>Stämmer ganska dåligt </c:v>
                </c:pt>
              </c:strCache>
            </c:strRef>
          </c:tx>
          <c:spPr>
            <a:solidFill>
              <a:srgbClr val="F7911E"/>
            </a:solidFill>
            <a:ln>
              <a:solidFill>
                <a:srgbClr val="FFFFFF"/>
              </a:solidFill>
            </a:ln>
          </c:spPr>
          <c:dLbls>
            <c:dLbl>
              <c:idx val="7"/>
              <c:layout/>
              <c:showVal val="1"/>
              <c:extLst xmlns:c16r2="http://schemas.microsoft.com/office/drawing/2015/06/chart">
                <c:ext xmlns:c16="http://schemas.microsoft.com/office/drawing/2014/chart" uri="{C3380CC4-5D6E-409C-BE32-E72D297353CC}">
                  <c16:uniqueId val="{00000001-0031-4897-BD72-9D3C84FD0C35}"/>
                </c:ext>
                <c:ext xmlns:c15="http://schemas.microsoft.com/office/drawing/2012/chart" uri="{CE6537A1-D6FC-4f65-9D91-7224C49458BB}">
                  <c15:layout/>
                </c:ext>
              </c:extLst>
            </c:dLbl>
            <c:dLbl>
              <c:idx val="12"/>
              <c:layout/>
              <c:showVal val="1"/>
              <c:extLst xmlns:c16r2="http://schemas.microsoft.com/office/drawing/2015/06/chart">
                <c:ext xmlns:c16="http://schemas.microsoft.com/office/drawing/2014/chart" uri="{C3380CC4-5D6E-409C-BE32-E72D297353CC}">
                  <c16:uniqueId val="{00000002-0031-4897-BD72-9D3C84FD0C35}"/>
                </c:ext>
                <c:ext xmlns:c15="http://schemas.microsoft.com/office/drawing/2012/chart" uri="{CE6537A1-D6FC-4f65-9D91-7224C49458BB}">
                  <c15:layout/>
                </c:ext>
              </c:extLst>
            </c:dLbl>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Sheet1!$C$2:$C$22</c:f>
              <c:numCache>
                <c:formatCode>General</c:formatCode>
                <c:ptCount val="21"/>
                <c:pt idx="0">
                  <c:v>43</c:v>
                </c:pt>
                <c:pt idx="1">
                  <c:v>39</c:v>
                </c:pt>
                <c:pt idx="2">
                  <c:v>43</c:v>
                </c:pt>
                <c:pt idx="3">
                  <c:v>37</c:v>
                </c:pt>
                <c:pt idx="4">
                  <c:v>43</c:v>
                </c:pt>
                <c:pt idx="5">
                  <c:v>40</c:v>
                </c:pt>
                <c:pt idx="6">
                  <c:v>37</c:v>
                </c:pt>
                <c:pt idx="7">
                  <c:v>35</c:v>
                </c:pt>
                <c:pt idx="8">
                  <c:v>37</c:v>
                </c:pt>
                <c:pt idx="9">
                  <c:v>42</c:v>
                </c:pt>
                <c:pt idx="10">
                  <c:v>41</c:v>
                </c:pt>
                <c:pt idx="11">
                  <c:v>35</c:v>
                </c:pt>
                <c:pt idx="12">
                  <c:v>40</c:v>
                </c:pt>
                <c:pt idx="13">
                  <c:v>40</c:v>
                </c:pt>
                <c:pt idx="14">
                  <c:v>39</c:v>
                </c:pt>
                <c:pt idx="15">
                  <c:v>36</c:v>
                </c:pt>
                <c:pt idx="16">
                  <c:v>37</c:v>
                </c:pt>
                <c:pt idx="17">
                  <c:v>41</c:v>
                </c:pt>
                <c:pt idx="18">
                  <c:v>46</c:v>
                </c:pt>
                <c:pt idx="19">
                  <c:v>37</c:v>
                </c:pt>
                <c:pt idx="20">
                  <c:v>43</c:v>
                </c:pt>
              </c:numCache>
            </c:numRef>
          </c:val>
          <c:extLst xmlns:c16r2="http://schemas.microsoft.com/office/drawing/2015/06/chart">
            <c:ext xmlns:c16="http://schemas.microsoft.com/office/drawing/2014/chart" uri="{C3380CC4-5D6E-409C-BE32-E72D297353CC}">
              <c16:uniqueId val="{00000003-0031-4897-BD72-9D3C84FD0C35}"/>
            </c:ext>
          </c:extLst>
        </c:ser>
        <c:ser>
          <c:idx val="2"/>
          <c:order val="2"/>
          <c:tx>
            <c:strRef>
              <c:f>Sheet1!$D$1</c:f>
              <c:strCache>
                <c:ptCount val="1"/>
                <c:pt idx="0">
                  <c:v>Stämmer ganska bra </c:v>
                </c:pt>
              </c:strCache>
            </c:strRef>
          </c:tx>
          <c:spPr>
            <a:solidFill>
              <a:srgbClr val="81C341"/>
            </a:solidFill>
            <a:ln>
              <a:solidFill>
                <a:srgbClr val="FFFFFF"/>
              </a:solidFill>
            </a:ln>
          </c:spPr>
          <c:dLbls>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Sheet1!$D$2:$D$22</c:f>
              <c:numCache>
                <c:formatCode>General</c:formatCode>
                <c:ptCount val="21"/>
                <c:pt idx="0">
                  <c:v>25</c:v>
                </c:pt>
                <c:pt idx="1">
                  <c:v>29</c:v>
                </c:pt>
                <c:pt idx="2">
                  <c:v>23</c:v>
                </c:pt>
                <c:pt idx="3">
                  <c:v>32</c:v>
                </c:pt>
                <c:pt idx="4">
                  <c:v>32</c:v>
                </c:pt>
                <c:pt idx="5">
                  <c:v>33</c:v>
                </c:pt>
                <c:pt idx="6">
                  <c:v>32</c:v>
                </c:pt>
                <c:pt idx="7">
                  <c:v>32</c:v>
                </c:pt>
                <c:pt idx="8">
                  <c:v>24</c:v>
                </c:pt>
                <c:pt idx="9">
                  <c:v>29</c:v>
                </c:pt>
                <c:pt idx="10">
                  <c:v>30</c:v>
                </c:pt>
                <c:pt idx="11">
                  <c:v>35</c:v>
                </c:pt>
                <c:pt idx="12">
                  <c:v>34</c:v>
                </c:pt>
                <c:pt idx="13">
                  <c:v>30</c:v>
                </c:pt>
                <c:pt idx="14">
                  <c:v>34</c:v>
                </c:pt>
                <c:pt idx="15">
                  <c:v>29</c:v>
                </c:pt>
                <c:pt idx="16">
                  <c:v>35</c:v>
                </c:pt>
                <c:pt idx="17">
                  <c:v>28</c:v>
                </c:pt>
                <c:pt idx="18">
                  <c:v>22</c:v>
                </c:pt>
                <c:pt idx="19">
                  <c:v>32</c:v>
                </c:pt>
                <c:pt idx="20">
                  <c:v>28</c:v>
                </c:pt>
              </c:numCache>
            </c:numRef>
          </c:val>
          <c:extLst xmlns:c16r2="http://schemas.microsoft.com/office/drawing/2015/06/chart">
            <c:ext xmlns:c16="http://schemas.microsoft.com/office/drawing/2014/chart" uri="{C3380CC4-5D6E-409C-BE32-E72D297353CC}">
              <c16:uniqueId val="{00000004-0031-4897-BD72-9D3C84FD0C35}"/>
            </c:ext>
          </c:extLst>
        </c:ser>
        <c:ser>
          <c:idx val="3"/>
          <c:order val="3"/>
          <c:tx>
            <c:strRef>
              <c:f>Sheet1!$E$1</c:f>
              <c:strCache>
                <c:ptCount val="1"/>
                <c:pt idx="0">
                  <c:v>Stämmer mycket bra</c:v>
                </c:pt>
              </c:strCache>
            </c:strRef>
          </c:tx>
          <c:spPr>
            <a:solidFill>
              <a:srgbClr val="00B050"/>
            </a:solidFill>
            <a:ln>
              <a:solidFill>
                <a:srgbClr val="FFFFFF"/>
              </a:solidFill>
            </a:ln>
          </c:spPr>
          <c:dLbls>
            <c:spPr>
              <a:noFill/>
              <a:ln>
                <a:noFill/>
              </a:ln>
              <a:effectLst/>
            </c:spPr>
            <c:txPr>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Sheet1!$E$2:$E$22</c:f>
              <c:numCache>
                <c:formatCode>General</c:formatCode>
                <c:ptCount val="21"/>
                <c:pt idx="0">
                  <c:v>13</c:v>
                </c:pt>
                <c:pt idx="1">
                  <c:v>7</c:v>
                </c:pt>
                <c:pt idx="2">
                  <c:v>9</c:v>
                </c:pt>
                <c:pt idx="3">
                  <c:v>12</c:v>
                </c:pt>
                <c:pt idx="4">
                  <c:v>9</c:v>
                </c:pt>
                <c:pt idx="5">
                  <c:v>7</c:v>
                </c:pt>
                <c:pt idx="6">
                  <c:v>11</c:v>
                </c:pt>
                <c:pt idx="7">
                  <c:v>8</c:v>
                </c:pt>
                <c:pt idx="8">
                  <c:v>13</c:v>
                </c:pt>
                <c:pt idx="9">
                  <c:v>8</c:v>
                </c:pt>
                <c:pt idx="10">
                  <c:v>11</c:v>
                </c:pt>
                <c:pt idx="11">
                  <c:v>9</c:v>
                </c:pt>
                <c:pt idx="12">
                  <c:v>6</c:v>
                </c:pt>
                <c:pt idx="13">
                  <c:v>6</c:v>
                </c:pt>
                <c:pt idx="14">
                  <c:v>7</c:v>
                </c:pt>
                <c:pt idx="15">
                  <c:v>12</c:v>
                </c:pt>
                <c:pt idx="16">
                  <c:v>8</c:v>
                </c:pt>
                <c:pt idx="17">
                  <c:v>10</c:v>
                </c:pt>
                <c:pt idx="18">
                  <c:v>6</c:v>
                </c:pt>
                <c:pt idx="19">
                  <c:v>6</c:v>
                </c:pt>
                <c:pt idx="20">
                  <c:v>8</c:v>
                </c:pt>
              </c:numCache>
            </c:numRef>
          </c:val>
          <c:extLst xmlns:c16r2="http://schemas.microsoft.com/office/drawing/2015/06/chart">
            <c:ext xmlns:c16="http://schemas.microsoft.com/office/drawing/2014/chart" uri="{C3380CC4-5D6E-409C-BE32-E72D297353CC}">
              <c16:uniqueId val="{00000005-0031-4897-BD72-9D3C84FD0C35}"/>
            </c:ext>
          </c:extLst>
        </c:ser>
        <c:ser>
          <c:idx val="4"/>
          <c:order val="4"/>
          <c:tx>
            <c:strRef>
              <c:f>Sheet1!$F$1</c:f>
              <c:strCache>
                <c:ptCount val="1"/>
                <c:pt idx="0">
                  <c:v>Tveksam, vet ej </c:v>
                </c:pt>
              </c:strCache>
            </c:strRef>
          </c:tx>
          <c:spPr>
            <a:solidFill>
              <a:srgbClr val="FFFFFF">
                <a:lumMod val="75000"/>
              </a:srgbClr>
            </a:solidFill>
            <a:ln>
              <a:solidFill>
                <a:srgbClr val="FFFFFF"/>
              </a:solidFill>
            </a:ln>
          </c:spPr>
          <c:dLbls>
            <c:spPr>
              <a:noFill/>
              <a:ln>
                <a:noFill/>
              </a:ln>
              <a:effectLst/>
            </c:spPr>
            <c:txPr>
              <a:bodyPr wrap="square" lIns="38100" tIns="19050" rIns="38100" bIns="19050" anchor="ctr">
                <a:spAutoFit/>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Sheet1!$F$2:$F$22</c:f>
              <c:numCache>
                <c:formatCode>General</c:formatCode>
                <c:ptCount val="21"/>
                <c:pt idx="0">
                  <c:v>8</c:v>
                </c:pt>
                <c:pt idx="1">
                  <c:v>13</c:v>
                </c:pt>
                <c:pt idx="2">
                  <c:v>9</c:v>
                </c:pt>
                <c:pt idx="3">
                  <c:v>9</c:v>
                </c:pt>
                <c:pt idx="4">
                  <c:v>8</c:v>
                </c:pt>
                <c:pt idx="5">
                  <c:v>10</c:v>
                </c:pt>
                <c:pt idx="6">
                  <c:v>8</c:v>
                </c:pt>
                <c:pt idx="7">
                  <c:v>12</c:v>
                </c:pt>
                <c:pt idx="8">
                  <c:v>10</c:v>
                </c:pt>
                <c:pt idx="9">
                  <c:v>11</c:v>
                </c:pt>
                <c:pt idx="10">
                  <c:v>11</c:v>
                </c:pt>
                <c:pt idx="11">
                  <c:v>12</c:v>
                </c:pt>
                <c:pt idx="12">
                  <c:v>10</c:v>
                </c:pt>
                <c:pt idx="13">
                  <c:v>12</c:v>
                </c:pt>
                <c:pt idx="14">
                  <c:v>8</c:v>
                </c:pt>
                <c:pt idx="15">
                  <c:v>10</c:v>
                </c:pt>
                <c:pt idx="16">
                  <c:v>9</c:v>
                </c:pt>
                <c:pt idx="17">
                  <c:v>14</c:v>
                </c:pt>
                <c:pt idx="18">
                  <c:v>8</c:v>
                </c:pt>
                <c:pt idx="19">
                  <c:v>10</c:v>
                </c:pt>
                <c:pt idx="20">
                  <c:v>10</c:v>
                </c:pt>
              </c:numCache>
            </c:numRef>
          </c:val>
          <c:extLst xmlns:c16r2="http://schemas.microsoft.com/office/drawing/2015/06/chart">
            <c:ext xmlns:c16="http://schemas.microsoft.com/office/drawing/2014/chart" uri="{C3380CC4-5D6E-409C-BE32-E72D297353CC}">
              <c16:uniqueId val="{00000006-0031-4897-BD72-9D3C84FD0C35}"/>
            </c:ext>
          </c:extLst>
        </c:ser>
        <c:dLbls/>
        <c:gapWidth val="66"/>
        <c:overlap val="100"/>
        <c:axId val="149177472"/>
        <c:axId val="149179008"/>
      </c:barChart>
      <c:catAx>
        <c:axId val="149177472"/>
        <c:scaling>
          <c:orientation val="minMax"/>
        </c:scaling>
        <c:axPos val="l"/>
        <c:numFmt formatCode="General" sourceLinked="0"/>
        <c:tickLblPos val="nextTo"/>
        <c:spPr>
          <a:ln>
            <a:noFill/>
          </a:ln>
        </c:spPr>
        <c:txPr>
          <a:bodyPr/>
          <a:lstStyle/>
          <a:p>
            <a:pPr>
              <a:defRPr sz="1200">
                <a:solidFill>
                  <a:schemeClr val="tx1"/>
                </a:solidFill>
              </a:defRPr>
            </a:pPr>
            <a:endParaRPr lang="sv-SE"/>
          </a:p>
        </c:txPr>
        <c:crossAx val="149179008"/>
        <c:crosses val="autoZero"/>
        <c:auto val="1"/>
        <c:lblAlgn val="ctr"/>
        <c:lblOffset val="100"/>
      </c:catAx>
      <c:valAx>
        <c:axId val="149179008"/>
        <c:scaling>
          <c:orientation val="minMax"/>
          <c:max val="100"/>
        </c:scaling>
        <c:delete val="1"/>
        <c:axPos val="b"/>
        <c:numFmt formatCode="General" sourceLinked="1"/>
        <c:tickLblPos val="none"/>
        <c:crossAx val="149177472"/>
        <c:crosses val="autoZero"/>
        <c:crossBetween val="between"/>
      </c:valAx>
    </c:plotArea>
    <c:legend>
      <c:legendPos val="t"/>
      <c:layout/>
      <c:txPr>
        <a:bodyPr/>
        <a:lstStyle/>
        <a:p>
          <a:pPr>
            <a:defRPr sz="1200"/>
          </a:pPr>
          <a:endParaRPr lang="sv-SE"/>
        </a:p>
      </c:txPr>
    </c:legend>
    <c:plotVisOnly val="1"/>
    <c:dispBlanksAs val="gap"/>
  </c:chart>
  <c:txPr>
    <a:bodyPr/>
    <a:lstStyle/>
    <a:p>
      <a:pPr>
        <a:defRPr sz="1800"/>
      </a:pPr>
      <a:endParaRPr lang="sv-SE"/>
    </a:p>
  </c:txPr>
  <c:externalData r:id="rId2"/>
</c:chartSpace>
</file>

<file path=ppt/charts/chart8.xml><?xml version="1.0" encoding="utf-8"?>
<c:chartSpace xmlns:c="http://schemas.openxmlformats.org/drawingml/2006/chart" xmlns:a="http://schemas.openxmlformats.org/drawingml/2006/main" xmlns:r="http://schemas.openxmlformats.org/officeDocument/2006/relationships">
  <c:lang val="sv-SE"/>
  <c:style val="18"/>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601407272380532"/>
          <c:y val="9.2978405041161824E-2"/>
          <c:w val="0.82521867045855568"/>
          <c:h val="0.8797760457192606"/>
        </c:manualLayout>
      </c:layout>
      <c:barChart>
        <c:barDir val="bar"/>
        <c:grouping val="stacked"/>
        <c:ser>
          <c:idx val="0"/>
          <c:order val="0"/>
          <c:tx>
            <c:strRef>
              <c:f>Sheet1!$B$1</c:f>
              <c:strCache>
                <c:ptCount val="1"/>
                <c:pt idx="0">
                  <c:v>Stämmer mycket dåligt</c:v>
                </c:pt>
              </c:strCache>
            </c:strRef>
          </c:tx>
          <c:spPr>
            <a:solidFill>
              <a:srgbClr val="C50017"/>
            </a:solidFill>
            <a:ln>
              <a:solidFill>
                <a:srgbClr val="FFFFFF"/>
              </a:solidFill>
            </a:ln>
          </c:spPr>
          <c:dLbls>
            <c:spPr>
              <a:noFill/>
              <a:ln>
                <a:noFill/>
              </a:ln>
              <a:effectLst/>
            </c:spPr>
            <c:txPr>
              <a:bodyPr wrap="square" lIns="38100" tIns="19050" rIns="38100" bIns="19050" anchor="ctr">
                <a:spAutoFit/>
              </a:bodyPr>
              <a:lstStyle/>
              <a:p>
                <a:pPr>
                  <a:defRPr sz="1200">
                    <a:solidFill>
                      <a:schemeClr val="bg1"/>
                    </a:solidFill>
                  </a:defRPr>
                </a:pPr>
                <a:endParaRPr lang="sv-SE"/>
              </a:p>
            </c:txP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Sheet1!$B$2:$B$22</c:f>
              <c:numCache>
                <c:formatCode>General</c:formatCode>
                <c:ptCount val="21"/>
                <c:pt idx="0">
                  <c:v>22</c:v>
                </c:pt>
                <c:pt idx="1">
                  <c:v>27</c:v>
                </c:pt>
                <c:pt idx="2">
                  <c:v>29</c:v>
                </c:pt>
                <c:pt idx="3">
                  <c:v>23</c:v>
                </c:pt>
                <c:pt idx="4">
                  <c:v>20</c:v>
                </c:pt>
                <c:pt idx="5">
                  <c:v>21</c:v>
                </c:pt>
                <c:pt idx="6">
                  <c:v>20</c:v>
                </c:pt>
                <c:pt idx="7">
                  <c:v>20</c:v>
                </c:pt>
                <c:pt idx="8">
                  <c:v>28</c:v>
                </c:pt>
                <c:pt idx="9">
                  <c:v>22</c:v>
                </c:pt>
                <c:pt idx="10">
                  <c:v>24</c:v>
                </c:pt>
                <c:pt idx="11">
                  <c:v>21</c:v>
                </c:pt>
                <c:pt idx="12">
                  <c:v>22</c:v>
                </c:pt>
                <c:pt idx="13">
                  <c:v>21</c:v>
                </c:pt>
                <c:pt idx="14">
                  <c:v>24</c:v>
                </c:pt>
                <c:pt idx="15">
                  <c:v>23</c:v>
                </c:pt>
                <c:pt idx="16">
                  <c:v>22</c:v>
                </c:pt>
                <c:pt idx="17">
                  <c:v>22</c:v>
                </c:pt>
                <c:pt idx="18">
                  <c:v>26</c:v>
                </c:pt>
                <c:pt idx="19">
                  <c:v>29</c:v>
                </c:pt>
                <c:pt idx="20">
                  <c:v>24</c:v>
                </c:pt>
              </c:numCache>
            </c:numRef>
          </c:val>
          <c:extLst xmlns:c16r2="http://schemas.microsoft.com/office/drawing/2015/06/chart">
            <c:ext xmlns:c16="http://schemas.microsoft.com/office/drawing/2014/chart" uri="{C3380CC4-5D6E-409C-BE32-E72D297353CC}">
              <c16:uniqueId val="{00000000-09CF-40BD-8BEA-402948B17BD8}"/>
            </c:ext>
          </c:extLst>
        </c:ser>
        <c:ser>
          <c:idx val="1"/>
          <c:order val="1"/>
          <c:tx>
            <c:strRef>
              <c:f>Sheet1!$C$1</c:f>
              <c:strCache>
                <c:ptCount val="1"/>
                <c:pt idx="0">
                  <c:v>Stämmer ganska dåligt </c:v>
                </c:pt>
              </c:strCache>
            </c:strRef>
          </c:tx>
          <c:spPr>
            <a:solidFill>
              <a:srgbClr val="F7911E"/>
            </a:solidFill>
            <a:ln>
              <a:solidFill>
                <a:srgbClr val="FFFFFF"/>
              </a:solidFill>
            </a:ln>
          </c:spPr>
          <c:dLbls>
            <c:dLbl>
              <c:idx val="7"/>
              <c:layout/>
              <c:showVal val="1"/>
              <c:extLst xmlns:c16r2="http://schemas.microsoft.com/office/drawing/2015/06/chart">
                <c:ext xmlns:c16="http://schemas.microsoft.com/office/drawing/2014/chart" uri="{C3380CC4-5D6E-409C-BE32-E72D297353CC}">
                  <c16:uniqueId val="{00000001-09CF-40BD-8BEA-402948B17BD8}"/>
                </c:ext>
                <c:ext xmlns:c15="http://schemas.microsoft.com/office/drawing/2012/chart" uri="{CE6537A1-D6FC-4f65-9D91-7224C49458BB}">
                  <c15:layout/>
                </c:ext>
              </c:extLst>
            </c:dLbl>
            <c:dLbl>
              <c:idx val="12"/>
              <c:layout/>
              <c:showVal val="1"/>
              <c:extLst xmlns:c16r2="http://schemas.microsoft.com/office/drawing/2015/06/chart">
                <c:ext xmlns:c16="http://schemas.microsoft.com/office/drawing/2014/chart" uri="{C3380CC4-5D6E-409C-BE32-E72D297353CC}">
                  <c16:uniqueId val="{00000002-09CF-40BD-8BEA-402948B17BD8}"/>
                </c:ext>
                <c:ext xmlns:c15="http://schemas.microsoft.com/office/drawing/2012/chart" uri="{CE6537A1-D6FC-4f65-9D91-7224C49458BB}">
                  <c15:layout/>
                </c:ext>
              </c:extLst>
            </c:dLbl>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Sheet1!$C$2:$C$22</c:f>
              <c:numCache>
                <c:formatCode>General</c:formatCode>
                <c:ptCount val="21"/>
                <c:pt idx="0">
                  <c:v>48</c:v>
                </c:pt>
                <c:pt idx="1">
                  <c:v>44</c:v>
                </c:pt>
                <c:pt idx="2">
                  <c:v>50</c:v>
                </c:pt>
                <c:pt idx="3">
                  <c:v>45</c:v>
                </c:pt>
                <c:pt idx="4">
                  <c:v>44</c:v>
                </c:pt>
                <c:pt idx="5">
                  <c:v>50</c:v>
                </c:pt>
                <c:pt idx="6">
                  <c:v>46</c:v>
                </c:pt>
                <c:pt idx="7">
                  <c:v>46</c:v>
                </c:pt>
                <c:pt idx="8">
                  <c:v>43</c:v>
                </c:pt>
                <c:pt idx="9">
                  <c:v>48</c:v>
                </c:pt>
                <c:pt idx="10">
                  <c:v>43</c:v>
                </c:pt>
                <c:pt idx="11">
                  <c:v>47</c:v>
                </c:pt>
                <c:pt idx="12">
                  <c:v>44</c:v>
                </c:pt>
                <c:pt idx="13">
                  <c:v>54</c:v>
                </c:pt>
                <c:pt idx="14">
                  <c:v>49</c:v>
                </c:pt>
                <c:pt idx="15">
                  <c:v>51</c:v>
                </c:pt>
                <c:pt idx="16">
                  <c:v>45</c:v>
                </c:pt>
                <c:pt idx="17">
                  <c:v>42</c:v>
                </c:pt>
                <c:pt idx="18">
                  <c:v>41</c:v>
                </c:pt>
                <c:pt idx="19">
                  <c:v>42</c:v>
                </c:pt>
                <c:pt idx="20">
                  <c:v>51</c:v>
                </c:pt>
              </c:numCache>
            </c:numRef>
          </c:val>
          <c:extLst xmlns:c16r2="http://schemas.microsoft.com/office/drawing/2015/06/chart">
            <c:ext xmlns:c16="http://schemas.microsoft.com/office/drawing/2014/chart" uri="{C3380CC4-5D6E-409C-BE32-E72D297353CC}">
              <c16:uniqueId val="{00000003-09CF-40BD-8BEA-402948B17BD8}"/>
            </c:ext>
          </c:extLst>
        </c:ser>
        <c:ser>
          <c:idx val="2"/>
          <c:order val="2"/>
          <c:tx>
            <c:strRef>
              <c:f>Sheet1!$D$1</c:f>
              <c:strCache>
                <c:ptCount val="1"/>
                <c:pt idx="0">
                  <c:v>Stämmer ganska bra </c:v>
                </c:pt>
              </c:strCache>
            </c:strRef>
          </c:tx>
          <c:spPr>
            <a:solidFill>
              <a:srgbClr val="81C341"/>
            </a:solidFill>
            <a:ln>
              <a:solidFill>
                <a:srgbClr val="FFFFFF"/>
              </a:solidFill>
            </a:ln>
          </c:spPr>
          <c:dLbls>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Sheet1!$D$2:$D$22</c:f>
              <c:numCache>
                <c:formatCode>General</c:formatCode>
                <c:ptCount val="21"/>
                <c:pt idx="0">
                  <c:v>24</c:v>
                </c:pt>
                <c:pt idx="1">
                  <c:v>22</c:v>
                </c:pt>
                <c:pt idx="2">
                  <c:v>18</c:v>
                </c:pt>
                <c:pt idx="3">
                  <c:v>25</c:v>
                </c:pt>
                <c:pt idx="4">
                  <c:v>25</c:v>
                </c:pt>
                <c:pt idx="5">
                  <c:v>25</c:v>
                </c:pt>
                <c:pt idx="6">
                  <c:v>25</c:v>
                </c:pt>
                <c:pt idx="7">
                  <c:v>25</c:v>
                </c:pt>
                <c:pt idx="8">
                  <c:v>22</c:v>
                </c:pt>
                <c:pt idx="9">
                  <c:v>21</c:v>
                </c:pt>
                <c:pt idx="10">
                  <c:v>22</c:v>
                </c:pt>
                <c:pt idx="11">
                  <c:v>26</c:v>
                </c:pt>
                <c:pt idx="12">
                  <c:v>26</c:v>
                </c:pt>
                <c:pt idx="13">
                  <c:v>18</c:v>
                </c:pt>
                <c:pt idx="14">
                  <c:v>21</c:v>
                </c:pt>
                <c:pt idx="15">
                  <c:v>20</c:v>
                </c:pt>
                <c:pt idx="16">
                  <c:v>24</c:v>
                </c:pt>
                <c:pt idx="17">
                  <c:v>27</c:v>
                </c:pt>
                <c:pt idx="18">
                  <c:v>28</c:v>
                </c:pt>
                <c:pt idx="19">
                  <c:v>21</c:v>
                </c:pt>
                <c:pt idx="20">
                  <c:v>16</c:v>
                </c:pt>
              </c:numCache>
            </c:numRef>
          </c:val>
          <c:extLst xmlns:c16r2="http://schemas.microsoft.com/office/drawing/2015/06/chart">
            <c:ext xmlns:c16="http://schemas.microsoft.com/office/drawing/2014/chart" uri="{C3380CC4-5D6E-409C-BE32-E72D297353CC}">
              <c16:uniqueId val="{00000004-09CF-40BD-8BEA-402948B17BD8}"/>
            </c:ext>
          </c:extLst>
        </c:ser>
        <c:ser>
          <c:idx val="3"/>
          <c:order val="3"/>
          <c:tx>
            <c:strRef>
              <c:f>Sheet1!$E$1</c:f>
              <c:strCache>
                <c:ptCount val="1"/>
                <c:pt idx="0">
                  <c:v>Stämmer mycket bra</c:v>
                </c:pt>
              </c:strCache>
            </c:strRef>
          </c:tx>
          <c:spPr>
            <a:solidFill>
              <a:srgbClr val="00B050"/>
            </a:solidFill>
            <a:ln>
              <a:solidFill>
                <a:srgbClr val="FFFFFF"/>
              </a:solidFill>
            </a:ln>
          </c:spPr>
          <c:dLbls>
            <c:spPr>
              <a:noFill/>
              <a:ln>
                <a:noFill/>
              </a:ln>
              <a:effectLst/>
            </c:spPr>
            <c:txPr>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Sheet1!$E$2:$E$22</c:f>
              <c:numCache>
                <c:formatCode>General</c:formatCode>
                <c:ptCount val="21"/>
                <c:pt idx="0">
                  <c:v>3</c:v>
                </c:pt>
                <c:pt idx="1">
                  <c:v>1</c:v>
                </c:pt>
                <c:pt idx="2">
                  <c:v>2</c:v>
                </c:pt>
                <c:pt idx="3">
                  <c:v>5</c:v>
                </c:pt>
                <c:pt idx="4">
                  <c:v>6</c:v>
                </c:pt>
                <c:pt idx="5">
                  <c:v>3</c:v>
                </c:pt>
                <c:pt idx="6">
                  <c:v>5</c:v>
                </c:pt>
                <c:pt idx="7">
                  <c:v>5</c:v>
                </c:pt>
                <c:pt idx="8">
                  <c:v>5</c:v>
                </c:pt>
                <c:pt idx="9">
                  <c:v>2</c:v>
                </c:pt>
                <c:pt idx="10">
                  <c:v>8</c:v>
                </c:pt>
                <c:pt idx="11">
                  <c:v>3</c:v>
                </c:pt>
                <c:pt idx="12">
                  <c:v>4</c:v>
                </c:pt>
                <c:pt idx="13">
                  <c:v>3</c:v>
                </c:pt>
                <c:pt idx="14">
                  <c:v>4</c:v>
                </c:pt>
                <c:pt idx="15">
                  <c:v>2</c:v>
                </c:pt>
                <c:pt idx="16">
                  <c:v>3</c:v>
                </c:pt>
                <c:pt idx="17">
                  <c:v>4</c:v>
                </c:pt>
                <c:pt idx="18">
                  <c:v>2</c:v>
                </c:pt>
                <c:pt idx="19">
                  <c:v>3</c:v>
                </c:pt>
                <c:pt idx="20">
                  <c:v>4</c:v>
                </c:pt>
              </c:numCache>
            </c:numRef>
          </c:val>
          <c:extLst xmlns:c16r2="http://schemas.microsoft.com/office/drawing/2015/06/chart">
            <c:ext xmlns:c16="http://schemas.microsoft.com/office/drawing/2014/chart" uri="{C3380CC4-5D6E-409C-BE32-E72D297353CC}">
              <c16:uniqueId val="{00000005-09CF-40BD-8BEA-402948B17BD8}"/>
            </c:ext>
          </c:extLst>
        </c:ser>
        <c:ser>
          <c:idx val="4"/>
          <c:order val="4"/>
          <c:tx>
            <c:strRef>
              <c:f>Sheet1!$F$1</c:f>
              <c:strCache>
                <c:ptCount val="1"/>
                <c:pt idx="0">
                  <c:v>Tveksam, vet ej </c:v>
                </c:pt>
              </c:strCache>
            </c:strRef>
          </c:tx>
          <c:spPr>
            <a:solidFill>
              <a:srgbClr val="FFFFFF">
                <a:lumMod val="75000"/>
              </a:srgbClr>
            </a:solidFill>
            <a:ln>
              <a:solidFill>
                <a:srgbClr val="FFFFFF"/>
              </a:solidFill>
            </a:ln>
          </c:spPr>
          <c:dLbls>
            <c:spPr>
              <a:noFill/>
              <a:ln>
                <a:noFill/>
              </a:ln>
              <a:effectLst/>
            </c:spPr>
            <c:txPr>
              <a:bodyPr wrap="square" lIns="38100" tIns="19050" rIns="38100" bIns="19050" anchor="ctr">
                <a:spAutoFit/>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Sheet1!$F$2:$F$22</c:f>
              <c:numCache>
                <c:formatCode>General</c:formatCode>
                <c:ptCount val="21"/>
                <c:pt idx="0">
                  <c:v>3</c:v>
                </c:pt>
                <c:pt idx="1">
                  <c:v>6</c:v>
                </c:pt>
                <c:pt idx="2">
                  <c:v>2</c:v>
                </c:pt>
                <c:pt idx="3">
                  <c:v>2</c:v>
                </c:pt>
                <c:pt idx="4">
                  <c:v>5</c:v>
                </c:pt>
                <c:pt idx="5">
                  <c:v>1</c:v>
                </c:pt>
                <c:pt idx="6">
                  <c:v>4</c:v>
                </c:pt>
                <c:pt idx="7">
                  <c:v>4</c:v>
                </c:pt>
                <c:pt idx="8">
                  <c:v>3</c:v>
                </c:pt>
                <c:pt idx="9">
                  <c:v>8</c:v>
                </c:pt>
                <c:pt idx="10">
                  <c:v>3</c:v>
                </c:pt>
                <c:pt idx="11">
                  <c:v>4</c:v>
                </c:pt>
                <c:pt idx="12">
                  <c:v>3</c:v>
                </c:pt>
                <c:pt idx="13">
                  <c:v>3</c:v>
                </c:pt>
                <c:pt idx="14">
                  <c:v>2</c:v>
                </c:pt>
                <c:pt idx="15">
                  <c:v>4</c:v>
                </c:pt>
                <c:pt idx="16">
                  <c:v>6</c:v>
                </c:pt>
                <c:pt idx="17">
                  <c:v>5</c:v>
                </c:pt>
                <c:pt idx="18">
                  <c:v>3</c:v>
                </c:pt>
                <c:pt idx="19">
                  <c:v>5</c:v>
                </c:pt>
                <c:pt idx="20">
                  <c:v>4</c:v>
                </c:pt>
              </c:numCache>
            </c:numRef>
          </c:val>
          <c:extLst xmlns:c16r2="http://schemas.microsoft.com/office/drawing/2015/06/chart">
            <c:ext xmlns:c16="http://schemas.microsoft.com/office/drawing/2014/chart" uri="{C3380CC4-5D6E-409C-BE32-E72D297353CC}">
              <c16:uniqueId val="{00000006-09CF-40BD-8BEA-402948B17BD8}"/>
            </c:ext>
          </c:extLst>
        </c:ser>
        <c:dLbls/>
        <c:gapWidth val="66"/>
        <c:overlap val="100"/>
        <c:axId val="155468160"/>
        <c:axId val="155469696"/>
      </c:barChart>
      <c:catAx>
        <c:axId val="155468160"/>
        <c:scaling>
          <c:orientation val="minMax"/>
        </c:scaling>
        <c:axPos val="l"/>
        <c:numFmt formatCode="General" sourceLinked="0"/>
        <c:tickLblPos val="nextTo"/>
        <c:spPr>
          <a:ln>
            <a:noFill/>
          </a:ln>
        </c:spPr>
        <c:txPr>
          <a:bodyPr/>
          <a:lstStyle/>
          <a:p>
            <a:pPr>
              <a:defRPr sz="1200">
                <a:solidFill>
                  <a:schemeClr val="tx1"/>
                </a:solidFill>
              </a:defRPr>
            </a:pPr>
            <a:endParaRPr lang="sv-SE"/>
          </a:p>
        </c:txPr>
        <c:crossAx val="155469696"/>
        <c:crosses val="autoZero"/>
        <c:auto val="1"/>
        <c:lblAlgn val="ctr"/>
        <c:lblOffset val="100"/>
      </c:catAx>
      <c:valAx>
        <c:axId val="155469696"/>
        <c:scaling>
          <c:orientation val="minMax"/>
          <c:max val="100"/>
        </c:scaling>
        <c:delete val="1"/>
        <c:axPos val="b"/>
        <c:numFmt formatCode="General" sourceLinked="1"/>
        <c:tickLblPos val="none"/>
        <c:crossAx val="155468160"/>
        <c:crosses val="autoZero"/>
        <c:crossBetween val="between"/>
      </c:valAx>
    </c:plotArea>
    <c:legend>
      <c:legendPos val="t"/>
      <c:layout/>
      <c:txPr>
        <a:bodyPr/>
        <a:lstStyle/>
        <a:p>
          <a:pPr>
            <a:defRPr sz="1200"/>
          </a:pPr>
          <a:endParaRPr lang="sv-SE"/>
        </a:p>
      </c:txPr>
    </c:legend>
    <c:plotVisOnly val="1"/>
    <c:dispBlanksAs val="gap"/>
  </c:chart>
  <c:txPr>
    <a:bodyPr/>
    <a:lstStyle/>
    <a:p>
      <a:pPr>
        <a:defRPr sz="1800"/>
      </a:pPr>
      <a:endParaRPr lang="sv-SE"/>
    </a:p>
  </c:txPr>
  <c:externalData r:id="rId2"/>
</c:chartSpace>
</file>

<file path=ppt/charts/chart9.xml><?xml version="1.0" encoding="utf-8"?>
<c:chartSpace xmlns:c="http://schemas.openxmlformats.org/drawingml/2006/chart" xmlns:a="http://schemas.openxmlformats.org/drawingml/2006/main" xmlns:r="http://schemas.openxmlformats.org/officeDocument/2006/relationships">
  <c:lang val="sv-SE"/>
  <c:style val="18"/>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601407272380532"/>
          <c:y val="9.2978405041161824E-2"/>
          <c:w val="0.82521867045855568"/>
          <c:h val="0.8797760457192606"/>
        </c:manualLayout>
      </c:layout>
      <c:barChart>
        <c:barDir val="bar"/>
        <c:grouping val="stacked"/>
        <c:ser>
          <c:idx val="0"/>
          <c:order val="0"/>
          <c:tx>
            <c:strRef>
              <c:f>Sheet1!$B$1</c:f>
              <c:strCache>
                <c:ptCount val="1"/>
                <c:pt idx="0">
                  <c:v>Stämmer mycket dåligt</c:v>
                </c:pt>
              </c:strCache>
            </c:strRef>
          </c:tx>
          <c:spPr>
            <a:solidFill>
              <a:srgbClr val="C50017"/>
            </a:solidFill>
            <a:ln>
              <a:solidFill>
                <a:srgbClr val="FFFFFF"/>
              </a:solidFill>
            </a:ln>
          </c:spPr>
          <c:dLbls>
            <c:spPr>
              <a:noFill/>
              <a:ln>
                <a:noFill/>
              </a:ln>
              <a:effectLst/>
            </c:spPr>
            <c:txPr>
              <a:bodyPr wrap="square" lIns="38100" tIns="19050" rIns="38100" bIns="19050" anchor="ctr">
                <a:spAutoFit/>
              </a:bodyPr>
              <a:lstStyle/>
              <a:p>
                <a:pPr>
                  <a:defRPr sz="1200">
                    <a:solidFill>
                      <a:schemeClr val="bg1"/>
                    </a:solidFill>
                  </a:defRPr>
                </a:pPr>
                <a:endParaRPr lang="sv-SE"/>
              </a:p>
            </c:txP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Sheet1!$B$2:$B$22</c:f>
              <c:numCache>
                <c:formatCode>General</c:formatCode>
                <c:ptCount val="21"/>
                <c:pt idx="0">
                  <c:v>48</c:v>
                </c:pt>
                <c:pt idx="1">
                  <c:v>39</c:v>
                </c:pt>
                <c:pt idx="2">
                  <c:v>51</c:v>
                </c:pt>
                <c:pt idx="3">
                  <c:v>47</c:v>
                </c:pt>
                <c:pt idx="4">
                  <c:v>38</c:v>
                </c:pt>
                <c:pt idx="5">
                  <c:v>44</c:v>
                </c:pt>
                <c:pt idx="6">
                  <c:v>40</c:v>
                </c:pt>
                <c:pt idx="7">
                  <c:v>40</c:v>
                </c:pt>
                <c:pt idx="8">
                  <c:v>37</c:v>
                </c:pt>
                <c:pt idx="9">
                  <c:v>44</c:v>
                </c:pt>
                <c:pt idx="10">
                  <c:v>41</c:v>
                </c:pt>
                <c:pt idx="11">
                  <c:v>42</c:v>
                </c:pt>
                <c:pt idx="12">
                  <c:v>43</c:v>
                </c:pt>
                <c:pt idx="13">
                  <c:v>39</c:v>
                </c:pt>
                <c:pt idx="14">
                  <c:v>44</c:v>
                </c:pt>
                <c:pt idx="15">
                  <c:v>42</c:v>
                </c:pt>
                <c:pt idx="16">
                  <c:v>39</c:v>
                </c:pt>
                <c:pt idx="17">
                  <c:v>43</c:v>
                </c:pt>
                <c:pt idx="18">
                  <c:v>44</c:v>
                </c:pt>
                <c:pt idx="19">
                  <c:v>46</c:v>
                </c:pt>
                <c:pt idx="20">
                  <c:v>44</c:v>
                </c:pt>
              </c:numCache>
            </c:numRef>
          </c:val>
          <c:extLst xmlns:c16r2="http://schemas.microsoft.com/office/drawing/2015/06/chart">
            <c:ext xmlns:c16="http://schemas.microsoft.com/office/drawing/2014/chart" uri="{C3380CC4-5D6E-409C-BE32-E72D297353CC}">
              <c16:uniqueId val="{00000000-58EB-4F53-940B-7B098CB0F205}"/>
            </c:ext>
          </c:extLst>
        </c:ser>
        <c:ser>
          <c:idx val="1"/>
          <c:order val="1"/>
          <c:tx>
            <c:strRef>
              <c:f>Sheet1!$C$1</c:f>
              <c:strCache>
                <c:ptCount val="1"/>
                <c:pt idx="0">
                  <c:v>Stämmer ganska dåligt </c:v>
                </c:pt>
              </c:strCache>
            </c:strRef>
          </c:tx>
          <c:spPr>
            <a:solidFill>
              <a:srgbClr val="F7911E"/>
            </a:solidFill>
            <a:ln>
              <a:solidFill>
                <a:srgbClr val="FFFFFF"/>
              </a:solidFill>
            </a:ln>
          </c:spPr>
          <c:dLbls>
            <c:dLbl>
              <c:idx val="7"/>
              <c:layout/>
              <c:showVal val="1"/>
              <c:extLst xmlns:c16r2="http://schemas.microsoft.com/office/drawing/2015/06/chart">
                <c:ext xmlns:c16="http://schemas.microsoft.com/office/drawing/2014/chart" uri="{C3380CC4-5D6E-409C-BE32-E72D297353CC}">
                  <c16:uniqueId val="{00000001-58EB-4F53-940B-7B098CB0F205}"/>
                </c:ext>
                <c:ext xmlns:c15="http://schemas.microsoft.com/office/drawing/2012/chart" uri="{CE6537A1-D6FC-4f65-9D91-7224C49458BB}">
                  <c15:layout/>
                </c:ext>
              </c:extLst>
            </c:dLbl>
            <c:dLbl>
              <c:idx val="12"/>
              <c:layout/>
              <c:showVal val="1"/>
              <c:extLst xmlns:c16r2="http://schemas.microsoft.com/office/drawing/2015/06/chart">
                <c:ext xmlns:c16="http://schemas.microsoft.com/office/drawing/2014/chart" uri="{C3380CC4-5D6E-409C-BE32-E72D297353CC}">
                  <c16:uniqueId val="{00000002-58EB-4F53-940B-7B098CB0F205}"/>
                </c:ext>
                <c:ext xmlns:c15="http://schemas.microsoft.com/office/drawing/2012/chart" uri="{CE6537A1-D6FC-4f65-9D91-7224C49458BB}">
                  <c15:layout/>
                </c:ext>
              </c:extLst>
            </c:dLbl>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Sheet1!$C$2:$C$22</c:f>
              <c:numCache>
                <c:formatCode>General</c:formatCode>
                <c:ptCount val="21"/>
                <c:pt idx="0">
                  <c:v>36</c:v>
                </c:pt>
                <c:pt idx="1">
                  <c:v>40</c:v>
                </c:pt>
                <c:pt idx="2">
                  <c:v>36</c:v>
                </c:pt>
                <c:pt idx="3">
                  <c:v>36</c:v>
                </c:pt>
                <c:pt idx="4">
                  <c:v>39</c:v>
                </c:pt>
                <c:pt idx="5">
                  <c:v>38</c:v>
                </c:pt>
                <c:pt idx="6">
                  <c:v>40</c:v>
                </c:pt>
                <c:pt idx="7">
                  <c:v>36</c:v>
                </c:pt>
                <c:pt idx="8">
                  <c:v>43</c:v>
                </c:pt>
                <c:pt idx="9">
                  <c:v>36</c:v>
                </c:pt>
                <c:pt idx="10">
                  <c:v>37</c:v>
                </c:pt>
                <c:pt idx="11">
                  <c:v>39</c:v>
                </c:pt>
                <c:pt idx="12">
                  <c:v>39</c:v>
                </c:pt>
                <c:pt idx="13">
                  <c:v>44</c:v>
                </c:pt>
                <c:pt idx="14">
                  <c:v>42</c:v>
                </c:pt>
                <c:pt idx="15">
                  <c:v>42</c:v>
                </c:pt>
                <c:pt idx="16">
                  <c:v>43</c:v>
                </c:pt>
                <c:pt idx="17">
                  <c:v>39</c:v>
                </c:pt>
                <c:pt idx="18">
                  <c:v>39</c:v>
                </c:pt>
                <c:pt idx="19">
                  <c:v>36</c:v>
                </c:pt>
                <c:pt idx="20">
                  <c:v>41</c:v>
                </c:pt>
              </c:numCache>
            </c:numRef>
          </c:val>
          <c:extLst xmlns:c16r2="http://schemas.microsoft.com/office/drawing/2015/06/chart">
            <c:ext xmlns:c16="http://schemas.microsoft.com/office/drawing/2014/chart" uri="{C3380CC4-5D6E-409C-BE32-E72D297353CC}">
              <c16:uniqueId val="{00000003-58EB-4F53-940B-7B098CB0F205}"/>
            </c:ext>
          </c:extLst>
        </c:ser>
        <c:ser>
          <c:idx val="2"/>
          <c:order val="2"/>
          <c:tx>
            <c:strRef>
              <c:f>Sheet1!$D$1</c:f>
              <c:strCache>
                <c:ptCount val="1"/>
                <c:pt idx="0">
                  <c:v>Stämmer ganska bra </c:v>
                </c:pt>
              </c:strCache>
            </c:strRef>
          </c:tx>
          <c:spPr>
            <a:solidFill>
              <a:srgbClr val="81C341"/>
            </a:solidFill>
            <a:ln>
              <a:solidFill>
                <a:srgbClr val="FFFFFF"/>
              </a:solidFill>
            </a:ln>
          </c:spPr>
          <c:dLbls>
            <c:spPr>
              <a:noFill/>
              <a:ln>
                <a:noFill/>
              </a:ln>
              <a:effectLst/>
            </c:spPr>
            <c:txPr>
              <a:bodyPr/>
              <a:lstStyle/>
              <a:p>
                <a:pPr>
                  <a:defRPr sz="1200">
                    <a:solidFill>
                      <a:srgbClr val="FFFFFF"/>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Sheet1!$D$2:$D$22</c:f>
              <c:numCache>
                <c:formatCode>General</c:formatCode>
                <c:ptCount val="21"/>
                <c:pt idx="0">
                  <c:v>12</c:v>
                </c:pt>
                <c:pt idx="1">
                  <c:v>15</c:v>
                </c:pt>
                <c:pt idx="2">
                  <c:v>7</c:v>
                </c:pt>
                <c:pt idx="3">
                  <c:v>11</c:v>
                </c:pt>
                <c:pt idx="4">
                  <c:v>14</c:v>
                </c:pt>
                <c:pt idx="5">
                  <c:v>14</c:v>
                </c:pt>
                <c:pt idx="6">
                  <c:v>15</c:v>
                </c:pt>
                <c:pt idx="7">
                  <c:v>17</c:v>
                </c:pt>
                <c:pt idx="8">
                  <c:v>15</c:v>
                </c:pt>
                <c:pt idx="9">
                  <c:v>14</c:v>
                </c:pt>
                <c:pt idx="10">
                  <c:v>12</c:v>
                </c:pt>
                <c:pt idx="11">
                  <c:v>12</c:v>
                </c:pt>
                <c:pt idx="12">
                  <c:v>15</c:v>
                </c:pt>
                <c:pt idx="13">
                  <c:v>12</c:v>
                </c:pt>
                <c:pt idx="14">
                  <c:v>8</c:v>
                </c:pt>
                <c:pt idx="15">
                  <c:v>10</c:v>
                </c:pt>
                <c:pt idx="16">
                  <c:v>13</c:v>
                </c:pt>
                <c:pt idx="17">
                  <c:v>12</c:v>
                </c:pt>
                <c:pt idx="18">
                  <c:v>9</c:v>
                </c:pt>
                <c:pt idx="19">
                  <c:v>11</c:v>
                </c:pt>
                <c:pt idx="20">
                  <c:v>11</c:v>
                </c:pt>
              </c:numCache>
            </c:numRef>
          </c:val>
          <c:extLst xmlns:c16r2="http://schemas.microsoft.com/office/drawing/2015/06/chart">
            <c:ext xmlns:c16="http://schemas.microsoft.com/office/drawing/2014/chart" uri="{C3380CC4-5D6E-409C-BE32-E72D297353CC}">
              <c16:uniqueId val="{00000004-58EB-4F53-940B-7B098CB0F205}"/>
            </c:ext>
          </c:extLst>
        </c:ser>
        <c:ser>
          <c:idx val="3"/>
          <c:order val="3"/>
          <c:tx>
            <c:strRef>
              <c:f>Sheet1!$E$1</c:f>
              <c:strCache>
                <c:ptCount val="1"/>
                <c:pt idx="0">
                  <c:v>Stämmer mycket bra</c:v>
                </c:pt>
              </c:strCache>
            </c:strRef>
          </c:tx>
          <c:spPr>
            <a:solidFill>
              <a:srgbClr val="00B050"/>
            </a:solidFill>
            <a:ln>
              <a:solidFill>
                <a:srgbClr val="FFFFFF"/>
              </a:solidFill>
            </a:ln>
          </c:spPr>
          <c:dLbls>
            <c:dLbl>
              <c:idx val="14"/>
              <c:delete val="1"/>
              <c:extLst xmlns:c16r2="http://schemas.microsoft.com/office/drawing/2015/06/chart">
                <c:ext xmlns:c16="http://schemas.microsoft.com/office/drawing/2014/chart" uri="{C3380CC4-5D6E-409C-BE32-E72D297353CC}">
                  <c16:uniqueId val="{00000005-58EB-4F53-940B-7B098CB0F205}"/>
                </c:ext>
                <c:ext xmlns:c15="http://schemas.microsoft.com/office/drawing/2012/chart" uri="{CE6537A1-D6FC-4f65-9D91-7224C49458BB}"/>
              </c:extLst>
            </c:dLbl>
            <c:spPr>
              <a:noFill/>
              <a:ln>
                <a:noFill/>
              </a:ln>
              <a:effectLst/>
            </c:spPr>
            <c:txPr>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0"/>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Sheet1!$E$2:$E$22</c:f>
              <c:numCache>
                <c:formatCode>General</c:formatCode>
                <c:ptCount val="21"/>
                <c:pt idx="0">
                  <c:v>3</c:v>
                </c:pt>
                <c:pt idx="1">
                  <c:v>3</c:v>
                </c:pt>
                <c:pt idx="2">
                  <c:v>1</c:v>
                </c:pt>
                <c:pt idx="3">
                  <c:v>4</c:v>
                </c:pt>
                <c:pt idx="4">
                  <c:v>3</c:v>
                </c:pt>
                <c:pt idx="5">
                  <c:v>1</c:v>
                </c:pt>
                <c:pt idx="6">
                  <c:v>2</c:v>
                </c:pt>
                <c:pt idx="7">
                  <c:v>2</c:v>
                </c:pt>
                <c:pt idx="8">
                  <c:v>3</c:v>
                </c:pt>
                <c:pt idx="9">
                  <c:v>1</c:v>
                </c:pt>
                <c:pt idx="10">
                  <c:v>3</c:v>
                </c:pt>
                <c:pt idx="11">
                  <c:v>1</c:v>
                </c:pt>
                <c:pt idx="12">
                  <c:v>1</c:v>
                </c:pt>
                <c:pt idx="13">
                  <c:v>2</c:v>
                </c:pt>
                <c:pt idx="14">
                  <c:v>0</c:v>
                </c:pt>
                <c:pt idx="15">
                  <c:v>2</c:v>
                </c:pt>
                <c:pt idx="16">
                  <c:v>1</c:v>
                </c:pt>
                <c:pt idx="17">
                  <c:v>2</c:v>
                </c:pt>
                <c:pt idx="18">
                  <c:v>3</c:v>
                </c:pt>
                <c:pt idx="19">
                  <c:v>1</c:v>
                </c:pt>
                <c:pt idx="20">
                  <c:v>1</c:v>
                </c:pt>
              </c:numCache>
            </c:numRef>
          </c:val>
          <c:extLst xmlns:c16r2="http://schemas.microsoft.com/office/drawing/2015/06/chart">
            <c:ext xmlns:c16="http://schemas.microsoft.com/office/drawing/2014/chart" uri="{C3380CC4-5D6E-409C-BE32-E72D297353CC}">
              <c16:uniqueId val="{00000006-58EB-4F53-940B-7B098CB0F205}"/>
            </c:ext>
          </c:extLst>
        </c:ser>
        <c:ser>
          <c:idx val="4"/>
          <c:order val="4"/>
          <c:tx>
            <c:strRef>
              <c:f>Sheet1!$F$1</c:f>
              <c:strCache>
                <c:ptCount val="1"/>
                <c:pt idx="0">
                  <c:v>Tveksam, vet ej </c:v>
                </c:pt>
              </c:strCache>
            </c:strRef>
          </c:tx>
          <c:spPr>
            <a:solidFill>
              <a:srgbClr val="FFFFFF">
                <a:lumMod val="75000"/>
              </a:srgbClr>
            </a:solidFill>
            <a:ln>
              <a:solidFill>
                <a:srgbClr val="FFFFFF"/>
              </a:solidFill>
            </a:ln>
          </c:spPr>
          <c:dLbls>
            <c:spPr>
              <a:noFill/>
              <a:ln>
                <a:noFill/>
              </a:ln>
              <a:effectLst/>
            </c:spPr>
            <c:txPr>
              <a:bodyPr wrap="square" lIns="38100" tIns="19050" rIns="38100" bIns="19050" anchor="ctr">
                <a:spAutoFit/>
              </a:bodyPr>
              <a:lstStyle/>
              <a:p>
                <a:pPr>
                  <a:defRPr sz="1200">
                    <a:solidFill>
                      <a:schemeClr val="bg1"/>
                    </a:solidFill>
                  </a:defRPr>
                </a:pPr>
                <a:endParaRPr lang="sv-SE"/>
              </a:p>
            </c:txPr>
            <c:dLblPos val="ctr"/>
            <c:showVal val="1"/>
            <c:extLst xmlns:c16r2="http://schemas.microsoft.com/office/drawing/2015/06/chart">
              <c:ext xmlns:c15="http://schemas.microsoft.com/office/drawing/2012/chart" uri="{CE6537A1-D6FC-4f65-9D91-7224C49458BB}">
                <c15:layout/>
                <c15:showLeaderLines val="1"/>
              </c:ext>
            </c:extLst>
          </c:dLbls>
          <c:cat>
            <c:strRef>
              <c:f>Sheet1!$A$2:$A$22</c:f>
              <c:strCache>
                <c:ptCount val="21"/>
                <c:pt idx="0">
                  <c:v>Östergötland</c:v>
                </c:pt>
                <c:pt idx="1">
                  <c:v>Örebro</c:v>
                </c:pt>
                <c:pt idx="2">
                  <c:v>Västra Götaland</c:v>
                </c:pt>
                <c:pt idx="3">
                  <c:v>Västmanland</c:v>
                </c:pt>
                <c:pt idx="4">
                  <c:v>Västernorrland</c:v>
                </c:pt>
                <c:pt idx="5">
                  <c:v>Västerbotten</c:v>
                </c:pt>
                <c:pt idx="6">
                  <c:v>Värmland</c:v>
                </c:pt>
                <c:pt idx="7">
                  <c:v>Uppsala</c:v>
                </c:pt>
                <c:pt idx="8">
                  <c:v>Södermanland</c:v>
                </c:pt>
                <c:pt idx="9">
                  <c:v>Stockholm</c:v>
                </c:pt>
                <c:pt idx="10">
                  <c:v>Skåne</c:v>
                </c:pt>
                <c:pt idx="11">
                  <c:v>Norrbotten</c:v>
                </c:pt>
                <c:pt idx="12">
                  <c:v>Kronoberg</c:v>
                </c:pt>
                <c:pt idx="13">
                  <c:v>Kalmar</c:v>
                </c:pt>
                <c:pt idx="14">
                  <c:v>Jönköping</c:v>
                </c:pt>
                <c:pt idx="15">
                  <c:v>Jämtland</c:v>
                </c:pt>
                <c:pt idx="16">
                  <c:v>Halland</c:v>
                </c:pt>
                <c:pt idx="17">
                  <c:v>Gävleborg</c:v>
                </c:pt>
                <c:pt idx="18">
                  <c:v>Gotland</c:v>
                </c:pt>
                <c:pt idx="19">
                  <c:v>Dalarna</c:v>
                </c:pt>
                <c:pt idx="20">
                  <c:v>Blekinge</c:v>
                </c:pt>
              </c:strCache>
            </c:strRef>
          </c:cat>
          <c:val>
            <c:numRef>
              <c:f>Sheet1!$F$2:$F$22</c:f>
              <c:numCache>
                <c:formatCode>General</c:formatCode>
                <c:ptCount val="21"/>
                <c:pt idx="0">
                  <c:v>1</c:v>
                </c:pt>
                <c:pt idx="1">
                  <c:v>3</c:v>
                </c:pt>
                <c:pt idx="2">
                  <c:v>4</c:v>
                </c:pt>
                <c:pt idx="3">
                  <c:v>2</c:v>
                </c:pt>
                <c:pt idx="4">
                  <c:v>5</c:v>
                </c:pt>
                <c:pt idx="5">
                  <c:v>3</c:v>
                </c:pt>
                <c:pt idx="6">
                  <c:v>3</c:v>
                </c:pt>
                <c:pt idx="7">
                  <c:v>5</c:v>
                </c:pt>
                <c:pt idx="8">
                  <c:v>3</c:v>
                </c:pt>
                <c:pt idx="9">
                  <c:v>4</c:v>
                </c:pt>
                <c:pt idx="10">
                  <c:v>6</c:v>
                </c:pt>
                <c:pt idx="11">
                  <c:v>5</c:v>
                </c:pt>
                <c:pt idx="12">
                  <c:v>2</c:v>
                </c:pt>
                <c:pt idx="13">
                  <c:v>3</c:v>
                </c:pt>
                <c:pt idx="14">
                  <c:v>6</c:v>
                </c:pt>
                <c:pt idx="15">
                  <c:v>4</c:v>
                </c:pt>
                <c:pt idx="16">
                  <c:v>4</c:v>
                </c:pt>
                <c:pt idx="17">
                  <c:v>4</c:v>
                </c:pt>
                <c:pt idx="18">
                  <c:v>5</c:v>
                </c:pt>
                <c:pt idx="19">
                  <c:v>5</c:v>
                </c:pt>
                <c:pt idx="20">
                  <c:v>3</c:v>
                </c:pt>
              </c:numCache>
            </c:numRef>
          </c:val>
          <c:extLst xmlns:c16r2="http://schemas.microsoft.com/office/drawing/2015/06/chart">
            <c:ext xmlns:c16="http://schemas.microsoft.com/office/drawing/2014/chart" uri="{C3380CC4-5D6E-409C-BE32-E72D297353CC}">
              <c16:uniqueId val="{00000007-58EB-4F53-940B-7B098CB0F205}"/>
            </c:ext>
          </c:extLst>
        </c:ser>
        <c:dLbls/>
        <c:gapWidth val="66"/>
        <c:overlap val="100"/>
        <c:axId val="155811840"/>
        <c:axId val="155813376"/>
      </c:barChart>
      <c:catAx>
        <c:axId val="155811840"/>
        <c:scaling>
          <c:orientation val="minMax"/>
        </c:scaling>
        <c:axPos val="l"/>
        <c:numFmt formatCode="General" sourceLinked="0"/>
        <c:tickLblPos val="nextTo"/>
        <c:spPr>
          <a:ln>
            <a:noFill/>
          </a:ln>
        </c:spPr>
        <c:txPr>
          <a:bodyPr/>
          <a:lstStyle/>
          <a:p>
            <a:pPr>
              <a:defRPr sz="1200">
                <a:solidFill>
                  <a:schemeClr val="tx1"/>
                </a:solidFill>
              </a:defRPr>
            </a:pPr>
            <a:endParaRPr lang="sv-SE"/>
          </a:p>
        </c:txPr>
        <c:crossAx val="155813376"/>
        <c:crosses val="autoZero"/>
        <c:auto val="1"/>
        <c:lblAlgn val="ctr"/>
        <c:lblOffset val="100"/>
      </c:catAx>
      <c:valAx>
        <c:axId val="155813376"/>
        <c:scaling>
          <c:orientation val="minMax"/>
          <c:max val="100"/>
        </c:scaling>
        <c:delete val="1"/>
        <c:axPos val="b"/>
        <c:numFmt formatCode="General" sourceLinked="1"/>
        <c:tickLblPos val="none"/>
        <c:crossAx val="155811840"/>
        <c:crosses val="autoZero"/>
        <c:crossBetween val="between"/>
      </c:valAx>
    </c:plotArea>
    <c:legend>
      <c:legendPos val="t"/>
      <c:layout/>
      <c:txPr>
        <a:bodyPr/>
        <a:lstStyle/>
        <a:p>
          <a:pPr>
            <a:defRPr sz="1200"/>
          </a:pPr>
          <a:endParaRPr lang="sv-SE"/>
        </a:p>
      </c:txPr>
    </c:legend>
    <c:plotVisOnly val="1"/>
    <c:dispBlanksAs val="gap"/>
  </c:chart>
  <c:txPr>
    <a:bodyPr/>
    <a:lstStyle/>
    <a:p>
      <a:pPr>
        <a:defRPr sz="1800"/>
      </a:pPr>
      <a:endParaRPr lang="sv-SE"/>
    </a:p>
  </c:txPr>
  <c:externalData r:id="rId2"/>
</c:chartSpace>
</file>

<file path=ppt/charts/colors1.xml><?xml version="1.0" encoding="utf-8"?>
<cs:colorStyle xmlns:cs="http://schemas.microsoft.com/office/drawing/2012/chartStyle" xmlns:a="http://schemas.openxmlformats.org/drawingml/2006/main" meth="withinLinearReversed" id="26">
  <a:schemeClr val="accent6"/>
</cs:colorStyle>
</file>

<file path=ppt/charts/colors10.xml><?xml version="1.0" encoding="utf-8"?>
<cs:colorStyle xmlns:cs="http://schemas.microsoft.com/office/drawing/2012/chartStyle" xmlns:a="http://schemas.openxmlformats.org/drawingml/2006/main" meth="withinLinearReversed" id="26">
  <a:schemeClr val="accent6"/>
</cs:colorStyle>
</file>

<file path=ppt/charts/colors11.xml><?xml version="1.0" encoding="utf-8"?>
<cs:colorStyle xmlns:cs="http://schemas.microsoft.com/office/drawing/2012/chartStyle" xmlns:a="http://schemas.openxmlformats.org/drawingml/2006/main" meth="withinLinearReversed" id="26">
  <a:schemeClr val="accent6"/>
</cs:colorStyle>
</file>

<file path=ppt/charts/colors12.xml><?xml version="1.0" encoding="utf-8"?>
<cs:colorStyle xmlns:cs="http://schemas.microsoft.com/office/drawing/2012/chartStyle" xmlns:a="http://schemas.openxmlformats.org/drawingml/2006/main" meth="withinLinearReversed" id="26">
  <a:schemeClr val="accent6"/>
</cs:colorStyle>
</file>

<file path=ppt/charts/colors13.xml><?xml version="1.0" encoding="utf-8"?>
<cs:colorStyle xmlns:cs="http://schemas.microsoft.com/office/drawing/2012/chartStyle" xmlns:a="http://schemas.openxmlformats.org/drawingml/2006/main" meth="withinLinearReversed" id="26">
  <a:schemeClr val="accent6"/>
</cs:colorStyle>
</file>

<file path=ppt/charts/colors14.xml><?xml version="1.0" encoding="utf-8"?>
<cs:colorStyle xmlns:cs="http://schemas.microsoft.com/office/drawing/2012/chartStyle" xmlns:a="http://schemas.openxmlformats.org/drawingml/2006/main" meth="withinLinearReversed" id="26">
  <a:schemeClr val="accent6"/>
</cs:colorStyle>
</file>

<file path=ppt/charts/colors2.xml><?xml version="1.0" encoding="utf-8"?>
<cs:colorStyle xmlns:cs="http://schemas.microsoft.com/office/drawing/2012/chartStyle" xmlns:a="http://schemas.openxmlformats.org/drawingml/2006/main" meth="withinLinearReversed" id="26">
  <a:schemeClr val="accent6"/>
</cs:colorStyle>
</file>

<file path=ppt/charts/colors3.xml><?xml version="1.0" encoding="utf-8"?>
<cs:colorStyle xmlns:cs="http://schemas.microsoft.com/office/drawing/2012/chartStyle" xmlns:a="http://schemas.openxmlformats.org/drawingml/2006/main" meth="withinLinearReversed" id="26">
  <a:schemeClr val="accent6"/>
</cs:colorStyle>
</file>

<file path=ppt/charts/colors4.xml><?xml version="1.0" encoding="utf-8"?>
<cs:colorStyle xmlns:cs="http://schemas.microsoft.com/office/drawing/2012/chartStyle" xmlns:a="http://schemas.openxmlformats.org/drawingml/2006/main" meth="withinLinearReversed" id="26">
  <a:schemeClr val="accent6"/>
</cs:colorStyle>
</file>

<file path=ppt/charts/colors5.xml><?xml version="1.0" encoding="utf-8"?>
<cs:colorStyle xmlns:cs="http://schemas.microsoft.com/office/drawing/2012/chartStyle" xmlns:a="http://schemas.openxmlformats.org/drawingml/2006/main" meth="withinLinearReversed" id="26">
  <a:schemeClr val="accent6"/>
</cs:colorStyle>
</file>

<file path=ppt/charts/colors6.xml><?xml version="1.0" encoding="utf-8"?>
<cs:colorStyle xmlns:cs="http://schemas.microsoft.com/office/drawing/2012/chartStyle" xmlns:a="http://schemas.openxmlformats.org/drawingml/2006/main" meth="withinLinearReversed" id="26">
  <a:schemeClr val="accent6"/>
</cs:colorStyle>
</file>

<file path=ppt/charts/colors7.xml><?xml version="1.0" encoding="utf-8"?>
<cs:colorStyle xmlns:cs="http://schemas.microsoft.com/office/drawing/2012/chartStyle" xmlns:a="http://schemas.openxmlformats.org/drawingml/2006/main" meth="withinLinearReversed" id="26">
  <a:schemeClr val="accent6"/>
</cs:colorStyle>
</file>

<file path=ppt/charts/colors8.xml><?xml version="1.0" encoding="utf-8"?>
<cs:colorStyle xmlns:cs="http://schemas.microsoft.com/office/drawing/2012/chartStyle" xmlns:a="http://schemas.openxmlformats.org/drawingml/2006/main" meth="withinLinearReversed" id="26">
  <a:schemeClr val="accent6"/>
</cs:colorStyle>
</file>

<file path=ppt/charts/colors9.xml><?xml version="1.0" encoding="utf-8"?>
<cs:colorStyle xmlns:cs="http://schemas.microsoft.com/office/drawing/2012/chartStyle" xmlns:a="http://schemas.openxmlformats.org/drawingml/2006/main" meth="withinLinearReversed" id="26">
  <a:schemeClr val="accent6"/>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0.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6.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7.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8.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9.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AAC5B1-F58D-4268-BB75-9856A9D794A6}" type="datetimeFigureOut">
              <a:rPr lang="en-GB" smtClean="0"/>
              <a:pPr/>
              <a:t>27/10/2017</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900C33-90AE-4963-9AD8-3B07939F57E9}" type="slidenum">
              <a:rPr lang="en-GB" smtClean="0"/>
              <a:pPr/>
              <a:t>‹#›</a:t>
            </a:fld>
            <a:endParaRPr lang="en-GB" dirty="0"/>
          </a:p>
        </p:txBody>
      </p:sp>
    </p:spTree>
    <p:extLst>
      <p:ext uri="{BB962C8B-B14F-4D97-AF65-F5344CB8AC3E}">
        <p14:creationId xmlns:p14="http://schemas.microsoft.com/office/powerpoint/2010/main" xmlns="" val="1609606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xmlns="" val="5036236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xmlns="" val="28910074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xmlns="" val="10087671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xmlns="" val="9188446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xmlns="" val="1568844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xmlns="" val="15587450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xmlns="" val="3085653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xmlns="" val="1354377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xmlns="" val="16272212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xmlns="" val="2347641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xmlns="" val="2865802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xmlns="" val="30163700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xmlns="" val="38466064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xmlns="" val="1206107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xmlns="" val="12444353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1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67200" y="1138238"/>
            <a:ext cx="4665663" cy="1787237"/>
          </a:xfrm>
          <a:prstGeom prst="rect">
            <a:avLst/>
          </a:prstGeom>
        </p:spPr>
        <p:txBody>
          <a:bodyPr anchor="b">
            <a:noAutofit/>
          </a:bodyPr>
          <a:lstStyle>
            <a:lvl1pPr algn="l">
              <a:defRPr sz="2400" b="1">
                <a:solidFill>
                  <a:schemeClr val="tx1"/>
                </a:solidFill>
              </a:defRPr>
            </a:lvl1pPr>
          </a:lstStyle>
          <a:p>
            <a:r>
              <a:rPr lang="en-GB" dirty="0"/>
              <a:t>Click to edit master title style</a:t>
            </a:r>
          </a:p>
        </p:txBody>
      </p:sp>
      <p:sp>
        <p:nvSpPr>
          <p:cNvPr id="3" name="Subtitle 2"/>
          <p:cNvSpPr>
            <a:spLocks noGrp="1"/>
          </p:cNvSpPr>
          <p:nvPr>
            <p:ph type="subTitle" idx="1" hasCustomPrompt="1"/>
          </p:nvPr>
        </p:nvSpPr>
        <p:spPr>
          <a:xfrm>
            <a:off x="367200" y="3146902"/>
            <a:ext cx="4665663" cy="1882298"/>
          </a:xfrm>
          <a:prstGeom prst="rect">
            <a:avLst/>
          </a:prstGeom>
        </p:spPr>
        <p:txBody>
          <a:bodyPr anchor="t">
            <a:noAutofit/>
          </a:bodyPr>
          <a:lstStyle>
            <a:lvl1pPr marL="0" indent="0" algn="l">
              <a:spcBef>
                <a:spcPts val="600"/>
              </a:spcBef>
              <a:buNone/>
              <a:defRPr sz="22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pic>
        <p:nvPicPr>
          <p:cNvPr id="6" name="Bildobjekt 5"/>
          <p:cNvPicPr>
            <a:picLocks noChangeAspect="1"/>
          </p:cNvPicPr>
          <p:nvPr userDrawn="1"/>
        </p:nvPicPr>
        <p:blipFill>
          <a:blip r:embed="rId2" cstate="screen">
            <a:extLst>
              <a:ext uri="{28A0092B-C50C-407E-A947-70E740481C1C}">
                <a14:useLocalDpi xmlns:a14="http://schemas.microsoft.com/office/drawing/2010/main" xmlns=""/>
              </a:ext>
            </a:extLst>
          </a:blip>
          <a:stretch>
            <a:fillRect/>
          </a:stretch>
        </p:blipFill>
        <p:spPr>
          <a:xfrm>
            <a:off x="367200" y="550506"/>
            <a:ext cx="2533709" cy="313200"/>
          </a:xfrm>
          <a:prstGeom prst="rect">
            <a:avLst/>
          </a:prstGeom>
        </p:spPr>
      </p:pic>
    </p:spTree>
    <p:extLst>
      <p:ext uri="{BB962C8B-B14F-4D97-AF65-F5344CB8AC3E}">
        <p14:creationId xmlns:p14="http://schemas.microsoft.com/office/powerpoint/2010/main" xmlns="" val="84850088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2 x content">
    <p:spTree>
      <p:nvGrpSpPr>
        <p:cNvPr id="1" name=""/>
        <p:cNvGrpSpPr/>
        <p:nvPr/>
      </p:nvGrpSpPr>
      <p:grpSpPr>
        <a:xfrm>
          <a:off x="0" y="0"/>
          <a:ext cx="0" cy="0"/>
          <a:chOff x="0" y="0"/>
          <a:chExt cx="0" cy="0"/>
        </a:xfrm>
      </p:grpSpPr>
      <p:sp>
        <p:nvSpPr>
          <p:cNvPr id="8" name="Content Placeholder 2"/>
          <p:cNvSpPr>
            <a:spLocks noGrp="1"/>
          </p:cNvSpPr>
          <p:nvPr>
            <p:ph idx="1" hasCustomPrompt="1"/>
          </p:nvPr>
        </p:nvSpPr>
        <p:spPr>
          <a:xfrm>
            <a:off x="360000" y="1708150"/>
            <a:ext cx="5626800" cy="4003675"/>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0" name="Content Placeholder 35"/>
          <p:cNvSpPr>
            <a:spLocks noGrp="1"/>
          </p:cNvSpPr>
          <p:nvPr>
            <p:ph sz="quarter" idx="14" hasCustomPrompt="1"/>
          </p:nvPr>
        </p:nvSpPr>
        <p:spPr>
          <a:xfrm>
            <a:off x="6191574" y="1708150"/>
            <a:ext cx="5628408" cy="4003676"/>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6"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
        <p:nvSpPr>
          <p:cNvPr id="9" name="Text Placeholder 2"/>
          <p:cNvSpPr>
            <a:spLocks noGrp="1"/>
          </p:cNvSpPr>
          <p:nvPr>
            <p:ph type="body" sz="quarter" idx="17" hasCustomPrompt="1"/>
          </p:nvPr>
        </p:nvSpPr>
        <p:spPr>
          <a:xfrm>
            <a:off x="357188" y="909635"/>
            <a:ext cx="11477331" cy="396875"/>
          </a:xfrm>
        </p:spPr>
        <p:txBody>
          <a:bodyPr/>
          <a:lstStyle>
            <a:lvl1pPr>
              <a:defRPr sz="1800"/>
            </a:lvl1pPr>
          </a:lstStyle>
          <a:p>
            <a:pPr lvl="0"/>
            <a:r>
              <a:rPr lang="en-GB" dirty="0"/>
              <a:t>Click to edit master text styles</a:t>
            </a:r>
          </a:p>
        </p:txBody>
      </p:sp>
      <p:sp>
        <p:nvSpPr>
          <p:cNvPr id="12"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Tree>
    <p:extLst>
      <p:ext uri="{BB962C8B-B14F-4D97-AF65-F5344CB8AC3E}">
        <p14:creationId xmlns:p14="http://schemas.microsoft.com/office/powerpoint/2010/main" xmlns="" val="122512521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3 x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359998" y="1708150"/>
            <a:ext cx="3679200" cy="4003675"/>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GB" dirty="0"/>
          </a:p>
        </p:txBody>
      </p:sp>
      <p:sp>
        <p:nvSpPr>
          <p:cNvPr id="10" name="Content Placeholder 2"/>
          <p:cNvSpPr>
            <a:spLocks noGrp="1"/>
          </p:cNvSpPr>
          <p:nvPr>
            <p:ph idx="14"/>
          </p:nvPr>
        </p:nvSpPr>
        <p:spPr>
          <a:xfrm>
            <a:off x="4251325" y="1708150"/>
            <a:ext cx="3679200" cy="4003675"/>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GB" dirty="0"/>
          </a:p>
        </p:txBody>
      </p:sp>
      <p:sp>
        <p:nvSpPr>
          <p:cNvPr id="11" name="Content Placeholder 2"/>
          <p:cNvSpPr>
            <a:spLocks noGrp="1"/>
          </p:cNvSpPr>
          <p:nvPr>
            <p:ph idx="15"/>
          </p:nvPr>
        </p:nvSpPr>
        <p:spPr>
          <a:xfrm>
            <a:off x="8142653" y="1708150"/>
            <a:ext cx="3677328" cy="4003675"/>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GB" dirty="0"/>
          </a:p>
        </p:txBody>
      </p:sp>
      <p:sp>
        <p:nvSpPr>
          <p:cNvPr id="16"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7" name="Text Placeholder 2"/>
          <p:cNvSpPr>
            <a:spLocks noGrp="1"/>
          </p:cNvSpPr>
          <p:nvPr>
            <p:ph type="body" sz="quarter" idx="17" hasCustomPrompt="1"/>
          </p:nvPr>
        </p:nvSpPr>
        <p:spPr>
          <a:xfrm>
            <a:off x="357188" y="909635"/>
            <a:ext cx="11477331" cy="396875"/>
          </a:xfrm>
        </p:spPr>
        <p:txBody>
          <a:bodyPr/>
          <a:lstStyle>
            <a:lvl1pPr>
              <a:defRPr sz="1800"/>
            </a:lvl1pPr>
          </a:lstStyle>
          <a:p>
            <a:pPr lvl="0"/>
            <a:r>
              <a:rPr lang="en-GB" dirty="0"/>
              <a:t>Click to edit master text styles</a:t>
            </a:r>
          </a:p>
        </p:txBody>
      </p:sp>
      <p:sp>
        <p:nvSpPr>
          <p:cNvPr id="18"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
        <p:nvSpPr>
          <p:cNvPr id="19"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Tree>
    <p:extLst>
      <p:ext uri="{BB962C8B-B14F-4D97-AF65-F5344CB8AC3E}">
        <p14:creationId xmlns:p14="http://schemas.microsoft.com/office/powerpoint/2010/main" xmlns="" val="297238091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4 x content">
    <p:spTree>
      <p:nvGrpSpPr>
        <p:cNvPr id="1" name=""/>
        <p:cNvGrpSpPr/>
        <p:nvPr/>
      </p:nvGrpSpPr>
      <p:grpSpPr>
        <a:xfrm>
          <a:off x="0" y="0"/>
          <a:ext cx="0" cy="0"/>
          <a:chOff x="0" y="0"/>
          <a:chExt cx="0" cy="0"/>
        </a:xfrm>
      </p:grpSpPr>
      <p:sp>
        <p:nvSpPr>
          <p:cNvPr id="10" name="Content Placeholder 2"/>
          <p:cNvSpPr>
            <a:spLocks noGrp="1"/>
          </p:cNvSpPr>
          <p:nvPr>
            <p:ph idx="1" hasCustomPrompt="1"/>
          </p:nvPr>
        </p:nvSpPr>
        <p:spPr>
          <a:xfrm>
            <a:off x="359998" y="1708150"/>
            <a:ext cx="2714400" cy="4003675"/>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Content Placeholder 2"/>
          <p:cNvSpPr>
            <a:spLocks noGrp="1"/>
          </p:cNvSpPr>
          <p:nvPr>
            <p:ph idx="14" hasCustomPrompt="1"/>
          </p:nvPr>
        </p:nvSpPr>
        <p:spPr>
          <a:xfrm>
            <a:off x="3279775" y="1708150"/>
            <a:ext cx="2714400" cy="4003675"/>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3" name="Content Placeholder 2"/>
          <p:cNvSpPr>
            <a:spLocks noGrp="1"/>
          </p:cNvSpPr>
          <p:nvPr>
            <p:ph idx="15" hasCustomPrompt="1"/>
          </p:nvPr>
        </p:nvSpPr>
        <p:spPr>
          <a:xfrm>
            <a:off x="6199553" y="1708150"/>
            <a:ext cx="2714400" cy="4003675"/>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8" name="Content Placeholder 2"/>
          <p:cNvSpPr>
            <a:spLocks noGrp="1"/>
          </p:cNvSpPr>
          <p:nvPr>
            <p:ph idx="16" hasCustomPrompt="1"/>
          </p:nvPr>
        </p:nvSpPr>
        <p:spPr>
          <a:xfrm>
            <a:off x="9105580" y="1708150"/>
            <a:ext cx="2714400" cy="4003675"/>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9"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20" name="Text Placeholder 2"/>
          <p:cNvSpPr>
            <a:spLocks noGrp="1"/>
          </p:cNvSpPr>
          <p:nvPr>
            <p:ph type="body" sz="quarter" idx="18" hasCustomPrompt="1"/>
          </p:nvPr>
        </p:nvSpPr>
        <p:spPr>
          <a:xfrm>
            <a:off x="357188" y="909635"/>
            <a:ext cx="11477331" cy="396875"/>
          </a:xfrm>
        </p:spPr>
        <p:txBody>
          <a:bodyPr/>
          <a:lstStyle>
            <a:lvl1pPr>
              <a:defRPr sz="1800"/>
            </a:lvl1pPr>
          </a:lstStyle>
          <a:p>
            <a:pPr lvl="0"/>
            <a:r>
              <a:rPr lang="en-GB" dirty="0"/>
              <a:t>Click to edit master text styles</a:t>
            </a:r>
          </a:p>
        </p:txBody>
      </p:sp>
      <p:sp>
        <p:nvSpPr>
          <p:cNvPr id="21" name="Text Placeholder 17"/>
          <p:cNvSpPr>
            <a:spLocks noGrp="1"/>
          </p:cNvSpPr>
          <p:nvPr>
            <p:ph type="body" sz="quarter" idx="19"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
        <p:nvSpPr>
          <p:cNvPr id="22"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Tree>
    <p:extLst>
      <p:ext uri="{BB962C8B-B14F-4D97-AF65-F5344CB8AC3E}">
        <p14:creationId xmlns:p14="http://schemas.microsoft.com/office/powerpoint/2010/main" xmlns="" val="327980270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6"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1"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
        <p:nvSpPr>
          <p:cNvPr id="7" name="Text Placeholder 2"/>
          <p:cNvSpPr>
            <a:spLocks noGrp="1"/>
          </p:cNvSpPr>
          <p:nvPr>
            <p:ph type="body" sz="quarter" idx="17" hasCustomPrompt="1"/>
          </p:nvPr>
        </p:nvSpPr>
        <p:spPr>
          <a:xfrm>
            <a:off x="357188" y="909635"/>
            <a:ext cx="11477331" cy="396875"/>
          </a:xfrm>
        </p:spPr>
        <p:txBody>
          <a:bodyPr/>
          <a:lstStyle>
            <a:lvl1pPr>
              <a:defRPr sz="1800"/>
            </a:lvl1pPr>
          </a:lstStyle>
          <a:p>
            <a:pPr lvl="0"/>
            <a:r>
              <a:rPr lang="en-GB" dirty="0"/>
              <a:t>Click to edit master text styles</a:t>
            </a:r>
          </a:p>
        </p:txBody>
      </p:sp>
      <p:sp>
        <p:nvSpPr>
          <p:cNvPr id="9"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Tree>
    <p:extLst>
      <p:ext uri="{BB962C8B-B14F-4D97-AF65-F5344CB8AC3E}">
        <p14:creationId xmlns:p14="http://schemas.microsoft.com/office/powerpoint/2010/main" xmlns="" val="170820137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ooter only">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Tree>
    <p:extLst>
      <p:ext uri="{BB962C8B-B14F-4D97-AF65-F5344CB8AC3E}">
        <p14:creationId xmlns:p14="http://schemas.microsoft.com/office/powerpoint/2010/main" xmlns="" val="363862974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 no sub heading">
    <p:spTree>
      <p:nvGrpSpPr>
        <p:cNvPr id="1" name=""/>
        <p:cNvGrpSpPr/>
        <p:nvPr/>
      </p:nvGrpSpPr>
      <p:grpSpPr>
        <a:xfrm>
          <a:off x="0" y="0"/>
          <a:ext cx="0" cy="0"/>
          <a:chOff x="0" y="0"/>
          <a:chExt cx="0" cy="0"/>
        </a:xfrm>
      </p:grpSpPr>
      <p:sp>
        <p:nvSpPr>
          <p:cNvPr id="7" name="Content Placeholder 2"/>
          <p:cNvSpPr>
            <a:spLocks noGrp="1"/>
          </p:cNvSpPr>
          <p:nvPr>
            <p:ph idx="1" hasCustomPrompt="1"/>
          </p:nvPr>
        </p:nvSpPr>
        <p:spPr>
          <a:xfrm>
            <a:off x="359999" y="1708150"/>
            <a:ext cx="11466873" cy="4018118"/>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5"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
        <p:nvSpPr>
          <p:cNvPr id="9"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Tree>
    <p:extLst>
      <p:ext uri="{BB962C8B-B14F-4D97-AF65-F5344CB8AC3E}">
        <p14:creationId xmlns:p14="http://schemas.microsoft.com/office/powerpoint/2010/main" xmlns="" val="278716893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2 x content - no sub heading">
    <p:spTree>
      <p:nvGrpSpPr>
        <p:cNvPr id="1" name=""/>
        <p:cNvGrpSpPr/>
        <p:nvPr/>
      </p:nvGrpSpPr>
      <p:grpSpPr>
        <a:xfrm>
          <a:off x="0" y="0"/>
          <a:ext cx="0" cy="0"/>
          <a:chOff x="0" y="0"/>
          <a:chExt cx="0" cy="0"/>
        </a:xfrm>
      </p:grpSpPr>
      <p:sp>
        <p:nvSpPr>
          <p:cNvPr id="8" name="Content Placeholder 2"/>
          <p:cNvSpPr>
            <a:spLocks noGrp="1"/>
          </p:cNvSpPr>
          <p:nvPr>
            <p:ph idx="1" hasCustomPrompt="1"/>
          </p:nvPr>
        </p:nvSpPr>
        <p:spPr>
          <a:xfrm>
            <a:off x="360000" y="1708150"/>
            <a:ext cx="5626800" cy="4003675"/>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0" name="Content Placeholder 35"/>
          <p:cNvSpPr>
            <a:spLocks noGrp="1"/>
          </p:cNvSpPr>
          <p:nvPr>
            <p:ph sz="quarter" idx="14" hasCustomPrompt="1"/>
          </p:nvPr>
        </p:nvSpPr>
        <p:spPr>
          <a:xfrm>
            <a:off x="6191574" y="1708150"/>
            <a:ext cx="5628408" cy="4003676"/>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6"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
        <p:nvSpPr>
          <p:cNvPr id="12"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Tree>
    <p:extLst>
      <p:ext uri="{BB962C8B-B14F-4D97-AF65-F5344CB8AC3E}">
        <p14:creationId xmlns:p14="http://schemas.microsoft.com/office/powerpoint/2010/main" xmlns="" val="165438947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3 x content - no sub heading">
    <p:spTree>
      <p:nvGrpSpPr>
        <p:cNvPr id="1" name=""/>
        <p:cNvGrpSpPr/>
        <p:nvPr/>
      </p:nvGrpSpPr>
      <p:grpSpPr>
        <a:xfrm>
          <a:off x="0" y="0"/>
          <a:ext cx="0" cy="0"/>
          <a:chOff x="0" y="0"/>
          <a:chExt cx="0" cy="0"/>
        </a:xfrm>
      </p:grpSpPr>
      <p:sp>
        <p:nvSpPr>
          <p:cNvPr id="9" name="Content Placeholder 2"/>
          <p:cNvSpPr>
            <a:spLocks noGrp="1"/>
          </p:cNvSpPr>
          <p:nvPr>
            <p:ph idx="1"/>
          </p:nvPr>
        </p:nvSpPr>
        <p:spPr>
          <a:xfrm>
            <a:off x="359998" y="1708150"/>
            <a:ext cx="3679200" cy="4003675"/>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0" name="Content Placeholder 2"/>
          <p:cNvSpPr>
            <a:spLocks noGrp="1"/>
          </p:cNvSpPr>
          <p:nvPr>
            <p:ph idx="14"/>
          </p:nvPr>
        </p:nvSpPr>
        <p:spPr>
          <a:xfrm>
            <a:off x="4251325" y="1708150"/>
            <a:ext cx="3679200" cy="4003675"/>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11" name="Content Placeholder 2"/>
          <p:cNvSpPr>
            <a:spLocks noGrp="1"/>
          </p:cNvSpPr>
          <p:nvPr>
            <p:ph idx="15"/>
          </p:nvPr>
        </p:nvSpPr>
        <p:spPr>
          <a:xfrm>
            <a:off x="8142653" y="1708150"/>
            <a:ext cx="3677328" cy="4003675"/>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16"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8"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
        <p:nvSpPr>
          <p:cNvPr id="19"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Tree>
    <p:extLst>
      <p:ext uri="{BB962C8B-B14F-4D97-AF65-F5344CB8AC3E}">
        <p14:creationId xmlns:p14="http://schemas.microsoft.com/office/powerpoint/2010/main" xmlns="" val="230842163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4 x content - no sub heading">
    <p:spTree>
      <p:nvGrpSpPr>
        <p:cNvPr id="1" name=""/>
        <p:cNvGrpSpPr/>
        <p:nvPr/>
      </p:nvGrpSpPr>
      <p:grpSpPr>
        <a:xfrm>
          <a:off x="0" y="0"/>
          <a:ext cx="0" cy="0"/>
          <a:chOff x="0" y="0"/>
          <a:chExt cx="0" cy="0"/>
        </a:xfrm>
      </p:grpSpPr>
      <p:sp>
        <p:nvSpPr>
          <p:cNvPr id="10" name="Content Placeholder 2"/>
          <p:cNvSpPr>
            <a:spLocks noGrp="1"/>
          </p:cNvSpPr>
          <p:nvPr>
            <p:ph idx="1" hasCustomPrompt="1"/>
          </p:nvPr>
        </p:nvSpPr>
        <p:spPr>
          <a:xfrm>
            <a:off x="359998" y="1708150"/>
            <a:ext cx="2714400" cy="4003675"/>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Content Placeholder 2"/>
          <p:cNvSpPr>
            <a:spLocks noGrp="1"/>
          </p:cNvSpPr>
          <p:nvPr>
            <p:ph idx="14" hasCustomPrompt="1"/>
          </p:nvPr>
        </p:nvSpPr>
        <p:spPr>
          <a:xfrm>
            <a:off x="3279775" y="1708150"/>
            <a:ext cx="2714400" cy="4003675"/>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3" name="Content Placeholder 2"/>
          <p:cNvSpPr>
            <a:spLocks noGrp="1"/>
          </p:cNvSpPr>
          <p:nvPr>
            <p:ph idx="15" hasCustomPrompt="1"/>
          </p:nvPr>
        </p:nvSpPr>
        <p:spPr>
          <a:xfrm>
            <a:off x="6199553" y="1708150"/>
            <a:ext cx="2714400" cy="4003675"/>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8" name="Content Placeholder 2"/>
          <p:cNvSpPr>
            <a:spLocks noGrp="1"/>
          </p:cNvSpPr>
          <p:nvPr>
            <p:ph idx="16" hasCustomPrompt="1"/>
          </p:nvPr>
        </p:nvSpPr>
        <p:spPr>
          <a:xfrm>
            <a:off x="9105580" y="1708150"/>
            <a:ext cx="2714400" cy="4003675"/>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9"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21" name="Text Placeholder 17"/>
          <p:cNvSpPr>
            <a:spLocks noGrp="1"/>
          </p:cNvSpPr>
          <p:nvPr>
            <p:ph type="body" sz="quarter" idx="19"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
        <p:nvSpPr>
          <p:cNvPr id="22"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Tree>
    <p:extLst>
      <p:ext uri="{BB962C8B-B14F-4D97-AF65-F5344CB8AC3E}">
        <p14:creationId xmlns:p14="http://schemas.microsoft.com/office/powerpoint/2010/main" xmlns="" val="6043732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 no sub heading">
    <p:spTree>
      <p:nvGrpSpPr>
        <p:cNvPr id="1" name=""/>
        <p:cNvGrpSpPr/>
        <p:nvPr/>
      </p:nvGrpSpPr>
      <p:grpSpPr>
        <a:xfrm>
          <a:off x="0" y="0"/>
          <a:ext cx="0" cy="0"/>
          <a:chOff x="0" y="0"/>
          <a:chExt cx="0" cy="0"/>
        </a:xfrm>
      </p:grpSpPr>
      <p:sp>
        <p:nvSpPr>
          <p:cNvPr id="6"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1"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
        <p:nvSpPr>
          <p:cNvPr id="9"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Tree>
    <p:extLst>
      <p:ext uri="{BB962C8B-B14F-4D97-AF65-F5344CB8AC3E}">
        <p14:creationId xmlns:p14="http://schemas.microsoft.com/office/powerpoint/2010/main" xmlns="" val="310582920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white)">
    <p:bg>
      <p:bgPr>
        <a:solidFill>
          <a:schemeClr val="bg1"/>
        </a:solidFill>
        <a:effectLst/>
      </p:bgPr>
    </p:bg>
    <p:spTree>
      <p:nvGrpSpPr>
        <p:cNvPr id="1" name=""/>
        <p:cNvGrpSpPr/>
        <p:nvPr/>
      </p:nvGrpSpPr>
      <p:grpSpPr>
        <a:xfrm>
          <a:off x="0" y="0"/>
          <a:ext cx="0" cy="0"/>
          <a:chOff x="0" y="0"/>
          <a:chExt cx="0" cy="0"/>
        </a:xfrm>
      </p:grpSpPr>
      <p:sp>
        <p:nvSpPr>
          <p:cNvPr id="32" name="Picture Placeholder 31"/>
          <p:cNvSpPr>
            <a:spLocks noGrp="1"/>
          </p:cNvSpPr>
          <p:nvPr>
            <p:ph type="pic" sz="quarter" idx="13"/>
          </p:nvPr>
        </p:nvSpPr>
        <p:spPr>
          <a:xfrm>
            <a:off x="-6650" y="857"/>
            <a:ext cx="12200176" cy="6857143"/>
          </a:xfrm>
          <a:prstGeom prst="rect">
            <a:avLst/>
          </a:prstGeom>
        </p:spPr>
        <p:txBody>
          <a:bodyPr anchor="ctr"/>
          <a:lstStyle>
            <a:lvl1pPr algn="ctr">
              <a:defRPr>
                <a:solidFill>
                  <a:schemeClr val="tx1"/>
                </a:solidFill>
              </a:defRPr>
            </a:lvl1pPr>
          </a:lstStyle>
          <a:p>
            <a:r>
              <a:rPr lang="sv-SE"/>
              <a:t>Klicka på ikonen för att lägga till en bild</a:t>
            </a:r>
            <a:endParaRPr lang="en-GB" dirty="0"/>
          </a:p>
        </p:txBody>
      </p:sp>
      <p:sp>
        <p:nvSpPr>
          <p:cNvPr id="2" name="Title 1"/>
          <p:cNvSpPr>
            <a:spLocks noGrp="1"/>
          </p:cNvSpPr>
          <p:nvPr>
            <p:ph type="ctrTitle" hasCustomPrompt="1"/>
          </p:nvPr>
        </p:nvSpPr>
        <p:spPr>
          <a:xfrm>
            <a:off x="360000" y="3846097"/>
            <a:ext cx="11466875" cy="1143000"/>
          </a:xfrm>
          <a:prstGeom prst="rect">
            <a:avLst/>
          </a:prstGeom>
        </p:spPr>
        <p:txBody>
          <a:bodyPr anchor="b">
            <a:noAutofit/>
          </a:bodyPr>
          <a:lstStyle>
            <a:lvl1pPr algn="l">
              <a:defRPr sz="2400" b="1">
                <a:solidFill>
                  <a:schemeClr val="tx1"/>
                </a:solidFill>
              </a:defRPr>
            </a:lvl1pPr>
          </a:lstStyle>
          <a:p>
            <a:r>
              <a:rPr lang="en-GB" dirty="0"/>
              <a:t>Click to edit master title style</a:t>
            </a:r>
          </a:p>
        </p:txBody>
      </p:sp>
      <p:sp>
        <p:nvSpPr>
          <p:cNvPr id="3" name="Subtitle 2"/>
          <p:cNvSpPr>
            <a:spLocks noGrp="1"/>
          </p:cNvSpPr>
          <p:nvPr>
            <p:ph type="subTitle" idx="1" hasCustomPrompt="1"/>
          </p:nvPr>
        </p:nvSpPr>
        <p:spPr>
          <a:xfrm>
            <a:off x="360000" y="4989097"/>
            <a:ext cx="11466875" cy="1125748"/>
          </a:xfrm>
          <a:prstGeom prst="rect">
            <a:avLst/>
          </a:prstGeom>
        </p:spPr>
        <p:txBody>
          <a:bodyPr anchor="t">
            <a:noAutofit/>
          </a:bodyPr>
          <a:lstStyle>
            <a:lvl1pPr marL="0" indent="0" algn="l">
              <a:spcBef>
                <a:spcPts val="200"/>
              </a:spcBef>
              <a:buNone/>
              <a:defRPr sz="22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Tree>
    <p:extLst>
      <p:ext uri="{BB962C8B-B14F-4D97-AF65-F5344CB8AC3E}">
        <p14:creationId xmlns:p14="http://schemas.microsoft.com/office/powerpoint/2010/main" xmlns="" val="142239713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itle and 2 x content">
    <p:spTree>
      <p:nvGrpSpPr>
        <p:cNvPr id="1" name=""/>
        <p:cNvGrpSpPr/>
        <p:nvPr/>
      </p:nvGrpSpPr>
      <p:grpSpPr>
        <a:xfrm>
          <a:off x="0" y="0"/>
          <a:ext cx="0" cy="0"/>
          <a:chOff x="0" y="0"/>
          <a:chExt cx="0" cy="0"/>
        </a:xfrm>
      </p:grpSpPr>
      <p:sp>
        <p:nvSpPr>
          <p:cNvPr id="8" name="Content Placeholder 2"/>
          <p:cNvSpPr>
            <a:spLocks noGrp="1"/>
          </p:cNvSpPr>
          <p:nvPr>
            <p:ph idx="1" hasCustomPrompt="1"/>
          </p:nvPr>
        </p:nvSpPr>
        <p:spPr>
          <a:xfrm>
            <a:off x="360000" y="1708150"/>
            <a:ext cx="5626800" cy="4003675"/>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0" name="Content Placeholder 35"/>
          <p:cNvSpPr>
            <a:spLocks noGrp="1"/>
          </p:cNvSpPr>
          <p:nvPr>
            <p:ph sz="quarter" idx="14" hasCustomPrompt="1"/>
          </p:nvPr>
        </p:nvSpPr>
        <p:spPr>
          <a:xfrm>
            <a:off x="6191574" y="1708150"/>
            <a:ext cx="5628408" cy="4003676"/>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6"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
        <p:nvSpPr>
          <p:cNvPr id="9" name="Text Placeholder 2"/>
          <p:cNvSpPr>
            <a:spLocks noGrp="1"/>
          </p:cNvSpPr>
          <p:nvPr>
            <p:ph type="body" sz="quarter" idx="17" hasCustomPrompt="1"/>
          </p:nvPr>
        </p:nvSpPr>
        <p:spPr>
          <a:xfrm>
            <a:off x="357188" y="909635"/>
            <a:ext cx="11477331" cy="396875"/>
          </a:xfrm>
        </p:spPr>
        <p:txBody>
          <a:bodyPr/>
          <a:lstStyle>
            <a:lvl1pPr>
              <a:defRPr sz="1800"/>
            </a:lvl1pPr>
          </a:lstStyle>
          <a:p>
            <a:pPr lvl="0"/>
            <a:r>
              <a:rPr lang="en-GB" dirty="0"/>
              <a:t>Click to edit master text styles</a:t>
            </a:r>
          </a:p>
        </p:txBody>
      </p:sp>
      <p:sp>
        <p:nvSpPr>
          <p:cNvPr id="12"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Tree>
    <p:extLst>
      <p:ext uri="{BB962C8B-B14F-4D97-AF65-F5344CB8AC3E}">
        <p14:creationId xmlns:p14="http://schemas.microsoft.com/office/powerpoint/2010/main" xmlns="" val="233565584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3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162800" y="1138238"/>
            <a:ext cx="4665663" cy="1787237"/>
          </a:xfrm>
          <a:prstGeom prst="rect">
            <a:avLst/>
          </a:prstGeom>
        </p:spPr>
        <p:txBody>
          <a:bodyPr anchor="b">
            <a:noAutofit/>
          </a:bodyPr>
          <a:lstStyle>
            <a:lvl1pPr algn="l">
              <a:defRPr sz="2400" b="1">
                <a:solidFill>
                  <a:schemeClr val="tx1"/>
                </a:solidFill>
              </a:defRPr>
            </a:lvl1pPr>
          </a:lstStyle>
          <a:p>
            <a:r>
              <a:rPr lang="en-GB" dirty="0"/>
              <a:t>Click to edit master title style</a:t>
            </a:r>
          </a:p>
        </p:txBody>
      </p:sp>
      <p:sp>
        <p:nvSpPr>
          <p:cNvPr id="3" name="Subtitle 2"/>
          <p:cNvSpPr>
            <a:spLocks noGrp="1"/>
          </p:cNvSpPr>
          <p:nvPr>
            <p:ph type="subTitle" idx="1" hasCustomPrompt="1"/>
          </p:nvPr>
        </p:nvSpPr>
        <p:spPr>
          <a:xfrm>
            <a:off x="7162800" y="3146902"/>
            <a:ext cx="4665663" cy="1882298"/>
          </a:xfrm>
          <a:prstGeom prst="rect">
            <a:avLst/>
          </a:prstGeom>
        </p:spPr>
        <p:txBody>
          <a:bodyPr anchor="t">
            <a:noAutofit/>
          </a:bodyPr>
          <a:lstStyle>
            <a:lvl1pPr marL="0" indent="0" algn="l">
              <a:spcBef>
                <a:spcPts val="600"/>
              </a:spcBef>
              <a:buNone/>
              <a:defRPr sz="22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pic>
        <p:nvPicPr>
          <p:cNvPr id="6" name="Bildobjekt 5"/>
          <p:cNvPicPr>
            <a:picLocks noChangeAspect="1"/>
          </p:cNvPicPr>
          <p:nvPr userDrawn="1"/>
        </p:nvPicPr>
        <p:blipFill>
          <a:blip r:embed="rId2" cstate="screen">
            <a:extLst>
              <a:ext uri="{28A0092B-C50C-407E-A947-70E740481C1C}">
                <a14:useLocalDpi xmlns:a14="http://schemas.microsoft.com/office/drawing/2010/main" xmlns=""/>
              </a:ext>
            </a:extLst>
          </a:blip>
          <a:stretch>
            <a:fillRect/>
          </a:stretch>
        </p:blipFill>
        <p:spPr>
          <a:xfrm>
            <a:off x="367200" y="550506"/>
            <a:ext cx="2533709" cy="313200"/>
          </a:xfrm>
          <a:prstGeom prst="rect">
            <a:avLst/>
          </a:prstGeom>
        </p:spPr>
      </p:pic>
    </p:spTree>
    <p:extLst>
      <p:ext uri="{BB962C8B-B14F-4D97-AF65-F5344CB8AC3E}">
        <p14:creationId xmlns:p14="http://schemas.microsoft.com/office/powerpoint/2010/main" xmlns="" val="256060129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1 (black)">
    <p:bg>
      <p:bgPr>
        <a:solidFill>
          <a:srgbClr val="000000"/>
        </a:solidFill>
        <a:effectLst/>
      </p:bgPr>
    </p:bg>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367200" y="1138238"/>
            <a:ext cx="4666800" cy="1789200"/>
          </a:xfrm>
          <a:prstGeom prst="rect">
            <a:avLst/>
          </a:prstGeom>
        </p:spPr>
        <p:txBody>
          <a:bodyPr anchor="b">
            <a:noAutofit/>
          </a:bodyPr>
          <a:lstStyle>
            <a:lvl1pPr algn="l">
              <a:defRPr sz="2400" b="1">
                <a:solidFill>
                  <a:schemeClr val="bg1"/>
                </a:solidFill>
              </a:defRPr>
            </a:lvl1pPr>
          </a:lstStyle>
          <a:p>
            <a:r>
              <a:rPr lang="en-GB" dirty="0"/>
              <a:t>Click to edit master title style</a:t>
            </a:r>
          </a:p>
        </p:txBody>
      </p:sp>
      <p:sp>
        <p:nvSpPr>
          <p:cNvPr id="8" name="Subtitle 2"/>
          <p:cNvSpPr>
            <a:spLocks noGrp="1"/>
          </p:cNvSpPr>
          <p:nvPr>
            <p:ph type="subTitle" idx="1" hasCustomPrompt="1"/>
          </p:nvPr>
        </p:nvSpPr>
        <p:spPr>
          <a:xfrm>
            <a:off x="367200" y="3147038"/>
            <a:ext cx="4666800" cy="1882800"/>
          </a:xfrm>
          <a:prstGeom prst="rect">
            <a:avLst/>
          </a:prstGeom>
        </p:spPr>
        <p:txBody>
          <a:bodyPr anchor="t">
            <a:noAutofit/>
          </a:bodyPr>
          <a:lstStyle>
            <a:lvl1pPr marL="0" indent="0" algn="l">
              <a:spcBef>
                <a:spcPts val="600"/>
              </a:spcBef>
              <a:buNone/>
              <a:defRPr sz="22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pic>
        <p:nvPicPr>
          <p:cNvPr id="6" name="Bildobjekt 5"/>
          <p:cNvPicPr>
            <a:picLocks noChangeAspect="1"/>
          </p:cNvPicPr>
          <p:nvPr userDrawn="1"/>
        </p:nvPicPr>
        <p:blipFill>
          <a:blip r:embed="rId2" cstate="screen">
            <a:extLst>
              <a:ext uri="{28A0092B-C50C-407E-A947-70E740481C1C}">
                <a14:useLocalDpi xmlns:a14="http://schemas.microsoft.com/office/drawing/2010/main" xmlns=""/>
              </a:ext>
            </a:extLst>
          </a:blip>
          <a:stretch>
            <a:fillRect/>
          </a:stretch>
        </p:blipFill>
        <p:spPr>
          <a:xfrm>
            <a:off x="367200" y="548823"/>
            <a:ext cx="2507610" cy="306000"/>
          </a:xfrm>
          <a:prstGeom prst="rect">
            <a:avLst/>
          </a:prstGeom>
        </p:spPr>
      </p:pic>
    </p:spTree>
    <p:extLst>
      <p:ext uri="{BB962C8B-B14F-4D97-AF65-F5344CB8AC3E}">
        <p14:creationId xmlns:p14="http://schemas.microsoft.com/office/powerpoint/2010/main" xmlns="" val="414856944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2 (black)">
    <p:bg>
      <p:bgPr>
        <a:solidFill>
          <a:srgbClr val="000000"/>
        </a:solidFill>
        <a:effectLst/>
      </p:bgPr>
    </p:bg>
    <p:spTree>
      <p:nvGrpSpPr>
        <p:cNvPr id="1" name=""/>
        <p:cNvGrpSpPr/>
        <p:nvPr/>
      </p:nvGrpSpPr>
      <p:grpSpPr>
        <a:xfrm>
          <a:off x="0" y="0"/>
          <a:ext cx="0" cy="0"/>
          <a:chOff x="0" y="0"/>
          <a:chExt cx="0" cy="0"/>
        </a:xfrm>
      </p:grpSpPr>
      <p:sp>
        <p:nvSpPr>
          <p:cNvPr id="32" name="Picture Placeholder 31"/>
          <p:cNvSpPr>
            <a:spLocks noGrp="1"/>
          </p:cNvSpPr>
          <p:nvPr>
            <p:ph type="pic" sz="quarter" idx="13"/>
          </p:nvPr>
        </p:nvSpPr>
        <p:spPr>
          <a:xfrm>
            <a:off x="-6650" y="857"/>
            <a:ext cx="12200176" cy="6857143"/>
          </a:xfrm>
          <a:prstGeom prst="rect">
            <a:avLst/>
          </a:prstGeom>
        </p:spPr>
        <p:txBody>
          <a:bodyPr anchor="ctr"/>
          <a:lstStyle>
            <a:lvl1pPr algn="ctr">
              <a:defRPr>
                <a:solidFill>
                  <a:schemeClr val="bg1"/>
                </a:solidFill>
              </a:defRPr>
            </a:lvl1pPr>
          </a:lstStyle>
          <a:p>
            <a:r>
              <a:rPr lang="sv-SE"/>
              <a:t>Klicka på ikonen för att lägga till en bild</a:t>
            </a:r>
            <a:endParaRPr lang="en-GB" dirty="0"/>
          </a:p>
        </p:txBody>
      </p:sp>
      <p:sp>
        <p:nvSpPr>
          <p:cNvPr id="8" name="Title 1"/>
          <p:cNvSpPr>
            <a:spLocks noGrp="1"/>
          </p:cNvSpPr>
          <p:nvPr>
            <p:ph type="ctrTitle" hasCustomPrompt="1"/>
          </p:nvPr>
        </p:nvSpPr>
        <p:spPr>
          <a:xfrm>
            <a:off x="360000" y="3898052"/>
            <a:ext cx="11466875" cy="1039091"/>
          </a:xfrm>
          <a:prstGeom prst="rect">
            <a:avLst/>
          </a:prstGeom>
        </p:spPr>
        <p:txBody>
          <a:bodyPr anchor="b">
            <a:noAutofit/>
          </a:bodyPr>
          <a:lstStyle>
            <a:lvl1pPr algn="l">
              <a:defRPr sz="2400" b="1">
                <a:solidFill>
                  <a:schemeClr val="bg1"/>
                </a:solidFill>
              </a:defRPr>
            </a:lvl1pPr>
          </a:lstStyle>
          <a:p>
            <a:r>
              <a:rPr lang="en-GB" dirty="0"/>
              <a:t>Click to edit master title style</a:t>
            </a:r>
          </a:p>
        </p:txBody>
      </p:sp>
      <p:sp>
        <p:nvSpPr>
          <p:cNvPr id="9" name="Subtitle 2"/>
          <p:cNvSpPr>
            <a:spLocks noGrp="1"/>
          </p:cNvSpPr>
          <p:nvPr>
            <p:ph type="subTitle" idx="1" hasCustomPrompt="1"/>
          </p:nvPr>
        </p:nvSpPr>
        <p:spPr>
          <a:xfrm>
            <a:off x="360000" y="4989097"/>
            <a:ext cx="11466875" cy="1125748"/>
          </a:xfrm>
          <a:prstGeom prst="rect">
            <a:avLst/>
          </a:prstGeom>
        </p:spPr>
        <p:txBody>
          <a:bodyPr anchor="t">
            <a:noAutofit/>
          </a:bodyPr>
          <a:lstStyle>
            <a:lvl1pPr marL="0" indent="0" algn="l">
              <a:spcBef>
                <a:spcPts val="200"/>
              </a:spcBef>
              <a:buNone/>
              <a:defRPr sz="2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Tree>
    <p:extLst>
      <p:ext uri="{BB962C8B-B14F-4D97-AF65-F5344CB8AC3E}">
        <p14:creationId xmlns:p14="http://schemas.microsoft.com/office/powerpoint/2010/main" xmlns="" val="314099320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3 (black)">
    <p:bg>
      <p:bgPr>
        <a:solidFill>
          <a:srgbClr val="000000"/>
        </a:solidFill>
        <a:effectLst/>
      </p:bgPr>
    </p:bg>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7161663" y="1138238"/>
            <a:ext cx="4666800" cy="1789200"/>
          </a:xfrm>
          <a:prstGeom prst="rect">
            <a:avLst/>
          </a:prstGeom>
        </p:spPr>
        <p:txBody>
          <a:bodyPr anchor="b">
            <a:noAutofit/>
          </a:bodyPr>
          <a:lstStyle>
            <a:lvl1pPr algn="l">
              <a:defRPr sz="2400" b="1">
                <a:solidFill>
                  <a:schemeClr val="bg1"/>
                </a:solidFill>
              </a:defRPr>
            </a:lvl1pPr>
          </a:lstStyle>
          <a:p>
            <a:r>
              <a:rPr lang="en-GB" dirty="0"/>
              <a:t>Click to edit master title style</a:t>
            </a:r>
          </a:p>
        </p:txBody>
      </p:sp>
      <p:sp>
        <p:nvSpPr>
          <p:cNvPr id="8" name="Subtitle 2"/>
          <p:cNvSpPr>
            <a:spLocks noGrp="1"/>
          </p:cNvSpPr>
          <p:nvPr>
            <p:ph type="subTitle" idx="1" hasCustomPrompt="1"/>
          </p:nvPr>
        </p:nvSpPr>
        <p:spPr>
          <a:xfrm>
            <a:off x="7161663" y="3147038"/>
            <a:ext cx="4666800" cy="1882800"/>
          </a:xfrm>
          <a:prstGeom prst="rect">
            <a:avLst/>
          </a:prstGeom>
        </p:spPr>
        <p:txBody>
          <a:bodyPr anchor="t">
            <a:noAutofit/>
          </a:bodyPr>
          <a:lstStyle>
            <a:lvl1pPr marL="0" indent="0" algn="l">
              <a:spcBef>
                <a:spcPts val="600"/>
              </a:spcBef>
              <a:buNone/>
              <a:defRPr sz="22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pic>
        <p:nvPicPr>
          <p:cNvPr id="6" name="Bildobjekt 5"/>
          <p:cNvPicPr>
            <a:picLocks noChangeAspect="1"/>
          </p:cNvPicPr>
          <p:nvPr userDrawn="1"/>
        </p:nvPicPr>
        <p:blipFill>
          <a:blip r:embed="rId2" cstate="screen">
            <a:extLst>
              <a:ext uri="{28A0092B-C50C-407E-A947-70E740481C1C}">
                <a14:useLocalDpi xmlns:a14="http://schemas.microsoft.com/office/drawing/2010/main" xmlns=""/>
              </a:ext>
            </a:extLst>
          </a:blip>
          <a:stretch>
            <a:fillRect/>
          </a:stretch>
        </p:blipFill>
        <p:spPr>
          <a:xfrm>
            <a:off x="367200" y="548823"/>
            <a:ext cx="2507610" cy="306000"/>
          </a:xfrm>
          <a:prstGeom prst="rect">
            <a:avLst/>
          </a:prstGeom>
        </p:spPr>
      </p:pic>
    </p:spTree>
    <p:extLst>
      <p:ext uri="{BB962C8B-B14F-4D97-AF65-F5344CB8AC3E}">
        <p14:creationId xmlns:p14="http://schemas.microsoft.com/office/powerpoint/2010/main" xmlns="" val="172906628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ection header (white)">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5" hasCustomPrompt="1"/>
          </p:nvPr>
        </p:nvSpPr>
        <p:spPr>
          <a:xfrm>
            <a:off x="360362" y="2984855"/>
            <a:ext cx="11466511" cy="1585557"/>
          </a:xfrm>
          <a:prstGeom prst="rect">
            <a:avLst/>
          </a:prstGeom>
        </p:spPr>
        <p:txBody>
          <a:bodyPr anchor="t"/>
          <a:lstStyle>
            <a:lvl1pPr algn="l">
              <a:spcBef>
                <a:spcPts val="200"/>
              </a:spcBef>
              <a:defRPr sz="2400" b="1">
                <a:solidFill>
                  <a:schemeClr val="tx1"/>
                </a:solidFill>
              </a:defRPr>
            </a:lvl1pPr>
            <a:lvl2pPr marL="0" indent="0" algn="l">
              <a:spcBef>
                <a:spcPts val="200"/>
              </a:spcBef>
              <a:buNone/>
              <a:defRPr sz="2200" b="0">
                <a:solidFill>
                  <a:schemeClr val="tx1"/>
                </a:solidFill>
              </a:defRPr>
            </a:lvl2pPr>
          </a:lstStyle>
          <a:p>
            <a:pPr lvl="0"/>
            <a:r>
              <a:rPr lang="en-GB" dirty="0"/>
              <a:t>Click to edit master text styles</a:t>
            </a:r>
          </a:p>
          <a:p>
            <a:pPr lvl="1"/>
            <a:r>
              <a:rPr lang="en-GB" dirty="0"/>
              <a:t>Second level</a:t>
            </a:r>
          </a:p>
        </p:txBody>
      </p:sp>
      <p:sp>
        <p:nvSpPr>
          <p:cNvPr id="5" name="Text Placeholder 2"/>
          <p:cNvSpPr>
            <a:spLocks noGrp="1"/>
          </p:cNvSpPr>
          <p:nvPr>
            <p:ph type="body" sz="quarter" idx="16" hasCustomPrompt="1"/>
          </p:nvPr>
        </p:nvSpPr>
        <p:spPr>
          <a:xfrm>
            <a:off x="359999" y="2564672"/>
            <a:ext cx="976676" cy="411163"/>
          </a:xfrm>
          <a:prstGeom prst="rect">
            <a:avLst/>
          </a:prstGeom>
        </p:spPr>
        <p:txBody>
          <a:bodyPr anchor="t"/>
          <a:lstStyle>
            <a:lvl1pPr algn="l">
              <a:spcBef>
                <a:spcPts val="200"/>
              </a:spcBef>
              <a:defRPr sz="2400" b="1">
                <a:solidFill>
                  <a:schemeClr val="tx1"/>
                </a:solidFill>
              </a:defRPr>
            </a:lvl1pPr>
            <a:lvl2pPr marL="0" indent="0" algn="l">
              <a:spcBef>
                <a:spcPts val="200"/>
              </a:spcBef>
              <a:buNone/>
              <a:defRPr sz="2200" b="0">
                <a:solidFill>
                  <a:schemeClr val="tx1"/>
                </a:solidFill>
              </a:defRPr>
            </a:lvl2pPr>
          </a:lstStyle>
          <a:p>
            <a:pPr lvl="0"/>
            <a:r>
              <a:rPr lang="en-US" dirty="0"/>
              <a:t>No.</a:t>
            </a:r>
          </a:p>
        </p:txBody>
      </p:sp>
      <p:sp>
        <p:nvSpPr>
          <p:cNvPr id="7"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
        <p:nvSpPr>
          <p:cNvPr id="9" name="Text Placeholder 17"/>
          <p:cNvSpPr>
            <a:spLocks noGrp="1"/>
          </p:cNvSpPr>
          <p:nvPr>
            <p:ph type="body" sz="quarter" idx="17" hasCustomPrompt="1"/>
          </p:nvPr>
        </p:nvSpPr>
        <p:spPr>
          <a:xfrm>
            <a:off x="354012" y="6399213"/>
            <a:ext cx="5741987" cy="182562"/>
          </a:xfrm>
        </p:spPr>
        <p:txBody>
          <a:bodyPr anchor="ctr">
            <a:noAutofit/>
          </a:bodyPr>
          <a:lstStyle>
            <a:lvl1pPr>
              <a:defRPr sz="800">
                <a:solidFill>
                  <a:schemeClr val="tx1"/>
                </a:solidFill>
              </a:defRPr>
            </a:lvl1pPr>
          </a:lstStyle>
          <a:p>
            <a:pPr lvl="0"/>
            <a:r>
              <a:rPr lang="en-US" dirty="0"/>
              <a:t>Click to add footer text</a:t>
            </a:r>
          </a:p>
        </p:txBody>
      </p:sp>
    </p:spTree>
    <p:extLst>
      <p:ext uri="{BB962C8B-B14F-4D97-AF65-F5344CB8AC3E}">
        <p14:creationId xmlns:p14="http://schemas.microsoft.com/office/powerpoint/2010/main" xmlns="" val="240192500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ection header (black)">
    <p:bg>
      <p:bgPr>
        <a:solidFill>
          <a:srgbClr val="000000"/>
        </a:solidFill>
        <a:effectLst/>
      </p:bgPr>
    </p:bg>
    <p:spTree>
      <p:nvGrpSpPr>
        <p:cNvPr id="1" name=""/>
        <p:cNvGrpSpPr/>
        <p:nvPr/>
      </p:nvGrpSpPr>
      <p:grpSpPr>
        <a:xfrm>
          <a:off x="0" y="0"/>
          <a:ext cx="0" cy="0"/>
          <a:chOff x="0" y="0"/>
          <a:chExt cx="0" cy="0"/>
        </a:xfrm>
      </p:grpSpPr>
      <p:sp>
        <p:nvSpPr>
          <p:cNvPr id="5" name="Text Placeholder 2"/>
          <p:cNvSpPr>
            <a:spLocks noGrp="1"/>
          </p:cNvSpPr>
          <p:nvPr>
            <p:ph type="body" sz="quarter" idx="15" hasCustomPrompt="1"/>
          </p:nvPr>
        </p:nvSpPr>
        <p:spPr>
          <a:xfrm>
            <a:off x="359998" y="2984855"/>
            <a:ext cx="11468465" cy="1585557"/>
          </a:xfrm>
          <a:prstGeom prst="rect">
            <a:avLst/>
          </a:prstGeom>
        </p:spPr>
        <p:txBody>
          <a:bodyPr anchor="t"/>
          <a:lstStyle>
            <a:lvl1pPr algn="l">
              <a:spcBef>
                <a:spcPts val="200"/>
              </a:spcBef>
              <a:defRPr sz="2400" b="1">
                <a:solidFill>
                  <a:schemeClr val="bg1"/>
                </a:solidFill>
              </a:defRPr>
            </a:lvl1pPr>
            <a:lvl2pPr marL="0" indent="0" algn="l">
              <a:spcBef>
                <a:spcPts val="200"/>
              </a:spcBef>
              <a:buNone/>
              <a:defRPr sz="2200" b="0">
                <a:solidFill>
                  <a:schemeClr val="bg1"/>
                </a:solidFill>
              </a:defRPr>
            </a:lvl2pPr>
          </a:lstStyle>
          <a:p>
            <a:pPr lvl="0"/>
            <a:r>
              <a:rPr lang="en-GB" dirty="0"/>
              <a:t>Click to edit master text styles</a:t>
            </a:r>
          </a:p>
          <a:p>
            <a:pPr lvl="1"/>
            <a:r>
              <a:rPr lang="en-GB" dirty="0"/>
              <a:t>Second level</a:t>
            </a:r>
          </a:p>
        </p:txBody>
      </p:sp>
      <p:sp>
        <p:nvSpPr>
          <p:cNvPr id="7" name="Text Placeholder 2"/>
          <p:cNvSpPr>
            <a:spLocks noGrp="1"/>
          </p:cNvSpPr>
          <p:nvPr>
            <p:ph type="body" sz="quarter" idx="16" hasCustomPrompt="1"/>
          </p:nvPr>
        </p:nvSpPr>
        <p:spPr>
          <a:xfrm>
            <a:off x="360363" y="2564672"/>
            <a:ext cx="976312" cy="411163"/>
          </a:xfrm>
          <a:prstGeom prst="rect">
            <a:avLst/>
          </a:prstGeom>
        </p:spPr>
        <p:txBody>
          <a:bodyPr anchor="t"/>
          <a:lstStyle>
            <a:lvl1pPr algn="l">
              <a:spcBef>
                <a:spcPts val="200"/>
              </a:spcBef>
              <a:defRPr sz="2400" b="1">
                <a:solidFill>
                  <a:schemeClr val="bg1"/>
                </a:solidFill>
              </a:defRPr>
            </a:lvl1pPr>
            <a:lvl2pPr marL="0" indent="0" algn="l">
              <a:spcBef>
                <a:spcPts val="200"/>
              </a:spcBef>
              <a:buNone/>
              <a:defRPr sz="2200" b="0">
                <a:solidFill>
                  <a:schemeClr val="tx1"/>
                </a:solidFill>
              </a:defRPr>
            </a:lvl2pPr>
          </a:lstStyle>
          <a:p>
            <a:pPr lvl="0"/>
            <a:r>
              <a:rPr lang="en-US" dirty="0"/>
              <a:t>No.</a:t>
            </a:r>
          </a:p>
        </p:txBody>
      </p:sp>
      <p:sp>
        <p:nvSpPr>
          <p:cNvPr id="9"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bg1"/>
                </a:solidFill>
              </a:defRPr>
            </a:lvl1pPr>
          </a:lstStyle>
          <a:p>
            <a:fld id="{4034BEE3-566C-4068-A777-C3A4762E861B}" type="slidenum">
              <a:rPr lang="en-GB" smtClean="0"/>
              <a:pPr/>
              <a:t>‹#›</a:t>
            </a:fld>
            <a:endParaRPr lang="en-GB" dirty="0"/>
          </a:p>
        </p:txBody>
      </p:sp>
      <p:sp>
        <p:nvSpPr>
          <p:cNvPr id="10" name="Text Placeholder 17"/>
          <p:cNvSpPr>
            <a:spLocks noGrp="1"/>
          </p:cNvSpPr>
          <p:nvPr>
            <p:ph type="body" sz="quarter" idx="17" hasCustomPrompt="1"/>
          </p:nvPr>
        </p:nvSpPr>
        <p:spPr>
          <a:xfrm>
            <a:off x="354012" y="6399213"/>
            <a:ext cx="5741987" cy="182562"/>
          </a:xfrm>
        </p:spPr>
        <p:txBody>
          <a:bodyPr anchor="ctr">
            <a:noAutofit/>
          </a:bodyPr>
          <a:lstStyle>
            <a:lvl1pPr>
              <a:defRPr sz="800">
                <a:solidFill>
                  <a:schemeClr val="bg1"/>
                </a:solidFill>
              </a:defRPr>
            </a:lvl1pPr>
          </a:lstStyle>
          <a:p>
            <a:pPr lvl="0"/>
            <a:r>
              <a:rPr lang="en-US" dirty="0"/>
              <a:t>Click to add footer text</a:t>
            </a:r>
          </a:p>
        </p:txBody>
      </p:sp>
    </p:spTree>
    <p:extLst>
      <p:ext uri="{BB962C8B-B14F-4D97-AF65-F5344CB8AC3E}">
        <p14:creationId xmlns:p14="http://schemas.microsoft.com/office/powerpoint/2010/main" xmlns="" val="232493408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Content Placeholder 2"/>
          <p:cNvSpPr>
            <a:spLocks noGrp="1"/>
          </p:cNvSpPr>
          <p:nvPr>
            <p:ph idx="1" hasCustomPrompt="1"/>
          </p:nvPr>
        </p:nvSpPr>
        <p:spPr>
          <a:xfrm>
            <a:off x="359999" y="1708150"/>
            <a:ext cx="11466873" cy="4018118"/>
          </a:xfrm>
        </p:spPr>
        <p:txBody>
          <a:bodyPr>
            <a:noAutofit/>
          </a:bodyPr>
          <a:lstStyle>
            <a:lvl1pPr>
              <a:defRPr sz="1400" b="0">
                <a:solidFill>
                  <a:schemeClr val="tx1"/>
                </a:solidFill>
              </a:defRPr>
            </a:lvl1pPr>
            <a:lvl2pPr>
              <a:spcBef>
                <a:spcPts val="600"/>
              </a:spcBef>
              <a:defRPr sz="1400">
                <a:solidFill>
                  <a:schemeClr val="tx1"/>
                </a:solidFill>
              </a:defRPr>
            </a:lvl2pPr>
            <a:lvl3pPr>
              <a:spcBef>
                <a:spcPts val="600"/>
              </a:spcBef>
              <a:defRPr sz="1400">
                <a:solidFill>
                  <a:schemeClr val="tx1"/>
                </a:solidFill>
              </a:defRPr>
            </a:lvl3pPr>
            <a:lvl4pPr>
              <a:spcBef>
                <a:spcPts val="600"/>
              </a:spcBef>
              <a:defRPr sz="1400">
                <a:solidFill>
                  <a:schemeClr val="tx1"/>
                </a:solidFill>
              </a:defRPr>
            </a:lvl4pPr>
            <a:lvl5pPr>
              <a:spcBef>
                <a:spcPts val="600"/>
              </a:spcBef>
              <a:defRPr sz="14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5"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
        <p:nvSpPr>
          <p:cNvPr id="8" name="Text Placeholder 2"/>
          <p:cNvSpPr>
            <a:spLocks noGrp="1"/>
          </p:cNvSpPr>
          <p:nvPr>
            <p:ph type="body" sz="quarter" idx="17" hasCustomPrompt="1"/>
          </p:nvPr>
        </p:nvSpPr>
        <p:spPr>
          <a:xfrm>
            <a:off x="357188" y="909635"/>
            <a:ext cx="11477331" cy="396875"/>
          </a:xfrm>
        </p:spPr>
        <p:txBody>
          <a:bodyPr/>
          <a:lstStyle>
            <a:lvl1pPr>
              <a:defRPr sz="1800"/>
            </a:lvl1pPr>
          </a:lstStyle>
          <a:p>
            <a:pPr lvl="0"/>
            <a:r>
              <a:rPr lang="en-GB" dirty="0"/>
              <a:t>Click to edit master text styles</a:t>
            </a:r>
          </a:p>
        </p:txBody>
      </p:sp>
      <p:sp>
        <p:nvSpPr>
          <p:cNvPr id="9"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Tree>
    <p:extLst>
      <p:ext uri="{BB962C8B-B14F-4D97-AF65-F5344CB8AC3E}">
        <p14:creationId xmlns:p14="http://schemas.microsoft.com/office/powerpoint/2010/main" xmlns="" val="136020260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17.xml"/><Relationship Id="rId7"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1" name="Title Placeholder 1"/>
          <p:cNvSpPr>
            <a:spLocks noGrp="1"/>
          </p:cNvSpPr>
          <p:nvPr>
            <p:ph type="title"/>
          </p:nvPr>
        </p:nvSpPr>
        <p:spPr>
          <a:xfrm>
            <a:off x="359999" y="430718"/>
            <a:ext cx="11466875" cy="704346"/>
          </a:xfrm>
          <a:prstGeom prst="rect">
            <a:avLst/>
          </a:prstGeom>
        </p:spPr>
        <p:txBody>
          <a:bodyPr vert="horz" lIns="0" tIns="0" rIns="0" bIns="0" rtlCol="0" anchor="t">
            <a:noAutofit/>
          </a:bodyPr>
          <a:lstStyle/>
          <a:p>
            <a:r>
              <a:rPr lang="sv-SE"/>
              <a:t>Klicka här för att ändra format</a:t>
            </a:r>
            <a:endParaRPr lang="en-GB" dirty="0"/>
          </a:p>
        </p:txBody>
      </p:sp>
      <p:sp>
        <p:nvSpPr>
          <p:cNvPr id="92" name="Text Placeholder 2"/>
          <p:cNvSpPr>
            <a:spLocks noGrp="1"/>
          </p:cNvSpPr>
          <p:nvPr>
            <p:ph type="body" idx="1"/>
          </p:nvPr>
        </p:nvSpPr>
        <p:spPr>
          <a:xfrm>
            <a:off x="359999" y="1708150"/>
            <a:ext cx="11466875" cy="4003675"/>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GB" dirty="0"/>
          </a:p>
        </p:txBody>
      </p:sp>
      <p:sp>
        <p:nvSpPr>
          <p:cNvPr id="93"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cxnSp>
        <p:nvCxnSpPr>
          <p:cNvPr id="94" name="Straight Connector 93"/>
          <p:cNvCxnSpPr/>
          <p:nvPr/>
        </p:nvCxnSpPr>
        <p:spPr>
          <a:xfrm>
            <a:off x="0" y="6124991"/>
            <a:ext cx="12193200" cy="0"/>
          </a:xfrm>
          <a:prstGeom prst="line">
            <a:avLst/>
          </a:prstGeom>
          <a:ln w="190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pic>
        <p:nvPicPr>
          <p:cNvPr id="95" name="Bildobjekt 94"/>
          <p:cNvPicPr>
            <a:picLocks noChangeAspect="1"/>
          </p:cNvPicPr>
          <p:nvPr userDrawn="1"/>
        </p:nvPicPr>
        <p:blipFill>
          <a:blip r:embed="rId16" cstate="screen">
            <a:extLst>
              <a:ext uri="{28A0092B-C50C-407E-A947-70E740481C1C}">
                <a14:useLocalDpi xmlns:a14="http://schemas.microsoft.com/office/drawing/2010/main" xmlns=""/>
              </a:ext>
            </a:extLst>
          </a:blip>
          <a:stretch>
            <a:fillRect/>
          </a:stretch>
        </p:blipFill>
        <p:spPr>
          <a:xfrm>
            <a:off x="368064" y="6402062"/>
            <a:ext cx="1543524" cy="190800"/>
          </a:xfrm>
          <a:prstGeom prst="rect">
            <a:avLst/>
          </a:prstGeom>
        </p:spPr>
      </p:pic>
    </p:spTree>
    <p:extLst>
      <p:ext uri="{BB962C8B-B14F-4D97-AF65-F5344CB8AC3E}">
        <p14:creationId xmlns:p14="http://schemas.microsoft.com/office/powerpoint/2010/main" xmlns="" val="3680662798"/>
      </p:ext>
    </p:extLst>
  </p:cSld>
  <p:clrMap bg1="lt1" tx1="dk1" bg2="lt2" tx2="dk2" accent1="accent1" accent2="accent2" accent3="accent3" accent4="accent4" accent5="accent5" accent6="accent6" hlink="hlink" folHlink="folHlink"/>
  <p:sldLayoutIdLst>
    <p:sldLayoutId id="2147483683" r:id="rId1"/>
    <p:sldLayoutId id="2147483727" r:id="rId2"/>
    <p:sldLayoutId id="2147483738" r:id="rId3"/>
    <p:sldLayoutId id="2147483649" r:id="rId4"/>
    <p:sldLayoutId id="2147483728" r:id="rId5"/>
    <p:sldLayoutId id="2147483739" r:id="rId6"/>
    <p:sldLayoutId id="2147483697" r:id="rId7"/>
    <p:sldLayoutId id="2147483696" r:id="rId8"/>
    <p:sldLayoutId id="2147483668" r:id="rId9"/>
    <p:sldLayoutId id="2147483659" r:id="rId10"/>
    <p:sldLayoutId id="2147483721" r:id="rId11"/>
    <p:sldLayoutId id="2147483722" r:id="rId12"/>
    <p:sldLayoutId id="2147483726" r:id="rId13"/>
    <p:sldLayoutId id="2147483725" r:id="rId14"/>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hf hdr="0" ftr="0" dt="0"/>
  <p:txStyles>
    <p:titleStyle>
      <a:lvl1pPr algn="l" defTabSz="914400" rtl="0" eaLnBrk="1" latinLnBrk="0" hangingPunct="1">
        <a:lnSpc>
          <a:spcPct val="100000"/>
        </a:lnSpc>
        <a:spcBef>
          <a:spcPts val="600"/>
        </a:spcBef>
        <a:buNone/>
        <a:defRPr sz="20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200"/>
        </a:spcBef>
        <a:buFont typeface="Arial" panose="020B0604020202020204" pitchFamily="34" charset="0"/>
        <a:buNone/>
        <a:defRPr sz="1400" kern="1200">
          <a:solidFill>
            <a:schemeClr val="tx1"/>
          </a:solidFill>
          <a:latin typeface="+mn-lt"/>
          <a:ea typeface="+mn-ea"/>
          <a:cs typeface="+mn-cs"/>
        </a:defRPr>
      </a:lvl1pPr>
      <a:lvl2pPr marL="18097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2pPr>
      <a:lvl3pPr marL="361950"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3pPr>
      <a:lvl4pPr marL="54292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4pPr>
      <a:lvl5pPr marL="714375" indent="-171450"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227" userDrawn="1">
          <p15:clr>
            <a:srgbClr val="A4A3A4"/>
          </p15:clr>
        </p15:guide>
        <p15:guide id="2" orient="horz" pos="2159" userDrawn="1">
          <p15:clr>
            <a:srgbClr val="A4A3A4"/>
          </p15:clr>
        </p15:guide>
        <p15:guide id="3" pos="725" userDrawn="1">
          <p15:clr>
            <a:srgbClr val="A4A3A4"/>
          </p15:clr>
        </p15:guide>
        <p15:guide id="4" pos="842" userDrawn="1">
          <p15:clr>
            <a:srgbClr val="A4A3A4"/>
          </p15:clr>
        </p15:guide>
        <p15:guide id="5" pos="1335" userDrawn="1">
          <p15:clr>
            <a:srgbClr val="A4A3A4"/>
          </p15:clr>
        </p15:guide>
        <p15:guide id="6" pos="1454" userDrawn="1">
          <p15:clr>
            <a:srgbClr val="A4A3A4"/>
          </p15:clr>
        </p15:guide>
        <p15:guide id="7" pos="1947" userDrawn="1">
          <p15:clr>
            <a:srgbClr val="A4A3A4"/>
          </p15:clr>
        </p15:guide>
        <p15:guide id="8" pos="2064" userDrawn="1">
          <p15:clr>
            <a:srgbClr val="A4A3A4"/>
          </p15:clr>
        </p15:guide>
        <p15:guide id="9" pos="2558" userDrawn="1">
          <p15:clr>
            <a:srgbClr val="A4A3A4"/>
          </p15:clr>
        </p15:guide>
        <p15:guide id="10" pos="2678" userDrawn="1">
          <p15:clr>
            <a:srgbClr val="A4A3A4"/>
          </p15:clr>
        </p15:guide>
        <p15:guide id="11" pos="3170" userDrawn="1">
          <p15:clr>
            <a:srgbClr val="A4A3A4"/>
          </p15:clr>
        </p15:guide>
        <p15:guide id="12" pos="3288" userDrawn="1">
          <p15:clr>
            <a:srgbClr val="A4A3A4"/>
          </p15:clr>
        </p15:guide>
        <p15:guide id="13" pos="3780" userDrawn="1">
          <p15:clr>
            <a:srgbClr val="A4A3A4"/>
          </p15:clr>
        </p15:guide>
        <p15:guide id="14" pos="3900" userDrawn="1">
          <p15:clr>
            <a:srgbClr val="A4A3A4"/>
          </p15:clr>
        </p15:guide>
        <p15:guide id="15" pos="4392" userDrawn="1">
          <p15:clr>
            <a:srgbClr val="A4A3A4"/>
          </p15:clr>
        </p15:guide>
        <p15:guide id="16" pos="4512" userDrawn="1">
          <p15:clr>
            <a:srgbClr val="A4A3A4"/>
          </p15:clr>
        </p15:guide>
        <p15:guide id="17" pos="5124" userDrawn="1">
          <p15:clr>
            <a:srgbClr val="A4A3A4"/>
          </p15:clr>
        </p15:guide>
        <p15:guide id="18" pos="5004" userDrawn="1">
          <p15:clr>
            <a:srgbClr val="A4A3A4"/>
          </p15:clr>
        </p15:guide>
        <p15:guide id="19" pos="5616" userDrawn="1">
          <p15:clr>
            <a:srgbClr val="A4A3A4"/>
          </p15:clr>
        </p15:guide>
        <p15:guide id="20" pos="5736" userDrawn="1">
          <p15:clr>
            <a:srgbClr val="A4A3A4"/>
          </p15:clr>
        </p15:guide>
        <p15:guide id="21" pos="6227" userDrawn="1">
          <p15:clr>
            <a:srgbClr val="A4A3A4"/>
          </p15:clr>
        </p15:guide>
        <p15:guide id="22" pos="6348" userDrawn="1">
          <p15:clr>
            <a:srgbClr val="A4A3A4"/>
          </p15:clr>
        </p15:guide>
        <p15:guide id="23" pos="6839" userDrawn="1">
          <p15:clr>
            <a:srgbClr val="A4A3A4"/>
          </p15:clr>
        </p15:guide>
        <p15:guide id="24" pos="6960" userDrawn="1">
          <p15:clr>
            <a:srgbClr val="A4A3A4"/>
          </p15:clr>
        </p15:guide>
        <p15:guide id="25" pos="7451" userDrawn="1">
          <p15:clr>
            <a:srgbClr val="A4A3A4"/>
          </p15:clr>
        </p15:guide>
        <p15:guide id="26" orient="horz" pos="1799" userDrawn="1">
          <p15:clr>
            <a:srgbClr val="A4A3A4"/>
          </p15:clr>
        </p15:guide>
        <p15:guide id="27" orient="horz" pos="1437" userDrawn="1">
          <p15:clr>
            <a:srgbClr val="A4A3A4"/>
          </p15:clr>
        </p15:guide>
        <p15:guide id="28" orient="horz" pos="1077" userDrawn="1">
          <p15:clr>
            <a:srgbClr val="A4A3A4"/>
          </p15:clr>
        </p15:guide>
        <p15:guide id="29" orient="horz" pos="717" userDrawn="1">
          <p15:clr>
            <a:srgbClr val="A4A3A4"/>
          </p15:clr>
        </p15:guide>
        <p15:guide id="30" orient="horz" pos="2519" userDrawn="1">
          <p15:clr>
            <a:srgbClr val="A4A3A4"/>
          </p15:clr>
        </p15:guide>
        <p15:guide id="31" orient="horz" pos="2879" userDrawn="1">
          <p15:clr>
            <a:srgbClr val="A4A3A4"/>
          </p15:clr>
        </p15:guide>
        <p15:guide id="32" orient="horz" pos="3240" userDrawn="1">
          <p15:clr>
            <a:srgbClr val="A4A3A4"/>
          </p15:clr>
        </p15:guide>
        <p15:guide id="33" orient="horz" pos="3600" userDrawn="1">
          <p15:clr>
            <a:srgbClr val="A4A3A4"/>
          </p15:clr>
        </p15:guide>
        <p15:guide id="34" orient="horz" pos="3855" userDrawn="1">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1" name="Title Placeholder 1"/>
          <p:cNvSpPr>
            <a:spLocks noGrp="1"/>
          </p:cNvSpPr>
          <p:nvPr>
            <p:ph type="title"/>
          </p:nvPr>
        </p:nvSpPr>
        <p:spPr>
          <a:xfrm>
            <a:off x="359999" y="430718"/>
            <a:ext cx="11466875" cy="704346"/>
          </a:xfrm>
          <a:prstGeom prst="rect">
            <a:avLst/>
          </a:prstGeom>
        </p:spPr>
        <p:txBody>
          <a:bodyPr vert="horz" lIns="0" tIns="0" rIns="0" bIns="0" rtlCol="0" anchor="t">
            <a:noAutofit/>
          </a:bodyPr>
          <a:lstStyle/>
          <a:p>
            <a:r>
              <a:rPr lang="en-GB" dirty="0"/>
              <a:t>Click to edit master title style</a:t>
            </a:r>
          </a:p>
        </p:txBody>
      </p:sp>
      <p:sp>
        <p:nvSpPr>
          <p:cNvPr id="92" name="Text Placeholder 2"/>
          <p:cNvSpPr>
            <a:spLocks noGrp="1"/>
          </p:cNvSpPr>
          <p:nvPr>
            <p:ph type="body" idx="1"/>
          </p:nvPr>
        </p:nvSpPr>
        <p:spPr>
          <a:xfrm>
            <a:off x="359999" y="1708150"/>
            <a:ext cx="11466875" cy="4003675"/>
          </a:xfrm>
          <a:prstGeom prst="rect">
            <a:avLst/>
          </a:prstGeom>
        </p:spPr>
        <p:txBody>
          <a:bodyPr vert="horz" lIns="0" tIns="0" rIns="0" bIns="0" rtlCol="0">
            <a:no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93"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cxnSp>
        <p:nvCxnSpPr>
          <p:cNvPr id="94" name="Straight Connector 93"/>
          <p:cNvCxnSpPr/>
          <p:nvPr/>
        </p:nvCxnSpPr>
        <p:spPr>
          <a:xfrm>
            <a:off x="0" y="6124991"/>
            <a:ext cx="12193200" cy="0"/>
          </a:xfrm>
          <a:prstGeom prst="line">
            <a:avLst/>
          </a:prstGeom>
          <a:ln w="190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pic>
        <p:nvPicPr>
          <p:cNvPr id="95" name="Bildobjekt 94"/>
          <p:cNvPicPr>
            <a:picLocks noChangeAspect="1"/>
          </p:cNvPicPr>
          <p:nvPr userDrawn="1"/>
        </p:nvPicPr>
        <p:blipFill>
          <a:blip r:embed="rId8" cstate="screen">
            <a:extLst>
              <a:ext uri="{28A0092B-C50C-407E-A947-70E740481C1C}">
                <a14:useLocalDpi xmlns:a14="http://schemas.microsoft.com/office/drawing/2010/main" xmlns=""/>
              </a:ext>
            </a:extLst>
          </a:blip>
          <a:stretch>
            <a:fillRect/>
          </a:stretch>
        </p:blipFill>
        <p:spPr>
          <a:xfrm>
            <a:off x="368064" y="6402062"/>
            <a:ext cx="1543524" cy="190800"/>
          </a:xfrm>
          <a:prstGeom prst="rect">
            <a:avLst/>
          </a:prstGeom>
        </p:spPr>
      </p:pic>
    </p:spTree>
    <p:extLst>
      <p:ext uri="{BB962C8B-B14F-4D97-AF65-F5344CB8AC3E}">
        <p14:creationId xmlns:p14="http://schemas.microsoft.com/office/powerpoint/2010/main" xmlns="" val="3452111281"/>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42" r:id="rId6"/>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hf hdr="0" ftr="0" dt="0"/>
  <p:txStyles>
    <p:titleStyle>
      <a:lvl1pPr algn="l" defTabSz="914400" rtl="0" eaLnBrk="1" latinLnBrk="0" hangingPunct="1">
        <a:lnSpc>
          <a:spcPct val="100000"/>
        </a:lnSpc>
        <a:spcBef>
          <a:spcPts val="600"/>
        </a:spcBef>
        <a:buNone/>
        <a:defRPr sz="20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200"/>
        </a:spcBef>
        <a:buFont typeface="Arial" panose="020B0604020202020204" pitchFamily="34" charset="0"/>
        <a:buNone/>
        <a:defRPr sz="1400" kern="1200">
          <a:solidFill>
            <a:schemeClr val="tx1"/>
          </a:solidFill>
          <a:latin typeface="+mn-lt"/>
          <a:ea typeface="+mn-ea"/>
          <a:cs typeface="+mn-cs"/>
        </a:defRPr>
      </a:lvl1pPr>
      <a:lvl2pPr marL="18097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2pPr>
      <a:lvl3pPr marL="361950"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3pPr>
      <a:lvl4pPr marL="54292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4pPr>
      <a:lvl5pPr marL="714375" indent="-171450"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227">
          <p15:clr>
            <a:srgbClr val="A4A3A4"/>
          </p15:clr>
        </p15:guide>
        <p15:guide id="2" orient="horz" pos="2159">
          <p15:clr>
            <a:srgbClr val="A4A3A4"/>
          </p15:clr>
        </p15:guide>
        <p15:guide id="3" pos="725">
          <p15:clr>
            <a:srgbClr val="A4A3A4"/>
          </p15:clr>
        </p15:guide>
        <p15:guide id="4" pos="842">
          <p15:clr>
            <a:srgbClr val="A4A3A4"/>
          </p15:clr>
        </p15:guide>
        <p15:guide id="5" pos="1335">
          <p15:clr>
            <a:srgbClr val="A4A3A4"/>
          </p15:clr>
        </p15:guide>
        <p15:guide id="6" pos="1454">
          <p15:clr>
            <a:srgbClr val="A4A3A4"/>
          </p15:clr>
        </p15:guide>
        <p15:guide id="7" pos="1947">
          <p15:clr>
            <a:srgbClr val="A4A3A4"/>
          </p15:clr>
        </p15:guide>
        <p15:guide id="8" pos="2064">
          <p15:clr>
            <a:srgbClr val="A4A3A4"/>
          </p15:clr>
        </p15:guide>
        <p15:guide id="9" pos="2558">
          <p15:clr>
            <a:srgbClr val="A4A3A4"/>
          </p15:clr>
        </p15:guide>
        <p15:guide id="10" pos="2678">
          <p15:clr>
            <a:srgbClr val="A4A3A4"/>
          </p15:clr>
        </p15:guide>
        <p15:guide id="11" pos="3170">
          <p15:clr>
            <a:srgbClr val="A4A3A4"/>
          </p15:clr>
        </p15:guide>
        <p15:guide id="12" pos="3288">
          <p15:clr>
            <a:srgbClr val="A4A3A4"/>
          </p15:clr>
        </p15:guide>
        <p15:guide id="13" pos="3780">
          <p15:clr>
            <a:srgbClr val="A4A3A4"/>
          </p15:clr>
        </p15:guide>
        <p15:guide id="14" pos="3900">
          <p15:clr>
            <a:srgbClr val="A4A3A4"/>
          </p15:clr>
        </p15:guide>
        <p15:guide id="15" pos="4392">
          <p15:clr>
            <a:srgbClr val="A4A3A4"/>
          </p15:clr>
        </p15:guide>
        <p15:guide id="16" pos="4512">
          <p15:clr>
            <a:srgbClr val="A4A3A4"/>
          </p15:clr>
        </p15:guide>
        <p15:guide id="17" pos="5124">
          <p15:clr>
            <a:srgbClr val="A4A3A4"/>
          </p15:clr>
        </p15:guide>
        <p15:guide id="18" pos="5004">
          <p15:clr>
            <a:srgbClr val="A4A3A4"/>
          </p15:clr>
        </p15:guide>
        <p15:guide id="19" pos="5616">
          <p15:clr>
            <a:srgbClr val="A4A3A4"/>
          </p15:clr>
        </p15:guide>
        <p15:guide id="20" pos="5736">
          <p15:clr>
            <a:srgbClr val="A4A3A4"/>
          </p15:clr>
        </p15:guide>
        <p15:guide id="21" pos="6227">
          <p15:clr>
            <a:srgbClr val="A4A3A4"/>
          </p15:clr>
        </p15:guide>
        <p15:guide id="22" pos="6348">
          <p15:clr>
            <a:srgbClr val="A4A3A4"/>
          </p15:clr>
        </p15:guide>
        <p15:guide id="23" pos="6839">
          <p15:clr>
            <a:srgbClr val="A4A3A4"/>
          </p15:clr>
        </p15:guide>
        <p15:guide id="24" pos="6960">
          <p15:clr>
            <a:srgbClr val="A4A3A4"/>
          </p15:clr>
        </p15:guide>
        <p15:guide id="25" pos="7451">
          <p15:clr>
            <a:srgbClr val="A4A3A4"/>
          </p15:clr>
        </p15:guide>
        <p15:guide id="26" orient="horz" pos="1799">
          <p15:clr>
            <a:srgbClr val="A4A3A4"/>
          </p15:clr>
        </p15:guide>
        <p15:guide id="27" orient="horz" pos="1437">
          <p15:clr>
            <a:srgbClr val="A4A3A4"/>
          </p15:clr>
        </p15:guide>
        <p15:guide id="28" orient="horz" pos="1077">
          <p15:clr>
            <a:srgbClr val="A4A3A4"/>
          </p15:clr>
        </p15:guide>
        <p15:guide id="29" orient="horz" pos="717">
          <p15:clr>
            <a:srgbClr val="A4A3A4"/>
          </p15:clr>
        </p15:guide>
        <p15:guide id="30" orient="horz" pos="2519">
          <p15:clr>
            <a:srgbClr val="A4A3A4"/>
          </p15:clr>
        </p15:guide>
        <p15:guide id="31" orient="horz" pos="2879">
          <p15:clr>
            <a:srgbClr val="A4A3A4"/>
          </p15:clr>
        </p15:guide>
        <p15:guide id="32" orient="horz" pos="3240">
          <p15:clr>
            <a:srgbClr val="A4A3A4"/>
          </p15:clr>
        </p15:guide>
        <p15:guide id="33" orient="horz" pos="3600">
          <p15:clr>
            <a:srgbClr val="A4A3A4"/>
          </p15:clr>
        </p15:guide>
        <p15:guide id="34" orient="horz" pos="3855">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0.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3" Type="http://schemas.openxmlformats.org/officeDocument/2006/relationships/hyperlink" Target="http://www.tns-sifo.se/" TargetMode="External"/><Relationship Id="rId2" Type="http://schemas.openxmlformats.org/officeDocument/2006/relationships/hyperlink" Target="mailto:Thea.eriksson-almgren@tns-sifo.se" TargetMode="Externa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hyperlink" Target="http://www.opinion.s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3" cstate="screen">
            <a:extLst>
              <a:ext uri="{28A0092B-C50C-407E-A947-70E740481C1C}">
                <a14:useLocalDpi xmlns:a14="http://schemas.microsoft.com/office/drawing/2010/main" xmlns=""/>
              </a:ext>
            </a:extLst>
          </a:blip>
          <a:stretch>
            <a:fillRect/>
          </a:stretch>
        </p:blipFill>
        <p:spPr>
          <a:xfrm>
            <a:off x="0" y="0"/>
            <a:ext cx="12192000" cy="6858000"/>
          </a:xfrm>
          <a:prstGeom prst="rect">
            <a:avLst/>
          </a:prstGeom>
        </p:spPr>
      </p:pic>
      <p:sp>
        <p:nvSpPr>
          <p:cNvPr id="5" name="Title 4"/>
          <p:cNvSpPr>
            <a:spLocks noGrp="1"/>
          </p:cNvSpPr>
          <p:nvPr>
            <p:ph type="ctrTitle"/>
          </p:nvPr>
        </p:nvSpPr>
        <p:spPr/>
        <p:txBody>
          <a:bodyPr/>
          <a:lstStyle/>
          <a:p>
            <a:r>
              <a:rPr lang="sv-SE" dirty="0">
                <a:solidFill>
                  <a:schemeClr val="bg1"/>
                </a:solidFill>
              </a:rPr>
              <a:t>Allhelgonaundersökning </a:t>
            </a:r>
            <a:endParaRPr lang="en-GB" dirty="0">
              <a:solidFill>
                <a:schemeClr val="bg1"/>
              </a:solidFill>
            </a:endParaRPr>
          </a:p>
        </p:txBody>
      </p:sp>
      <p:sp>
        <p:nvSpPr>
          <p:cNvPr id="6" name="Subtitle 5"/>
          <p:cNvSpPr>
            <a:spLocks noGrp="1"/>
          </p:cNvSpPr>
          <p:nvPr>
            <p:ph type="subTitle" idx="1"/>
          </p:nvPr>
        </p:nvSpPr>
        <p:spPr/>
        <p:txBody>
          <a:bodyPr>
            <a:normAutofit/>
          </a:bodyPr>
          <a:lstStyle/>
          <a:p>
            <a:r>
              <a:rPr lang="sv-SE" dirty="0">
                <a:solidFill>
                  <a:schemeClr val="bg1"/>
                </a:solidFill>
              </a:rPr>
              <a:t>Svenska kyrkan</a:t>
            </a:r>
          </a:p>
          <a:p>
            <a:endParaRPr lang="sv-SE" dirty="0">
              <a:solidFill>
                <a:schemeClr val="bg1"/>
              </a:solidFill>
            </a:endParaRPr>
          </a:p>
          <a:p>
            <a:r>
              <a:rPr lang="sv-SE" sz="1600" dirty="0">
                <a:solidFill>
                  <a:schemeClr val="bg1"/>
                </a:solidFill>
              </a:rPr>
              <a:t>11 oktober 2017</a:t>
            </a:r>
          </a:p>
          <a:p>
            <a:r>
              <a:rPr lang="sv-SE" sz="1600" dirty="0" smtClean="0">
                <a:solidFill>
                  <a:schemeClr val="bg1"/>
                </a:solidFill>
              </a:rPr>
              <a:t>Thea </a:t>
            </a:r>
            <a:r>
              <a:rPr lang="sv-SE" sz="1600" dirty="0">
                <a:solidFill>
                  <a:schemeClr val="bg1"/>
                </a:solidFill>
              </a:rPr>
              <a:t>Eriksson Almgren </a:t>
            </a:r>
          </a:p>
          <a:p>
            <a:endParaRPr lang="en-US" dirty="0"/>
          </a:p>
        </p:txBody>
      </p:sp>
      <p:pic>
        <p:nvPicPr>
          <p:cNvPr id="7" name="Picture 1"/>
          <p:cNvPicPr>
            <a:picLocks noChangeAspect="1"/>
          </p:cNvPicPr>
          <p:nvPr/>
        </p:nvPicPr>
        <p:blipFill>
          <a:blip r:embed="rId4">
            <a:extLst>
              <a:ext uri="{28A0092B-C50C-407E-A947-70E740481C1C}">
                <a14:useLocalDpi xmlns:a14="http://schemas.microsoft.com/office/drawing/2010/main" xmlns=""/>
              </a:ext>
            </a:extLst>
          </a:blip>
          <a:stretch>
            <a:fillRect/>
          </a:stretch>
        </p:blipFill>
        <p:spPr>
          <a:xfrm>
            <a:off x="7253206" y="1854138"/>
            <a:ext cx="3706925" cy="3715293"/>
          </a:xfrm>
          <a:prstGeom prst="rect">
            <a:avLst/>
          </a:prstGeom>
        </p:spPr>
      </p:pic>
      <p:pic>
        <p:nvPicPr>
          <p:cNvPr id="8" name="Bildobjekt 7"/>
          <p:cNvPicPr>
            <a:picLocks noChangeAspect="1"/>
          </p:cNvPicPr>
          <p:nvPr/>
        </p:nvPicPr>
        <p:blipFill>
          <a:blip r:embed="rId5" cstate="screen">
            <a:extLst>
              <a:ext uri="{28A0092B-C50C-407E-A947-70E740481C1C}">
                <a14:useLocalDpi xmlns:a14="http://schemas.microsoft.com/office/drawing/2010/main" xmlns=""/>
              </a:ext>
            </a:extLst>
          </a:blip>
          <a:stretch>
            <a:fillRect/>
          </a:stretch>
        </p:blipFill>
        <p:spPr>
          <a:xfrm>
            <a:off x="367200" y="548823"/>
            <a:ext cx="2507610" cy="306000"/>
          </a:xfrm>
          <a:prstGeom prst="rect">
            <a:avLst/>
          </a:prstGeom>
        </p:spPr>
      </p:pic>
    </p:spTree>
    <p:extLst>
      <p:ext uri="{BB962C8B-B14F-4D97-AF65-F5344CB8AC3E}">
        <p14:creationId xmlns:p14="http://schemas.microsoft.com/office/powerpoint/2010/main" xmlns="" val="48195383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pPr lvl="0"/>
            <a:r>
              <a:rPr lang="sv-SE" dirty="0"/>
              <a:t>Hur väl stämmer följande påståenden in på dig?</a:t>
            </a:r>
          </a:p>
        </p:txBody>
      </p:sp>
      <p:sp>
        <p:nvSpPr>
          <p:cNvPr id="5" name="Platshållare för bildnummer 4"/>
          <p:cNvSpPr>
            <a:spLocks noGrp="1"/>
          </p:cNvSpPr>
          <p:nvPr>
            <p:ph type="sldNum" sz="quarter" idx="4"/>
          </p:nvPr>
        </p:nvSpPr>
        <p:spPr/>
        <p:txBody>
          <a:bodyPr/>
          <a:lstStyle/>
          <a:p>
            <a:fld id="{4034BEE3-566C-4068-A777-C3A4762E861B}" type="slidenum">
              <a:rPr lang="en-GB" smtClean="0"/>
              <a:pPr/>
              <a:t>10</a:t>
            </a:fld>
            <a:endParaRPr lang="en-GB" dirty="0"/>
          </a:p>
        </p:txBody>
      </p:sp>
      <p:sp>
        <p:nvSpPr>
          <p:cNvPr id="6" name="Platshållare för text 5"/>
          <p:cNvSpPr>
            <a:spLocks noGrp="1"/>
          </p:cNvSpPr>
          <p:nvPr>
            <p:ph type="body" sz="quarter" idx="17"/>
          </p:nvPr>
        </p:nvSpPr>
        <p:spPr>
          <a:xfrm>
            <a:off x="357188" y="847949"/>
            <a:ext cx="11477331" cy="396875"/>
          </a:xfrm>
        </p:spPr>
        <p:txBody>
          <a:bodyPr/>
          <a:lstStyle/>
          <a:p>
            <a:r>
              <a:rPr lang="sv-SE" dirty="0"/>
              <a:t>Bas: Alla (200 per län) </a:t>
            </a:r>
          </a:p>
        </p:txBody>
      </p:sp>
      <p:graphicFrame>
        <p:nvGraphicFramePr>
          <p:cNvPr id="8" name="Content Placeholder 7"/>
          <p:cNvGraphicFramePr>
            <a:graphicFrameLocks noGrp="1"/>
          </p:cNvGraphicFramePr>
          <p:nvPr>
            <p:ph sz="quarter" idx="14"/>
            <p:extLst>
              <p:ext uri="{D42A27DB-BD31-4B8C-83A1-F6EECF244321}">
                <p14:modId xmlns:p14="http://schemas.microsoft.com/office/powerpoint/2010/main" xmlns="" val="1402882690"/>
              </p:ext>
            </p:extLst>
          </p:nvPr>
        </p:nvGraphicFramePr>
        <p:xfrm>
          <a:off x="228600" y="1480661"/>
          <a:ext cx="11494008" cy="4503626"/>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ruta 6"/>
          <p:cNvSpPr txBox="1"/>
          <p:nvPr/>
        </p:nvSpPr>
        <p:spPr>
          <a:xfrm>
            <a:off x="357188" y="1234441"/>
            <a:ext cx="6535553" cy="246221"/>
          </a:xfrm>
          <a:prstGeom prst="rect">
            <a:avLst/>
          </a:prstGeom>
          <a:noFill/>
        </p:spPr>
        <p:txBody>
          <a:bodyPr wrap="square" lIns="0" tIns="0" rIns="0" bIns="0" rtlCol="0">
            <a:spAutoFit/>
          </a:bodyPr>
          <a:lstStyle/>
          <a:p>
            <a:r>
              <a:rPr lang="sv-SE" sz="1600" i="1" dirty="0">
                <a:solidFill>
                  <a:schemeClr val="bg2"/>
                </a:solidFill>
              </a:rPr>
              <a:t>Jag upplever att jag är bra på att möta sörjande människor</a:t>
            </a:r>
          </a:p>
        </p:txBody>
      </p:sp>
      <p:sp>
        <p:nvSpPr>
          <p:cNvPr id="9" name="textruta 8"/>
          <p:cNvSpPr txBox="1"/>
          <p:nvPr/>
        </p:nvSpPr>
        <p:spPr>
          <a:xfrm>
            <a:off x="11269509" y="5866115"/>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48418353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pPr lvl="0"/>
            <a:r>
              <a:rPr lang="sv-SE" dirty="0"/>
              <a:t>Hur väl stämmer följande påståenden in på dig?</a:t>
            </a:r>
          </a:p>
        </p:txBody>
      </p:sp>
      <p:sp>
        <p:nvSpPr>
          <p:cNvPr id="5" name="Platshållare för bildnummer 4"/>
          <p:cNvSpPr>
            <a:spLocks noGrp="1"/>
          </p:cNvSpPr>
          <p:nvPr>
            <p:ph type="sldNum" sz="quarter" idx="4"/>
          </p:nvPr>
        </p:nvSpPr>
        <p:spPr/>
        <p:txBody>
          <a:bodyPr/>
          <a:lstStyle/>
          <a:p>
            <a:fld id="{4034BEE3-566C-4068-A777-C3A4762E861B}" type="slidenum">
              <a:rPr lang="en-GB" smtClean="0"/>
              <a:pPr/>
              <a:t>11</a:t>
            </a:fld>
            <a:endParaRPr lang="en-GB" dirty="0"/>
          </a:p>
        </p:txBody>
      </p:sp>
      <p:sp>
        <p:nvSpPr>
          <p:cNvPr id="6" name="Platshållare för text 5"/>
          <p:cNvSpPr>
            <a:spLocks noGrp="1"/>
          </p:cNvSpPr>
          <p:nvPr>
            <p:ph type="body" sz="quarter" idx="17"/>
          </p:nvPr>
        </p:nvSpPr>
        <p:spPr>
          <a:xfrm>
            <a:off x="357188" y="837566"/>
            <a:ext cx="11477331" cy="396875"/>
          </a:xfrm>
        </p:spPr>
        <p:txBody>
          <a:bodyPr/>
          <a:lstStyle/>
          <a:p>
            <a:r>
              <a:rPr lang="sv-SE" dirty="0"/>
              <a:t>Bas: Alla (200 per län) </a:t>
            </a:r>
          </a:p>
        </p:txBody>
      </p:sp>
      <p:graphicFrame>
        <p:nvGraphicFramePr>
          <p:cNvPr id="8" name="Content Placeholder 7"/>
          <p:cNvGraphicFramePr>
            <a:graphicFrameLocks noGrp="1"/>
          </p:cNvGraphicFramePr>
          <p:nvPr>
            <p:ph sz="quarter" idx="14"/>
            <p:extLst>
              <p:ext uri="{D42A27DB-BD31-4B8C-83A1-F6EECF244321}">
                <p14:modId xmlns:p14="http://schemas.microsoft.com/office/powerpoint/2010/main" xmlns="" val="1172479022"/>
              </p:ext>
            </p:extLst>
          </p:nvPr>
        </p:nvGraphicFramePr>
        <p:xfrm>
          <a:off x="228600" y="1480661"/>
          <a:ext cx="11494008" cy="4514009"/>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ruta 6"/>
          <p:cNvSpPr txBox="1"/>
          <p:nvPr/>
        </p:nvSpPr>
        <p:spPr>
          <a:xfrm>
            <a:off x="357188" y="1234441"/>
            <a:ext cx="6535553" cy="246221"/>
          </a:xfrm>
          <a:prstGeom prst="rect">
            <a:avLst/>
          </a:prstGeom>
          <a:noFill/>
        </p:spPr>
        <p:txBody>
          <a:bodyPr wrap="square" lIns="0" tIns="0" rIns="0" bIns="0" rtlCol="0">
            <a:spAutoFit/>
          </a:bodyPr>
          <a:lstStyle/>
          <a:p>
            <a:r>
              <a:rPr lang="sv-SE" sz="1600" i="1" dirty="0">
                <a:solidFill>
                  <a:schemeClr val="bg2"/>
                </a:solidFill>
              </a:rPr>
              <a:t>Jag är bekväm med att möta sörjande människor </a:t>
            </a:r>
          </a:p>
        </p:txBody>
      </p:sp>
      <p:sp>
        <p:nvSpPr>
          <p:cNvPr id="9" name="textruta 8"/>
          <p:cNvSpPr txBox="1"/>
          <p:nvPr/>
        </p:nvSpPr>
        <p:spPr>
          <a:xfrm>
            <a:off x="11341894" y="5886948"/>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279105386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pPr lvl="0"/>
            <a:r>
              <a:rPr lang="sv-SE" dirty="0"/>
              <a:t>Hur väl stämmer följande påståenden in på dig?</a:t>
            </a:r>
          </a:p>
        </p:txBody>
      </p:sp>
      <p:sp>
        <p:nvSpPr>
          <p:cNvPr id="5" name="Platshållare för bildnummer 4"/>
          <p:cNvSpPr>
            <a:spLocks noGrp="1"/>
          </p:cNvSpPr>
          <p:nvPr>
            <p:ph type="sldNum" sz="quarter" idx="4"/>
          </p:nvPr>
        </p:nvSpPr>
        <p:spPr/>
        <p:txBody>
          <a:bodyPr/>
          <a:lstStyle/>
          <a:p>
            <a:fld id="{4034BEE3-566C-4068-A777-C3A4762E861B}" type="slidenum">
              <a:rPr lang="en-GB" smtClean="0"/>
              <a:pPr/>
              <a:t>12</a:t>
            </a:fld>
            <a:endParaRPr lang="en-GB" dirty="0"/>
          </a:p>
        </p:txBody>
      </p:sp>
      <p:sp>
        <p:nvSpPr>
          <p:cNvPr id="6" name="Platshållare för text 5"/>
          <p:cNvSpPr>
            <a:spLocks noGrp="1"/>
          </p:cNvSpPr>
          <p:nvPr>
            <p:ph type="body" sz="quarter" idx="17"/>
          </p:nvPr>
        </p:nvSpPr>
        <p:spPr>
          <a:xfrm>
            <a:off x="357188" y="847949"/>
            <a:ext cx="11477331" cy="396875"/>
          </a:xfrm>
        </p:spPr>
        <p:txBody>
          <a:bodyPr/>
          <a:lstStyle/>
          <a:p>
            <a:r>
              <a:rPr lang="sv-SE" dirty="0"/>
              <a:t>Bas: Alla (200 per län) </a:t>
            </a:r>
          </a:p>
        </p:txBody>
      </p:sp>
      <p:graphicFrame>
        <p:nvGraphicFramePr>
          <p:cNvPr id="8" name="Content Placeholder 7"/>
          <p:cNvGraphicFramePr>
            <a:graphicFrameLocks noGrp="1"/>
          </p:cNvGraphicFramePr>
          <p:nvPr>
            <p:ph sz="quarter" idx="14"/>
            <p:extLst>
              <p:ext uri="{D42A27DB-BD31-4B8C-83A1-F6EECF244321}">
                <p14:modId xmlns:p14="http://schemas.microsoft.com/office/powerpoint/2010/main" xmlns="" val="1298116477"/>
              </p:ext>
            </p:extLst>
          </p:nvPr>
        </p:nvGraphicFramePr>
        <p:xfrm>
          <a:off x="228600" y="1480661"/>
          <a:ext cx="11494008" cy="450362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ruta 6"/>
          <p:cNvSpPr txBox="1"/>
          <p:nvPr/>
        </p:nvSpPr>
        <p:spPr>
          <a:xfrm>
            <a:off x="357188" y="1234441"/>
            <a:ext cx="6535553" cy="246221"/>
          </a:xfrm>
          <a:prstGeom prst="rect">
            <a:avLst/>
          </a:prstGeom>
          <a:noFill/>
        </p:spPr>
        <p:txBody>
          <a:bodyPr wrap="square" lIns="0" tIns="0" rIns="0" bIns="0" rtlCol="0">
            <a:spAutoFit/>
          </a:bodyPr>
          <a:lstStyle/>
          <a:p>
            <a:r>
              <a:rPr lang="sv-SE" sz="1600" i="1" dirty="0">
                <a:solidFill>
                  <a:schemeClr val="bg2"/>
                </a:solidFill>
              </a:rPr>
              <a:t>När någon sörjer ska man inte tränga sig på</a:t>
            </a:r>
          </a:p>
        </p:txBody>
      </p:sp>
      <p:sp>
        <p:nvSpPr>
          <p:cNvPr id="9" name="textruta 8"/>
          <p:cNvSpPr txBox="1"/>
          <p:nvPr/>
        </p:nvSpPr>
        <p:spPr>
          <a:xfrm>
            <a:off x="11373775" y="5892018"/>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30763460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pPr lvl="0"/>
            <a:r>
              <a:rPr lang="sv-SE" dirty="0"/>
              <a:t>Hur väl stämmer följande påståenden in på dig?</a:t>
            </a:r>
          </a:p>
        </p:txBody>
      </p:sp>
      <p:sp>
        <p:nvSpPr>
          <p:cNvPr id="5" name="Platshållare för bildnummer 4"/>
          <p:cNvSpPr>
            <a:spLocks noGrp="1"/>
          </p:cNvSpPr>
          <p:nvPr>
            <p:ph type="sldNum" sz="quarter" idx="4"/>
          </p:nvPr>
        </p:nvSpPr>
        <p:spPr/>
        <p:txBody>
          <a:bodyPr/>
          <a:lstStyle/>
          <a:p>
            <a:fld id="{4034BEE3-566C-4068-A777-C3A4762E861B}" type="slidenum">
              <a:rPr lang="en-GB" smtClean="0"/>
              <a:pPr/>
              <a:t>13</a:t>
            </a:fld>
            <a:endParaRPr lang="en-GB" dirty="0"/>
          </a:p>
        </p:txBody>
      </p:sp>
      <p:sp>
        <p:nvSpPr>
          <p:cNvPr id="6" name="Platshållare för text 5"/>
          <p:cNvSpPr>
            <a:spLocks noGrp="1"/>
          </p:cNvSpPr>
          <p:nvPr>
            <p:ph type="body" sz="quarter" idx="17"/>
          </p:nvPr>
        </p:nvSpPr>
        <p:spPr>
          <a:xfrm>
            <a:off x="357188" y="834836"/>
            <a:ext cx="11477331" cy="396875"/>
          </a:xfrm>
        </p:spPr>
        <p:txBody>
          <a:bodyPr/>
          <a:lstStyle/>
          <a:p>
            <a:r>
              <a:rPr lang="sv-SE" dirty="0"/>
              <a:t>Bas: Alla (200 per län) </a:t>
            </a:r>
          </a:p>
        </p:txBody>
      </p:sp>
      <p:graphicFrame>
        <p:nvGraphicFramePr>
          <p:cNvPr id="8" name="Content Placeholder 7"/>
          <p:cNvGraphicFramePr>
            <a:graphicFrameLocks noGrp="1"/>
          </p:cNvGraphicFramePr>
          <p:nvPr>
            <p:ph sz="quarter" idx="14"/>
            <p:extLst>
              <p:ext uri="{D42A27DB-BD31-4B8C-83A1-F6EECF244321}">
                <p14:modId xmlns:p14="http://schemas.microsoft.com/office/powerpoint/2010/main" xmlns="" val="3649343583"/>
              </p:ext>
            </p:extLst>
          </p:nvPr>
        </p:nvGraphicFramePr>
        <p:xfrm>
          <a:off x="228600" y="1480661"/>
          <a:ext cx="11494008" cy="444194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ruta 6"/>
          <p:cNvSpPr txBox="1"/>
          <p:nvPr/>
        </p:nvSpPr>
        <p:spPr>
          <a:xfrm>
            <a:off x="357188" y="1234441"/>
            <a:ext cx="6967156" cy="246221"/>
          </a:xfrm>
          <a:prstGeom prst="rect">
            <a:avLst/>
          </a:prstGeom>
          <a:noFill/>
        </p:spPr>
        <p:txBody>
          <a:bodyPr wrap="square" lIns="0" tIns="0" rIns="0" bIns="0" rtlCol="0">
            <a:spAutoFit/>
          </a:bodyPr>
          <a:lstStyle/>
          <a:p>
            <a:r>
              <a:rPr lang="sv-SE" sz="1600" i="1" dirty="0">
                <a:solidFill>
                  <a:schemeClr val="bg2"/>
                </a:solidFill>
              </a:rPr>
              <a:t>Att möta människor som sörjer är obehagligt och något jag försöker undvika</a:t>
            </a:r>
          </a:p>
        </p:txBody>
      </p:sp>
      <p:sp>
        <p:nvSpPr>
          <p:cNvPr id="9" name="textruta 8"/>
          <p:cNvSpPr txBox="1"/>
          <p:nvPr/>
        </p:nvSpPr>
        <p:spPr>
          <a:xfrm>
            <a:off x="11341894" y="5814879"/>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350429674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pPr lvl="0"/>
            <a:r>
              <a:rPr lang="sv-SE" dirty="0"/>
              <a:t>Hur väl stämmer följande påståenden in på dig?</a:t>
            </a:r>
          </a:p>
        </p:txBody>
      </p:sp>
      <p:sp>
        <p:nvSpPr>
          <p:cNvPr id="5" name="Platshållare för bildnummer 4"/>
          <p:cNvSpPr>
            <a:spLocks noGrp="1"/>
          </p:cNvSpPr>
          <p:nvPr>
            <p:ph type="sldNum" sz="quarter" idx="4"/>
          </p:nvPr>
        </p:nvSpPr>
        <p:spPr/>
        <p:txBody>
          <a:bodyPr/>
          <a:lstStyle/>
          <a:p>
            <a:fld id="{4034BEE3-566C-4068-A777-C3A4762E861B}" type="slidenum">
              <a:rPr lang="en-GB" smtClean="0"/>
              <a:pPr/>
              <a:t>14</a:t>
            </a:fld>
            <a:endParaRPr lang="en-GB" dirty="0"/>
          </a:p>
        </p:txBody>
      </p:sp>
      <p:sp>
        <p:nvSpPr>
          <p:cNvPr id="6" name="Platshållare för text 5"/>
          <p:cNvSpPr>
            <a:spLocks noGrp="1"/>
          </p:cNvSpPr>
          <p:nvPr>
            <p:ph type="body" sz="quarter" idx="17"/>
          </p:nvPr>
        </p:nvSpPr>
        <p:spPr>
          <a:xfrm>
            <a:off x="357188" y="800167"/>
            <a:ext cx="11477331" cy="396875"/>
          </a:xfrm>
        </p:spPr>
        <p:txBody>
          <a:bodyPr/>
          <a:lstStyle/>
          <a:p>
            <a:r>
              <a:rPr lang="sv-SE" dirty="0"/>
              <a:t>Bas: Alla (200 per län) </a:t>
            </a:r>
          </a:p>
        </p:txBody>
      </p:sp>
      <p:graphicFrame>
        <p:nvGraphicFramePr>
          <p:cNvPr id="8" name="Content Placeholder 7"/>
          <p:cNvGraphicFramePr>
            <a:graphicFrameLocks noGrp="1"/>
          </p:cNvGraphicFramePr>
          <p:nvPr>
            <p:ph sz="quarter" idx="14"/>
            <p:extLst>
              <p:ext uri="{D42A27DB-BD31-4B8C-83A1-F6EECF244321}">
                <p14:modId xmlns:p14="http://schemas.microsoft.com/office/powerpoint/2010/main" xmlns="" val="1247449506"/>
              </p:ext>
            </p:extLst>
          </p:nvPr>
        </p:nvGraphicFramePr>
        <p:xfrm>
          <a:off x="228600" y="1480661"/>
          <a:ext cx="11494008" cy="448542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ruta 6"/>
          <p:cNvSpPr txBox="1"/>
          <p:nvPr/>
        </p:nvSpPr>
        <p:spPr>
          <a:xfrm>
            <a:off x="357188" y="1234441"/>
            <a:ext cx="6967156" cy="246221"/>
          </a:xfrm>
          <a:prstGeom prst="rect">
            <a:avLst/>
          </a:prstGeom>
          <a:noFill/>
        </p:spPr>
        <p:txBody>
          <a:bodyPr wrap="square" lIns="0" tIns="0" rIns="0" bIns="0" rtlCol="0">
            <a:spAutoFit/>
          </a:bodyPr>
          <a:lstStyle/>
          <a:p>
            <a:r>
              <a:rPr lang="sv-SE" sz="1600" i="1" dirty="0">
                <a:solidFill>
                  <a:schemeClr val="bg2"/>
                </a:solidFill>
              </a:rPr>
              <a:t>Jag är rädd för att människor som sörjer ska väcka jobbiga minnen hos mig</a:t>
            </a:r>
          </a:p>
        </p:txBody>
      </p:sp>
      <p:sp>
        <p:nvSpPr>
          <p:cNvPr id="9" name="textruta 8"/>
          <p:cNvSpPr txBox="1"/>
          <p:nvPr/>
        </p:nvSpPr>
        <p:spPr>
          <a:xfrm>
            <a:off x="11341894" y="5840069"/>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427319497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10"/>
          <p:cNvGraphicFramePr>
            <a:graphicFrameLocks/>
          </p:cNvGraphicFramePr>
          <p:nvPr>
            <p:extLst>
              <p:ext uri="{D42A27DB-BD31-4B8C-83A1-F6EECF244321}">
                <p14:modId xmlns:p14="http://schemas.microsoft.com/office/powerpoint/2010/main" xmlns="" val="2975197074"/>
              </p:ext>
            </p:extLst>
          </p:nvPr>
        </p:nvGraphicFramePr>
        <p:xfrm>
          <a:off x="149902" y="1424651"/>
          <a:ext cx="9356980" cy="461363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59999" y="430717"/>
            <a:ext cx="11466875" cy="677355"/>
          </a:xfrm>
        </p:spPr>
        <p:txBody>
          <a:bodyPr/>
          <a:lstStyle/>
          <a:p>
            <a:pPr lvl="0"/>
            <a:r>
              <a:rPr lang="sv-SE" sz="1800" i="1" dirty="0"/>
              <a:t>En person i din omgivning har nåtts av beskedet att en närstående har dött. Du känner inte själv personen som dött. </a:t>
            </a:r>
            <a:r>
              <a:rPr lang="sv-SE" dirty="0"/>
              <a:t/>
            </a:r>
            <a:br>
              <a:rPr lang="sv-SE" dirty="0"/>
            </a:br>
            <a:r>
              <a:rPr lang="sv-SE" sz="1800" dirty="0">
                <a:solidFill>
                  <a:schemeClr val="bg2"/>
                </a:solidFill>
              </a:rPr>
              <a:t>Vad av följande är troligt att du gör om den sörjande </a:t>
            </a:r>
            <a:r>
              <a:rPr lang="sv-SE" sz="1800" u="sng" dirty="0">
                <a:solidFill>
                  <a:schemeClr val="bg2"/>
                </a:solidFill>
              </a:rPr>
              <a:t>står dig nära</a:t>
            </a:r>
            <a:r>
              <a:rPr lang="sv-SE" sz="1800" dirty="0">
                <a:solidFill>
                  <a:schemeClr val="bg2"/>
                </a:solidFill>
              </a:rPr>
              <a:t>?</a:t>
            </a:r>
            <a:endParaRPr lang="sv-SE" sz="1800" b="0" i="1" dirty="0">
              <a:solidFill>
                <a:schemeClr val="bg2"/>
              </a:solidFill>
            </a:endParaRPr>
          </a:p>
        </p:txBody>
      </p:sp>
      <p:sp>
        <p:nvSpPr>
          <p:cNvPr id="5" name="Slide Number Placeholder 4"/>
          <p:cNvSpPr>
            <a:spLocks noGrp="1"/>
          </p:cNvSpPr>
          <p:nvPr>
            <p:ph type="sldNum" sz="quarter" idx="4"/>
          </p:nvPr>
        </p:nvSpPr>
        <p:spPr/>
        <p:txBody>
          <a:bodyPr/>
          <a:lstStyle/>
          <a:p>
            <a:fld id="{4034BEE3-566C-4068-A777-C3A4762E861B}" type="slidenum">
              <a:rPr lang="en-GB" smtClean="0"/>
              <a:pPr/>
              <a:t>15</a:t>
            </a:fld>
            <a:endParaRPr lang="en-GB" dirty="0"/>
          </a:p>
        </p:txBody>
      </p:sp>
      <p:sp>
        <p:nvSpPr>
          <p:cNvPr id="6" name="Text Placeholder 5"/>
          <p:cNvSpPr>
            <a:spLocks noGrp="1"/>
          </p:cNvSpPr>
          <p:nvPr>
            <p:ph type="body" sz="quarter" idx="17"/>
          </p:nvPr>
        </p:nvSpPr>
        <p:spPr>
          <a:xfrm>
            <a:off x="349543" y="1238968"/>
            <a:ext cx="11477331" cy="396875"/>
          </a:xfrm>
        </p:spPr>
        <p:txBody>
          <a:bodyPr/>
          <a:lstStyle/>
          <a:p>
            <a:r>
              <a:rPr lang="sv-SE" dirty="0"/>
              <a:t>Bas: Inom parentes, alla</a:t>
            </a:r>
          </a:p>
          <a:p>
            <a:endParaRPr lang="sv-SE" dirty="0"/>
          </a:p>
        </p:txBody>
      </p:sp>
      <p:sp>
        <p:nvSpPr>
          <p:cNvPr id="2" name="textruta 1"/>
          <p:cNvSpPr txBox="1"/>
          <p:nvPr/>
        </p:nvSpPr>
        <p:spPr>
          <a:xfrm>
            <a:off x="4453260" y="5930563"/>
            <a:ext cx="453099" cy="215444"/>
          </a:xfrm>
          <a:prstGeom prst="rect">
            <a:avLst/>
          </a:prstGeom>
          <a:noFill/>
        </p:spPr>
        <p:txBody>
          <a:bodyPr wrap="square" lIns="0" tIns="0" rIns="0" bIns="0" rtlCol="0">
            <a:spAutoFit/>
          </a:bodyPr>
          <a:lstStyle/>
          <a:p>
            <a:r>
              <a:rPr lang="sv-SE" sz="1400" dirty="0"/>
              <a:t>%</a:t>
            </a:r>
          </a:p>
        </p:txBody>
      </p:sp>
      <p:sp>
        <p:nvSpPr>
          <p:cNvPr id="7" name="textruta 6">
            <a:extLst>
              <a:ext uri="{FF2B5EF4-FFF2-40B4-BE49-F238E27FC236}">
                <a16:creationId xmlns:a16="http://schemas.microsoft.com/office/drawing/2014/main" xmlns="" id="{CC272237-DD2D-41AC-9D91-E9A433E3BE57}"/>
              </a:ext>
            </a:extLst>
          </p:cNvPr>
          <p:cNvSpPr txBox="1"/>
          <p:nvPr/>
        </p:nvSpPr>
        <p:spPr>
          <a:xfrm>
            <a:off x="7708624" y="3731468"/>
            <a:ext cx="4467069" cy="2585323"/>
          </a:xfrm>
          <a:prstGeom prst="rect">
            <a:avLst/>
          </a:prstGeom>
          <a:noFill/>
        </p:spPr>
        <p:txBody>
          <a:bodyPr wrap="square" lIns="0" tIns="0" rIns="0" bIns="0" rtlCol="0">
            <a:spAutoFit/>
          </a:bodyPr>
          <a:lstStyle/>
          <a:p>
            <a:pPr marL="285750" indent="-285750">
              <a:buFont typeface="Wingdings" panose="05000000000000000000" pitchFamily="2" charset="2"/>
              <a:buChar char="§"/>
            </a:pPr>
            <a:r>
              <a:rPr lang="sv-SE" sz="1400" dirty="0"/>
              <a:t>Fler kvinnor än män svarar att de skickar blommor/kort, ringer, stämmer möte och träffar </a:t>
            </a:r>
            <a:r>
              <a:rPr lang="sv-SE" sz="1400" dirty="0" smtClean="0"/>
              <a:t>personen, </a:t>
            </a:r>
            <a:r>
              <a:rPr lang="sv-SE" sz="1400" dirty="0" err="1" smtClean="0"/>
              <a:t>SMSar</a:t>
            </a:r>
            <a:r>
              <a:rPr lang="sv-SE" sz="1400" dirty="0" smtClean="0"/>
              <a:t> </a:t>
            </a:r>
            <a:r>
              <a:rPr lang="sv-SE" sz="1400" dirty="0"/>
              <a:t>samt tar kontakt på sociala medier när en närstående sörjer. </a:t>
            </a:r>
          </a:p>
          <a:p>
            <a:pPr marL="285750" indent="-285750">
              <a:buFont typeface="Wingdings" panose="05000000000000000000" pitchFamily="2" charset="2"/>
              <a:buChar char="§"/>
            </a:pPr>
            <a:endParaRPr lang="sv-SE" sz="1400" dirty="0"/>
          </a:p>
          <a:p>
            <a:pPr marL="285750" indent="-285750">
              <a:buFont typeface="Wingdings" panose="05000000000000000000" pitchFamily="2" charset="2"/>
              <a:buChar char="§"/>
            </a:pPr>
            <a:r>
              <a:rPr lang="sv-SE" sz="1400" dirty="0"/>
              <a:t>Var fjärde man (24%) svarar att de avvaktar med avsikt att ta kontakt senare. Det är signifikant fler jämfört med </a:t>
            </a:r>
            <a:r>
              <a:rPr lang="sv-SE" sz="1400" dirty="0" smtClean="0"/>
              <a:t>kvinnor (11%).</a:t>
            </a:r>
          </a:p>
          <a:p>
            <a:pPr marL="285750" indent="-285750">
              <a:buFont typeface="Wingdings" panose="05000000000000000000" pitchFamily="2" charset="2"/>
              <a:buChar char="§"/>
            </a:pPr>
            <a:endParaRPr lang="sv-SE" sz="1400" dirty="0" smtClean="0"/>
          </a:p>
          <a:p>
            <a:pPr marL="285750" indent="-285750">
              <a:buFont typeface="Wingdings" panose="05000000000000000000" pitchFamily="2" charset="2"/>
              <a:buChar char="§"/>
            </a:pPr>
            <a:r>
              <a:rPr lang="sv-SE" sz="1400" dirty="0"/>
              <a:t>Kvinnor </a:t>
            </a:r>
            <a:r>
              <a:rPr lang="sv-SE" sz="1400" dirty="0" smtClean="0"/>
              <a:t>(94%) </a:t>
            </a:r>
            <a:r>
              <a:rPr lang="sv-SE" sz="1400" dirty="0"/>
              <a:t>gör </a:t>
            </a:r>
            <a:r>
              <a:rPr lang="sv-SE" sz="1400" dirty="0" smtClean="0"/>
              <a:t>totalt sett något av detta i </a:t>
            </a:r>
            <a:r>
              <a:rPr lang="sv-SE" sz="1400" dirty="0"/>
              <a:t>högre grad än män </a:t>
            </a:r>
            <a:r>
              <a:rPr lang="sv-SE" sz="1400" dirty="0" smtClean="0"/>
              <a:t>(87</a:t>
            </a:r>
            <a:r>
              <a:rPr lang="sv-SE" sz="1400" dirty="0"/>
              <a:t>%). </a:t>
            </a:r>
          </a:p>
          <a:p>
            <a:pPr marL="285750" indent="-285750">
              <a:buFont typeface="Wingdings" panose="05000000000000000000" pitchFamily="2" charset="2"/>
              <a:buChar char="§"/>
            </a:pPr>
            <a:endParaRPr lang="sv-SE" sz="1400" dirty="0"/>
          </a:p>
        </p:txBody>
      </p:sp>
      <p:sp>
        <p:nvSpPr>
          <p:cNvPr id="8" name="Höger klammerparentes 7"/>
          <p:cNvSpPr/>
          <p:nvPr/>
        </p:nvSpPr>
        <p:spPr>
          <a:xfrm>
            <a:off x="7195279" y="1627604"/>
            <a:ext cx="262327" cy="3363377"/>
          </a:xfrm>
          <a:prstGeom prst="rightBrac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10" name="textruta 9"/>
          <p:cNvSpPr txBox="1"/>
          <p:nvPr/>
        </p:nvSpPr>
        <p:spPr>
          <a:xfrm>
            <a:off x="7708623" y="3056400"/>
            <a:ext cx="4021179" cy="430887"/>
          </a:xfrm>
          <a:prstGeom prst="rect">
            <a:avLst/>
          </a:prstGeom>
          <a:noFill/>
        </p:spPr>
        <p:txBody>
          <a:bodyPr wrap="square" lIns="0" tIns="0" rIns="0" bIns="0" rtlCol="0">
            <a:spAutoFit/>
          </a:bodyPr>
          <a:lstStyle/>
          <a:p>
            <a:r>
              <a:rPr lang="sv-SE" sz="1400" dirty="0" smtClean="0"/>
              <a:t>Totalt 91 procent uppger att de agerar på något av dessa sett för den sörjande, om personer en nära.</a:t>
            </a:r>
          </a:p>
        </p:txBody>
      </p:sp>
    </p:spTree>
    <p:extLst>
      <p:ext uri="{BB962C8B-B14F-4D97-AF65-F5344CB8AC3E}">
        <p14:creationId xmlns:p14="http://schemas.microsoft.com/office/powerpoint/2010/main" xmlns="" val="424028170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10"/>
          <p:cNvGraphicFramePr>
            <a:graphicFrameLocks/>
          </p:cNvGraphicFramePr>
          <p:nvPr>
            <p:extLst>
              <p:ext uri="{D42A27DB-BD31-4B8C-83A1-F6EECF244321}">
                <p14:modId xmlns:p14="http://schemas.microsoft.com/office/powerpoint/2010/main" xmlns="" val="3973329696"/>
              </p:ext>
            </p:extLst>
          </p:nvPr>
        </p:nvGraphicFramePr>
        <p:xfrm>
          <a:off x="359999" y="1437405"/>
          <a:ext cx="11207161" cy="461363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59999" y="430717"/>
            <a:ext cx="11466875" cy="677355"/>
          </a:xfrm>
        </p:spPr>
        <p:txBody>
          <a:bodyPr/>
          <a:lstStyle/>
          <a:p>
            <a:pPr lvl="0"/>
            <a:r>
              <a:rPr lang="sv-SE" sz="1800" i="1" dirty="0"/>
              <a:t>En person i din omgivning har nåtts av beskedet att en närstående har dött. Du känner inte själv personen som dött. </a:t>
            </a:r>
            <a:r>
              <a:rPr lang="sv-SE" dirty="0"/>
              <a:t/>
            </a:r>
            <a:br>
              <a:rPr lang="sv-SE" dirty="0"/>
            </a:br>
            <a:r>
              <a:rPr lang="sv-SE" sz="1800" dirty="0">
                <a:solidFill>
                  <a:schemeClr val="bg2"/>
                </a:solidFill>
              </a:rPr>
              <a:t>Vad av följande är troligt att du gör om den sörjande </a:t>
            </a:r>
            <a:r>
              <a:rPr lang="sv-SE" sz="1800" u="sng" dirty="0">
                <a:solidFill>
                  <a:schemeClr val="bg2"/>
                </a:solidFill>
              </a:rPr>
              <a:t>står dig nära</a:t>
            </a:r>
            <a:r>
              <a:rPr lang="sv-SE" sz="1800" dirty="0">
                <a:solidFill>
                  <a:schemeClr val="bg2"/>
                </a:solidFill>
              </a:rPr>
              <a:t>?</a:t>
            </a:r>
            <a:endParaRPr lang="sv-SE" sz="1800" b="0" i="1" dirty="0">
              <a:solidFill>
                <a:schemeClr val="bg2"/>
              </a:solidFill>
            </a:endParaRPr>
          </a:p>
        </p:txBody>
      </p:sp>
      <p:sp>
        <p:nvSpPr>
          <p:cNvPr id="5" name="Slide Number Placeholder 4"/>
          <p:cNvSpPr>
            <a:spLocks noGrp="1"/>
          </p:cNvSpPr>
          <p:nvPr>
            <p:ph type="sldNum" sz="quarter" idx="4"/>
          </p:nvPr>
        </p:nvSpPr>
        <p:spPr/>
        <p:txBody>
          <a:bodyPr/>
          <a:lstStyle/>
          <a:p>
            <a:fld id="{4034BEE3-566C-4068-A777-C3A4762E861B}" type="slidenum">
              <a:rPr lang="en-GB" smtClean="0"/>
              <a:pPr/>
              <a:t>16</a:t>
            </a:fld>
            <a:endParaRPr lang="en-GB" dirty="0"/>
          </a:p>
        </p:txBody>
      </p:sp>
      <p:sp>
        <p:nvSpPr>
          <p:cNvPr id="6" name="Text Placeholder 5"/>
          <p:cNvSpPr>
            <a:spLocks noGrp="1"/>
          </p:cNvSpPr>
          <p:nvPr>
            <p:ph type="body" sz="quarter" idx="17"/>
          </p:nvPr>
        </p:nvSpPr>
        <p:spPr>
          <a:xfrm>
            <a:off x="349543" y="1238968"/>
            <a:ext cx="11477331" cy="396875"/>
          </a:xfrm>
        </p:spPr>
        <p:txBody>
          <a:bodyPr/>
          <a:lstStyle/>
          <a:p>
            <a:r>
              <a:rPr lang="sv-SE" dirty="0"/>
              <a:t>Bas: Alla (200 per län) </a:t>
            </a:r>
          </a:p>
          <a:p>
            <a:endParaRPr lang="sv-SE" dirty="0"/>
          </a:p>
        </p:txBody>
      </p:sp>
      <p:sp>
        <p:nvSpPr>
          <p:cNvPr id="2" name="textruta 1"/>
          <p:cNvSpPr txBox="1"/>
          <p:nvPr/>
        </p:nvSpPr>
        <p:spPr>
          <a:xfrm>
            <a:off x="5211249" y="5899491"/>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343769691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10"/>
          <p:cNvGraphicFramePr>
            <a:graphicFrameLocks/>
          </p:cNvGraphicFramePr>
          <p:nvPr>
            <p:extLst>
              <p:ext uri="{D42A27DB-BD31-4B8C-83A1-F6EECF244321}">
                <p14:modId xmlns:p14="http://schemas.microsoft.com/office/powerpoint/2010/main" xmlns="" val="4239748965"/>
              </p:ext>
            </p:extLst>
          </p:nvPr>
        </p:nvGraphicFramePr>
        <p:xfrm>
          <a:off x="359999" y="1437405"/>
          <a:ext cx="11207161" cy="461363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59999" y="430717"/>
            <a:ext cx="11466875" cy="677355"/>
          </a:xfrm>
        </p:spPr>
        <p:txBody>
          <a:bodyPr/>
          <a:lstStyle/>
          <a:p>
            <a:pPr lvl="0"/>
            <a:r>
              <a:rPr lang="sv-SE" sz="1800" i="1" dirty="0"/>
              <a:t>En person i din omgivning har nåtts av beskedet att en närstående har dött. Du känner inte själv personen som dött. </a:t>
            </a:r>
            <a:r>
              <a:rPr lang="sv-SE" dirty="0"/>
              <a:t/>
            </a:r>
            <a:br>
              <a:rPr lang="sv-SE" dirty="0"/>
            </a:br>
            <a:r>
              <a:rPr lang="sv-SE" sz="1800" dirty="0">
                <a:solidFill>
                  <a:schemeClr val="bg2"/>
                </a:solidFill>
              </a:rPr>
              <a:t>Vad av följande är troligt att du gör om den sörjande </a:t>
            </a:r>
            <a:r>
              <a:rPr lang="sv-SE" sz="1800" u="sng" dirty="0">
                <a:solidFill>
                  <a:schemeClr val="bg2"/>
                </a:solidFill>
              </a:rPr>
              <a:t>står dig nära</a:t>
            </a:r>
            <a:r>
              <a:rPr lang="sv-SE" sz="1800" dirty="0">
                <a:solidFill>
                  <a:schemeClr val="bg2"/>
                </a:solidFill>
              </a:rPr>
              <a:t>?</a:t>
            </a:r>
            <a:endParaRPr lang="sv-SE" sz="1800" b="0" i="1" dirty="0">
              <a:solidFill>
                <a:schemeClr val="bg2"/>
              </a:solidFill>
            </a:endParaRPr>
          </a:p>
        </p:txBody>
      </p:sp>
      <p:sp>
        <p:nvSpPr>
          <p:cNvPr id="5" name="Slide Number Placeholder 4"/>
          <p:cNvSpPr>
            <a:spLocks noGrp="1"/>
          </p:cNvSpPr>
          <p:nvPr>
            <p:ph type="sldNum" sz="quarter" idx="4"/>
          </p:nvPr>
        </p:nvSpPr>
        <p:spPr/>
        <p:txBody>
          <a:bodyPr/>
          <a:lstStyle/>
          <a:p>
            <a:fld id="{4034BEE3-566C-4068-A777-C3A4762E861B}" type="slidenum">
              <a:rPr lang="en-GB" smtClean="0"/>
              <a:pPr/>
              <a:t>17</a:t>
            </a:fld>
            <a:endParaRPr lang="en-GB" dirty="0"/>
          </a:p>
        </p:txBody>
      </p:sp>
      <p:sp>
        <p:nvSpPr>
          <p:cNvPr id="6" name="Text Placeholder 5"/>
          <p:cNvSpPr>
            <a:spLocks noGrp="1"/>
          </p:cNvSpPr>
          <p:nvPr>
            <p:ph type="body" sz="quarter" idx="17"/>
          </p:nvPr>
        </p:nvSpPr>
        <p:spPr>
          <a:xfrm>
            <a:off x="349543" y="1238968"/>
            <a:ext cx="11477331" cy="396875"/>
          </a:xfrm>
        </p:spPr>
        <p:txBody>
          <a:bodyPr/>
          <a:lstStyle/>
          <a:p>
            <a:r>
              <a:rPr lang="sv-SE" dirty="0"/>
              <a:t>Bas: Alla (200 per län) </a:t>
            </a:r>
          </a:p>
          <a:p>
            <a:endParaRPr lang="sv-SE" dirty="0"/>
          </a:p>
        </p:txBody>
      </p:sp>
      <p:sp>
        <p:nvSpPr>
          <p:cNvPr id="2" name="textruta 1"/>
          <p:cNvSpPr txBox="1"/>
          <p:nvPr/>
        </p:nvSpPr>
        <p:spPr>
          <a:xfrm>
            <a:off x="5284401" y="5899491"/>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424224492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10"/>
          <p:cNvGraphicFramePr>
            <a:graphicFrameLocks/>
          </p:cNvGraphicFramePr>
          <p:nvPr>
            <p:extLst>
              <p:ext uri="{D42A27DB-BD31-4B8C-83A1-F6EECF244321}">
                <p14:modId xmlns:p14="http://schemas.microsoft.com/office/powerpoint/2010/main" xmlns="" val="3805801002"/>
              </p:ext>
            </p:extLst>
          </p:nvPr>
        </p:nvGraphicFramePr>
        <p:xfrm>
          <a:off x="359999" y="1437405"/>
          <a:ext cx="11207161" cy="461363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59999" y="430717"/>
            <a:ext cx="11466875" cy="677355"/>
          </a:xfrm>
        </p:spPr>
        <p:txBody>
          <a:bodyPr/>
          <a:lstStyle/>
          <a:p>
            <a:pPr lvl="0"/>
            <a:r>
              <a:rPr lang="sv-SE" sz="1800" i="1" dirty="0"/>
              <a:t>En person i din omgivning har nåtts av beskedet att en närstående har dött. Du känner inte själv personen som dött. </a:t>
            </a:r>
            <a:r>
              <a:rPr lang="sv-SE" dirty="0"/>
              <a:t/>
            </a:r>
            <a:br>
              <a:rPr lang="sv-SE" dirty="0"/>
            </a:br>
            <a:r>
              <a:rPr lang="sv-SE" sz="1800" dirty="0">
                <a:solidFill>
                  <a:schemeClr val="bg2"/>
                </a:solidFill>
              </a:rPr>
              <a:t>Vad av följande är troligt att du gör om den sörjande </a:t>
            </a:r>
            <a:r>
              <a:rPr lang="sv-SE" sz="1800" u="sng" dirty="0">
                <a:solidFill>
                  <a:schemeClr val="bg2"/>
                </a:solidFill>
              </a:rPr>
              <a:t>står dig nära</a:t>
            </a:r>
            <a:r>
              <a:rPr lang="sv-SE" sz="1800" dirty="0">
                <a:solidFill>
                  <a:schemeClr val="bg2"/>
                </a:solidFill>
              </a:rPr>
              <a:t>?</a:t>
            </a:r>
            <a:endParaRPr lang="sv-SE" sz="1800" b="0" i="1" dirty="0">
              <a:solidFill>
                <a:schemeClr val="bg2"/>
              </a:solidFill>
            </a:endParaRPr>
          </a:p>
        </p:txBody>
      </p:sp>
      <p:sp>
        <p:nvSpPr>
          <p:cNvPr id="5" name="Slide Number Placeholder 4"/>
          <p:cNvSpPr>
            <a:spLocks noGrp="1"/>
          </p:cNvSpPr>
          <p:nvPr>
            <p:ph type="sldNum" sz="quarter" idx="4"/>
          </p:nvPr>
        </p:nvSpPr>
        <p:spPr/>
        <p:txBody>
          <a:bodyPr/>
          <a:lstStyle/>
          <a:p>
            <a:fld id="{4034BEE3-566C-4068-A777-C3A4762E861B}" type="slidenum">
              <a:rPr lang="en-GB" smtClean="0"/>
              <a:pPr/>
              <a:t>18</a:t>
            </a:fld>
            <a:endParaRPr lang="en-GB" dirty="0"/>
          </a:p>
        </p:txBody>
      </p:sp>
      <p:sp>
        <p:nvSpPr>
          <p:cNvPr id="6" name="Text Placeholder 5"/>
          <p:cNvSpPr>
            <a:spLocks noGrp="1"/>
          </p:cNvSpPr>
          <p:nvPr>
            <p:ph type="body" sz="quarter" idx="17"/>
          </p:nvPr>
        </p:nvSpPr>
        <p:spPr>
          <a:xfrm>
            <a:off x="349543" y="1238968"/>
            <a:ext cx="11477331" cy="396875"/>
          </a:xfrm>
        </p:spPr>
        <p:txBody>
          <a:bodyPr/>
          <a:lstStyle/>
          <a:p>
            <a:r>
              <a:rPr lang="sv-SE" dirty="0"/>
              <a:t>Bas: Alla (200 per län) </a:t>
            </a:r>
          </a:p>
          <a:p>
            <a:endParaRPr lang="sv-SE" dirty="0"/>
          </a:p>
        </p:txBody>
      </p:sp>
      <p:sp>
        <p:nvSpPr>
          <p:cNvPr id="2" name="textruta 1"/>
          <p:cNvSpPr txBox="1"/>
          <p:nvPr/>
        </p:nvSpPr>
        <p:spPr>
          <a:xfrm>
            <a:off x="5348409" y="5899491"/>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128741312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10"/>
          <p:cNvGraphicFramePr>
            <a:graphicFrameLocks/>
          </p:cNvGraphicFramePr>
          <p:nvPr>
            <p:extLst>
              <p:ext uri="{D42A27DB-BD31-4B8C-83A1-F6EECF244321}">
                <p14:modId xmlns:p14="http://schemas.microsoft.com/office/powerpoint/2010/main" xmlns="" val="4045045390"/>
              </p:ext>
            </p:extLst>
          </p:nvPr>
        </p:nvGraphicFramePr>
        <p:xfrm>
          <a:off x="70312" y="1466402"/>
          <a:ext cx="11207161" cy="461363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59999" y="430717"/>
            <a:ext cx="11466875" cy="808251"/>
          </a:xfrm>
        </p:spPr>
        <p:txBody>
          <a:bodyPr/>
          <a:lstStyle/>
          <a:p>
            <a:pPr lvl="0"/>
            <a:r>
              <a:rPr lang="sv-SE" sz="1800" i="1" dirty="0"/>
              <a:t>En person i din omgivning har nåtts av beskedet att en närstående har dött. Du känner inte själv personen som dött. </a:t>
            </a:r>
            <a:r>
              <a:rPr lang="sv-SE" dirty="0"/>
              <a:t/>
            </a:r>
            <a:br>
              <a:rPr lang="sv-SE" dirty="0"/>
            </a:br>
            <a:r>
              <a:rPr lang="sv-SE" sz="1800" dirty="0">
                <a:solidFill>
                  <a:schemeClr val="bg2"/>
                </a:solidFill>
              </a:rPr>
              <a:t>Vad av följande är troligt att du gör om den sörjande </a:t>
            </a:r>
            <a:r>
              <a:rPr lang="sv-SE" sz="1800" u="sng" dirty="0">
                <a:solidFill>
                  <a:schemeClr val="bg2"/>
                </a:solidFill>
              </a:rPr>
              <a:t>inte står dig nära</a:t>
            </a:r>
            <a:r>
              <a:rPr lang="sv-SE" sz="1800" dirty="0">
                <a:solidFill>
                  <a:schemeClr val="bg2"/>
                </a:solidFill>
              </a:rPr>
              <a:t>?</a:t>
            </a:r>
            <a:endParaRPr lang="sv-SE" sz="1800" b="0" i="1" dirty="0">
              <a:solidFill>
                <a:schemeClr val="bg2"/>
              </a:solidFill>
            </a:endParaRPr>
          </a:p>
        </p:txBody>
      </p:sp>
      <p:sp>
        <p:nvSpPr>
          <p:cNvPr id="5" name="Slide Number Placeholder 4"/>
          <p:cNvSpPr>
            <a:spLocks noGrp="1"/>
          </p:cNvSpPr>
          <p:nvPr>
            <p:ph type="sldNum" sz="quarter" idx="4"/>
          </p:nvPr>
        </p:nvSpPr>
        <p:spPr/>
        <p:txBody>
          <a:bodyPr/>
          <a:lstStyle/>
          <a:p>
            <a:fld id="{4034BEE3-566C-4068-A777-C3A4762E861B}" type="slidenum">
              <a:rPr lang="en-GB" smtClean="0"/>
              <a:pPr/>
              <a:t>19</a:t>
            </a:fld>
            <a:endParaRPr lang="en-GB" dirty="0"/>
          </a:p>
        </p:txBody>
      </p:sp>
      <p:sp>
        <p:nvSpPr>
          <p:cNvPr id="6" name="Text Placeholder 5"/>
          <p:cNvSpPr>
            <a:spLocks noGrp="1"/>
          </p:cNvSpPr>
          <p:nvPr>
            <p:ph type="body" sz="quarter" idx="17"/>
          </p:nvPr>
        </p:nvSpPr>
        <p:spPr>
          <a:xfrm>
            <a:off x="349543" y="1238968"/>
            <a:ext cx="11477331" cy="396875"/>
          </a:xfrm>
        </p:spPr>
        <p:txBody>
          <a:bodyPr/>
          <a:lstStyle/>
          <a:p>
            <a:r>
              <a:rPr lang="sv-SE" dirty="0"/>
              <a:t>Bas: Inom parentes, alla</a:t>
            </a:r>
          </a:p>
          <a:p>
            <a:endParaRPr lang="sv-SE" dirty="0"/>
          </a:p>
        </p:txBody>
      </p:sp>
      <p:sp>
        <p:nvSpPr>
          <p:cNvPr id="2" name="textruta 1"/>
          <p:cNvSpPr txBox="1"/>
          <p:nvPr/>
        </p:nvSpPr>
        <p:spPr>
          <a:xfrm>
            <a:off x="5110066" y="5835595"/>
            <a:ext cx="453099" cy="215444"/>
          </a:xfrm>
          <a:prstGeom prst="rect">
            <a:avLst/>
          </a:prstGeom>
          <a:noFill/>
        </p:spPr>
        <p:txBody>
          <a:bodyPr wrap="square" lIns="0" tIns="0" rIns="0" bIns="0" rtlCol="0">
            <a:spAutoFit/>
          </a:bodyPr>
          <a:lstStyle/>
          <a:p>
            <a:r>
              <a:rPr lang="sv-SE" sz="1400" dirty="0"/>
              <a:t>%</a:t>
            </a:r>
          </a:p>
        </p:txBody>
      </p:sp>
      <p:sp>
        <p:nvSpPr>
          <p:cNvPr id="7" name="textruta 6">
            <a:extLst>
              <a:ext uri="{FF2B5EF4-FFF2-40B4-BE49-F238E27FC236}">
                <a16:creationId xmlns:a16="http://schemas.microsoft.com/office/drawing/2014/main" xmlns="" id="{E9B3F406-7522-4D81-80F6-9C57937DCC52}"/>
              </a:ext>
            </a:extLst>
          </p:cNvPr>
          <p:cNvSpPr txBox="1"/>
          <p:nvPr/>
        </p:nvSpPr>
        <p:spPr>
          <a:xfrm>
            <a:off x="8453638" y="3925600"/>
            <a:ext cx="3732551" cy="2154436"/>
          </a:xfrm>
          <a:prstGeom prst="rect">
            <a:avLst/>
          </a:prstGeom>
          <a:noFill/>
        </p:spPr>
        <p:txBody>
          <a:bodyPr wrap="square" lIns="0" tIns="0" rIns="0" bIns="0" rtlCol="0">
            <a:spAutoFit/>
          </a:bodyPr>
          <a:lstStyle/>
          <a:p>
            <a:pPr marL="285750" indent="-285750">
              <a:buFont typeface="Wingdings" panose="05000000000000000000" pitchFamily="2" charset="2"/>
              <a:buChar char="§"/>
            </a:pPr>
            <a:r>
              <a:rPr lang="sv-SE" sz="1400" dirty="0"/>
              <a:t>Utmärkande för kvinnor är att de </a:t>
            </a:r>
            <a:r>
              <a:rPr lang="sv-SE" sz="1400" dirty="0" smtClean="0"/>
              <a:t>i högre grad än män skickar blommor/kort, </a:t>
            </a:r>
            <a:r>
              <a:rPr lang="sv-SE" sz="1400" dirty="0" err="1" smtClean="0"/>
              <a:t>SMSar</a:t>
            </a:r>
            <a:r>
              <a:rPr lang="sv-SE" sz="1400" dirty="0" smtClean="0"/>
              <a:t> eller </a:t>
            </a:r>
            <a:r>
              <a:rPr lang="sv-SE" sz="1400" dirty="0"/>
              <a:t>tar kontakt på sociala medier </a:t>
            </a:r>
            <a:r>
              <a:rPr lang="sv-SE" sz="1400" dirty="0" smtClean="0"/>
              <a:t>när </a:t>
            </a:r>
            <a:r>
              <a:rPr lang="sv-SE" sz="1400" dirty="0"/>
              <a:t>någon som inte står dem nära sörjer</a:t>
            </a:r>
            <a:r>
              <a:rPr lang="sv-SE" sz="1400" dirty="0" smtClean="0"/>
              <a:t>. Kvinnor (77%) gör totalt sett något i högre grad än män (67%). </a:t>
            </a:r>
            <a:endParaRPr lang="sv-SE" sz="1400" dirty="0"/>
          </a:p>
          <a:p>
            <a:pPr marL="285750" indent="-285750">
              <a:buFont typeface="Wingdings" panose="05000000000000000000" pitchFamily="2" charset="2"/>
              <a:buChar char="§"/>
            </a:pPr>
            <a:endParaRPr lang="sv-SE" sz="1400" dirty="0"/>
          </a:p>
          <a:p>
            <a:pPr marL="285750" indent="-285750">
              <a:buFont typeface="Wingdings" panose="05000000000000000000" pitchFamily="2" charset="2"/>
              <a:buChar char="§"/>
            </a:pPr>
            <a:r>
              <a:rPr lang="sv-SE" sz="1400" dirty="0"/>
              <a:t>Var fjärde man (25%) svarar att de avvaktar med avsikt att ta kontakt </a:t>
            </a:r>
            <a:r>
              <a:rPr lang="sv-SE" sz="1400" dirty="0" smtClean="0"/>
              <a:t>senare, vilket är signifikant fler än kvinnor (17%). </a:t>
            </a:r>
            <a:endParaRPr lang="sv-SE" sz="1400" dirty="0"/>
          </a:p>
        </p:txBody>
      </p:sp>
      <p:sp>
        <p:nvSpPr>
          <p:cNvPr id="8" name="Höger klammerparentes 7"/>
          <p:cNvSpPr/>
          <p:nvPr/>
        </p:nvSpPr>
        <p:spPr>
          <a:xfrm>
            <a:off x="7629994" y="1635843"/>
            <a:ext cx="262327" cy="3363377"/>
          </a:xfrm>
          <a:prstGeom prst="rightBrac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10" name="textruta 9"/>
          <p:cNvSpPr txBox="1"/>
          <p:nvPr/>
        </p:nvSpPr>
        <p:spPr>
          <a:xfrm>
            <a:off x="8230723" y="2957023"/>
            <a:ext cx="3716438" cy="646331"/>
          </a:xfrm>
          <a:prstGeom prst="rect">
            <a:avLst/>
          </a:prstGeom>
          <a:noFill/>
        </p:spPr>
        <p:txBody>
          <a:bodyPr wrap="square" lIns="0" tIns="0" rIns="0" bIns="0" rtlCol="0">
            <a:spAutoFit/>
          </a:bodyPr>
          <a:lstStyle/>
          <a:p>
            <a:r>
              <a:rPr lang="sv-SE" sz="1400" dirty="0" smtClean="0"/>
              <a:t>Totalt 72 procent uppger att de agerar på något sett för den sörjande, om personer inte står en nära.</a:t>
            </a:r>
          </a:p>
        </p:txBody>
      </p:sp>
    </p:spTree>
    <p:extLst>
      <p:ext uri="{BB962C8B-B14F-4D97-AF65-F5344CB8AC3E}">
        <p14:creationId xmlns:p14="http://schemas.microsoft.com/office/powerpoint/2010/main" xmlns="" val="119695554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a:t>Om undersökningen</a:t>
            </a:r>
          </a:p>
        </p:txBody>
      </p:sp>
      <p:sp>
        <p:nvSpPr>
          <p:cNvPr id="13" name="Slide Number Placeholder 12"/>
          <p:cNvSpPr>
            <a:spLocks noGrp="1"/>
          </p:cNvSpPr>
          <p:nvPr>
            <p:ph type="sldNum" sz="quarter" idx="4"/>
          </p:nvPr>
        </p:nvSpPr>
        <p:spPr/>
        <p:txBody>
          <a:bodyPr/>
          <a:lstStyle/>
          <a:p>
            <a:fld id="{4034BEE3-566C-4068-A777-C3A4762E861B}" type="slidenum">
              <a:rPr lang="en-GB" smtClean="0"/>
              <a:pPr/>
              <a:t>2</a:t>
            </a:fld>
            <a:endParaRPr lang="en-GB" dirty="0"/>
          </a:p>
        </p:txBody>
      </p:sp>
      <p:sp>
        <p:nvSpPr>
          <p:cNvPr id="9" name="Rektangel 8"/>
          <p:cNvSpPr/>
          <p:nvPr/>
        </p:nvSpPr>
        <p:spPr>
          <a:xfrm>
            <a:off x="359999" y="1902648"/>
            <a:ext cx="5347243" cy="2708434"/>
          </a:xfrm>
          <a:prstGeom prst="rect">
            <a:avLst/>
          </a:prstGeom>
        </p:spPr>
        <p:txBody>
          <a:bodyPr wrap="square">
            <a:spAutoFit/>
          </a:bodyPr>
          <a:lstStyle/>
          <a:p>
            <a:endParaRPr lang="sv-SE" sz="1200" dirty="0">
              <a:latin typeface="+mj-lt"/>
            </a:endParaRPr>
          </a:p>
          <a:p>
            <a:r>
              <a:rPr lang="sv-SE" sz="1600" b="1" dirty="0">
                <a:latin typeface="+mj-lt"/>
              </a:rPr>
              <a:t>Målgrupp: </a:t>
            </a:r>
            <a:r>
              <a:rPr lang="sv-SE" sz="1400" dirty="0">
                <a:latin typeface="+mj-lt"/>
              </a:rPr>
              <a:t>Svenska allmänheten 18-79 år</a:t>
            </a:r>
          </a:p>
          <a:p>
            <a:endParaRPr lang="sv-SE" sz="1200" dirty="0">
              <a:latin typeface="+mj-lt"/>
            </a:endParaRPr>
          </a:p>
          <a:p>
            <a:r>
              <a:rPr lang="sv-SE" sz="1600" b="1" dirty="0">
                <a:latin typeface="+mj-lt"/>
              </a:rPr>
              <a:t>Metod: </a:t>
            </a:r>
            <a:r>
              <a:rPr lang="sv-SE" sz="1400" dirty="0">
                <a:latin typeface="+mj-lt"/>
              </a:rPr>
              <a:t>Webbintervjuer</a:t>
            </a:r>
          </a:p>
          <a:p>
            <a:endParaRPr lang="sv-SE" sz="1200" dirty="0">
              <a:latin typeface="+mj-lt"/>
            </a:endParaRPr>
          </a:p>
          <a:p>
            <a:r>
              <a:rPr lang="sv-SE" sz="1600" b="1" dirty="0">
                <a:latin typeface="+mj-lt"/>
              </a:rPr>
              <a:t>Fältperiod: </a:t>
            </a:r>
            <a:r>
              <a:rPr lang="sv-SE" sz="1400" dirty="0">
                <a:latin typeface="+mj-lt"/>
              </a:rPr>
              <a:t>20 september –  </a:t>
            </a:r>
            <a:r>
              <a:rPr lang="sv-SE" sz="1400" dirty="0" smtClean="0">
                <a:latin typeface="+mj-lt"/>
              </a:rPr>
              <a:t>5 oktober </a:t>
            </a:r>
            <a:r>
              <a:rPr lang="sv-SE" sz="1400" dirty="0">
                <a:latin typeface="+mj-lt"/>
              </a:rPr>
              <a:t>2017</a:t>
            </a:r>
          </a:p>
          <a:p>
            <a:endParaRPr lang="sv-SE" sz="1200" dirty="0">
              <a:latin typeface="+mj-lt"/>
            </a:endParaRPr>
          </a:p>
          <a:p>
            <a:r>
              <a:rPr lang="sv-SE" sz="1600" b="1" dirty="0">
                <a:latin typeface="+mj-lt"/>
              </a:rPr>
              <a:t>Antal intervjuer: </a:t>
            </a:r>
            <a:r>
              <a:rPr lang="sv-SE" sz="1400" dirty="0">
                <a:latin typeface="+mj-lt"/>
              </a:rPr>
              <a:t>4200 (200 intervjuer per län)</a:t>
            </a:r>
          </a:p>
          <a:p>
            <a:endParaRPr lang="sv-SE" sz="1200" dirty="0">
              <a:latin typeface="+mj-lt"/>
            </a:endParaRPr>
          </a:p>
          <a:p>
            <a:r>
              <a:rPr lang="sv-SE" sz="1600" b="1" dirty="0">
                <a:latin typeface="+mj-lt"/>
              </a:rPr>
              <a:t>Projektnummer: </a:t>
            </a:r>
            <a:r>
              <a:rPr lang="sv-SE" sz="1400" dirty="0">
                <a:latin typeface="+mj-lt"/>
              </a:rPr>
              <a:t>1537566</a:t>
            </a:r>
          </a:p>
          <a:p>
            <a:endParaRPr lang="sv-SE" sz="1400" b="1" dirty="0">
              <a:latin typeface="+mj-lt"/>
            </a:endParaRPr>
          </a:p>
          <a:p>
            <a:r>
              <a:rPr lang="sv-SE" sz="1600" b="1" dirty="0">
                <a:latin typeface="+mj-lt"/>
              </a:rPr>
              <a:t>Projektledare Sifo: </a:t>
            </a:r>
            <a:r>
              <a:rPr lang="sv-SE" sz="1400" dirty="0">
                <a:latin typeface="+mj-lt"/>
              </a:rPr>
              <a:t>Thea Eriksson Almgren</a:t>
            </a:r>
          </a:p>
        </p:txBody>
      </p:sp>
      <p:pic>
        <p:nvPicPr>
          <p:cNvPr id="2" name="Bildobjekt 1"/>
          <p:cNvPicPr>
            <a:picLocks noChangeAspect="1"/>
          </p:cNvPicPr>
          <p:nvPr/>
        </p:nvPicPr>
        <p:blipFill>
          <a:blip r:embed="rId2" cstate="screen">
            <a:extLst>
              <a:ext uri="{28A0092B-C50C-407E-A947-70E740481C1C}">
                <a14:useLocalDpi xmlns:a14="http://schemas.microsoft.com/office/drawing/2010/main" xmlns=""/>
              </a:ext>
            </a:extLst>
          </a:blip>
          <a:stretch>
            <a:fillRect/>
          </a:stretch>
        </p:blipFill>
        <p:spPr>
          <a:xfrm>
            <a:off x="7120003" y="1592036"/>
            <a:ext cx="4215581" cy="3159579"/>
          </a:xfrm>
          <a:prstGeom prst="rect">
            <a:avLst/>
          </a:prstGeom>
        </p:spPr>
      </p:pic>
    </p:spTree>
    <p:extLst>
      <p:ext uri="{BB962C8B-B14F-4D97-AF65-F5344CB8AC3E}">
        <p14:creationId xmlns:p14="http://schemas.microsoft.com/office/powerpoint/2010/main" xmlns="" val="219747155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10"/>
          <p:cNvGraphicFramePr>
            <a:graphicFrameLocks/>
          </p:cNvGraphicFramePr>
          <p:nvPr>
            <p:extLst>
              <p:ext uri="{D42A27DB-BD31-4B8C-83A1-F6EECF244321}">
                <p14:modId xmlns:p14="http://schemas.microsoft.com/office/powerpoint/2010/main" xmlns="" val="797787170"/>
              </p:ext>
            </p:extLst>
          </p:nvPr>
        </p:nvGraphicFramePr>
        <p:xfrm>
          <a:off x="359999" y="1437405"/>
          <a:ext cx="11207161" cy="461363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59999" y="430717"/>
            <a:ext cx="11466875" cy="808251"/>
          </a:xfrm>
        </p:spPr>
        <p:txBody>
          <a:bodyPr/>
          <a:lstStyle/>
          <a:p>
            <a:pPr lvl="0"/>
            <a:r>
              <a:rPr lang="sv-SE" sz="1800" i="1" dirty="0"/>
              <a:t>En person i din omgivning har nåtts av beskedet att en närstående har dött. Du känner inte själv personen som dött. </a:t>
            </a:r>
            <a:r>
              <a:rPr lang="sv-SE" dirty="0"/>
              <a:t/>
            </a:r>
            <a:br>
              <a:rPr lang="sv-SE" dirty="0"/>
            </a:br>
            <a:r>
              <a:rPr lang="sv-SE" sz="1800" dirty="0">
                <a:solidFill>
                  <a:schemeClr val="bg2"/>
                </a:solidFill>
              </a:rPr>
              <a:t>Vad av följande är troligt att du gör om den sörjande </a:t>
            </a:r>
            <a:r>
              <a:rPr lang="sv-SE" sz="1800" u="sng" dirty="0">
                <a:solidFill>
                  <a:schemeClr val="bg2"/>
                </a:solidFill>
              </a:rPr>
              <a:t>inte står dig nära</a:t>
            </a:r>
            <a:r>
              <a:rPr lang="sv-SE" sz="1800" dirty="0">
                <a:solidFill>
                  <a:schemeClr val="bg2"/>
                </a:solidFill>
              </a:rPr>
              <a:t>?</a:t>
            </a:r>
            <a:endParaRPr lang="sv-SE" sz="1800" b="0" i="1" dirty="0">
              <a:solidFill>
                <a:schemeClr val="bg2"/>
              </a:solidFill>
            </a:endParaRPr>
          </a:p>
        </p:txBody>
      </p:sp>
      <p:sp>
        <p:nvSpPr>
          <p:cNvPr id="5" name="Slide Number Placeholder 4"/>
          <p:cNvSpPr>
            <a:spLocks noGrp="1"/>
          </p:cNvSpPr>
          <p:nvPr>
            <p:ph type="sldNum" sz="quarter" idx="4"/>
          </p:nvPr>
        </p:nvSpPr>
        <p:spPr/>
        <p:txBody>
          <a:bodyPr/>
          <a:lstStyle/>
          <a:p>
            <a:fld id="{4034BEE3-566C-4068-A777-C3A4762E861B}" type="slidenum">
              <a:rPr lang="en-GB" smtClean="0"/>
              <a:pPr/>
              <a:t>20</a:t>
            </a:fld>
            <a:endParaRPr lang="en-GB" dirty="0"/>
          </a:p>
        </p:txBody>
      </p:sp>
      <p:sp>
        <p:nvSpPr>
          <p:cNvPr id="6" name="Text Placeholder 5"/>
          <p:cNvSpPr>
            <a:spLocks noGrp="1"/>
          </p:cNvSpPr>
          <p:nvPr>
            <p:ph type="body" sz="quarter" idx="17"/>
          </p:nvPr>
        </p:nvSpPr>
        <p:spPr>
          <a:xfrm>
            <a:off x="349543" y="1238968"/>
            <a:ext cx="11477331" cy="396875"/>
          </a:xfrm>
        </p:spPr>
        <p:txBody>
          <a:bodyPr/>
          <a:lstStyle/>
          <a:p>
            <a:r>
              <a:rPr lang="sv-SE" dirty="0"/>
              <a:t>Bas: Alla (200 per län) </a:t>
            </a:r>
          </a:p>
          <a:p>
            <a:endParaRPr lang="sv-SE" dirty="0"/>
          </a:p>
          <a:p>
            <a:endParaRPr lang="sv-SE" dirty="0"/>
          </a:p>
        </p:txBody>
      </p:sp>
      <p:sp>
        <p:nvSpPr>
          <p:cNvPr id="2" name="textruta 1"/>
          <p:cNvSpPr txBox="1"/>
          <p:nvPr/>
        </p:nvSpPr>
        <p:spPr>
          <a:xfrm>
            <a:off x="5330121" y="5899491"/>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28358573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10"/>
          <p:cNvGraphicFramePr>
            <a:graphicFrameLocks/>
          </p:cNvGraphicFramePr>
          <p:nvPr>
            <p:extLst>
              <p:ext uri="{D42A27DB-BD31-4B8C-83A1-F6EECF244321}">
                <p14:modId xmlns:p14="http://schemas.microsoft.com/office/powerpoint/2010/main" xmlns="" val="2135367535"/>
              </p:ext>
            </p:extLst>
          </p:nvPr>
        </p:nvGraphicFramePr>
        <p:xfrm>
          <a:off x="359999" y="1437405"/>
          <a:ext cx="11207161" cy="461363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59999" y="430717"/>
            <a:ext cx="11466875" cy="677355"/>
          </a:xfrm>
        </p:spPr>
        <p:txBody>
          <a:bodyPr/>
          <a:lstStyle/>
          <a:p>
            <a:pPr lvl="0"/>
            <a:r>
              <a:rPr lang="sv-SE" sz="1800" i="1" dirty="0"/>
              <a:t>En person i din omgivning har nåtts av beskedet att en närstående har dött. Du känner inte själv personen som dött. </a:t>
            </a:r>
            <a:r>
              <a:rPr lang="sv-SE" dirty="0"/>
              <a:t/>
            </a:r>
            <a:br>
              <a:rPr lang="sv-SE" dirty="0"/>
            </a:br>
            <a:r>
              <a:rPr lang="sv-SE" sz="1800" dirty="0">
                <a:solidFill>
                  <a:schemeClr val="bg2"/>
                </a:solidFill>
              </a:rPr>
              <a:t>Vad av följande är troligt att du gör om den sörjande </a:t>
            </a:r>
            <a:r>
              <a:rPr lang="sv-SE" sz="1800" u="sng" dirty="0">
                <a:solidFill>
                  <a:schemeClr val="bg2"/>
                </a:solidFill>
              </a:rPr>
              <a:t>inte står dig nära</a:t>
            </a:r>
            <a:r>
              <a:rPr lang="sv-SE" sz="1800" dirty="0">
                <a:solidFill>
                  <a:schemeClr val="bg2"/>
                </a:solidFill>
              </a:rPr>
              <a:t>?</a:t>
            </a:r>
            <a:endParaRPr lang="sv-SE" sz="1800" b="0" i="1" dirty="0">
              <a:solidFill>
                <a:schemeClr val="bg2"/>
              </a:solidFill>
            </a:endParaRPr>
          </a:p>
        </p:txBody>
      </p:sp>
      <p:sp>
        <p:nvSpPr>
          <p:cNvPr id="5" name="Slide Number Placeholder 4"/>
          <p:cNvSpPr>
            <a:spLocks noGrp="1"/>
          </p:cNvSpPr>
          <p:nvPr>
            <p:ph type="sldNum" sz="quarter" idx="4"/>
          </p:nvPr>
        </p:nvSpPr>
        <p:spPr/>
        <p:txBody>
          <a:bodyPr/>
          <a:lstStyle/>
          <a:p>
            <a:fld id="{4034BEE3-566C-4068-A777-C3A4762E861B}" type="slidenum">
              <a:rPr lang="en-GB" smtClean="0"/>
              <a:pPr/>
              <a:t>21</a:t>
            </a:fld>
            <a:endParaRPr lang="en-GB" dirty="0"/>
          </a:p>
        </p:txBody>
      </p:sp>
      <p:sp>
        <p:nvSpPr>
          <p:cNvPr id="6" name="Text Placeholder 5"/>
          <p:cNvSpPr>
            <a:spLocks noGrp="1"/>
          </p:cNvSpPr>
          <p:nvPr>
            <p:ph type="body" sz="quarter" idx="17"/>
          </p:nvPr>
        </p:nvSpPr>
        <p:spPr>
          <a:xfrm>
            <a:off x="349543" y="1238968"/>
            <a:ext cx="11477331" cy="396875"/>
          </a:xfrm>
        </p:spPr>
        <p:txBody>
          <a:bodyPr/>
          <a:lstStyle/>
          <a:p>
            <a:r>
              <a:rPr lang="sv-SE" dirty="0"/>
              <a:t>Bas: Alla (200 per län) </a:t>
            </a:r>
          </a:p>
          <a:p>
            <a:endParaRPr lang="sv-SE" dirty="0"/>
          </a:p>
        </p:txBody>
      </p:sp>
      <p:sp>
        <p:nvSpPr>
          <p:cNvPr id="2" name="textruta 1"/>
          <p:cNvSpPr txBox="1"/>
          <p:nvPr/>
        </p:nvSpPr>
        <p:spPr>
          <a:xfrm>
            <a:off x="5284401" y="5899491"/>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214281515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10"/>
          <p:cNvGraphicFramePr>
            <a:graphicFrameLocks/>
          </p:cNvGraphicFramePr>
          <p:nvPr>
            <p:extLst>
              <p:ext uri="{D42A27DB-BD31-4B8C-83A1-F6EECF244321}">
                <p14:modId xmlns:p14="http://schemas.microsoft.com/office/powerpoint/2010/main" xmlns="" val="2049199909"/>
              </p:ext>
            </p:extLst>
          </p:nvPr>
        </p:nvGraphicFramePr>
        <p:xfrm>
          <a:off x="359999" y="1437405"/>
          <a:ext cx="11207161" cy="461363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59999" y="430717"/>
            <a:ext cx="11466875" cy="808251"/>
          </a:xfrm>
        </p:spPr>
        <p:txBody>
          <a:bodyPr/>
          <a:lstStyle/>
          <a:p>
            <a:pPr lvl="0"/>
            <a:r>
              <a:rPr lang="sv-SE" sz="1800" i="1" dirty="0"/>
              <a:t>En person i din omgivning har nåtts av beskedet att en närstående har dött. Du känner inte själv personen som dött. </a:t>
            </a:r>
            <a:r>
              <a:rPr lang="sv-SE" dirty="0"/>
              <a:t/>
            </a:r>
            <a:br>
              <a:rPr lang="sv-SE" dirty="0"/>
            </a:br>
            <a:r>
              <a:rPr lang="sv-SE" sz="1800" dirty="0">
                <a:solidFill>
                  <a:schemeClr val="bg2"/>
                </a:solidFill>
              </a:rPr>
              <a:t>Vad av följande är troligt att du gör om den sörjande </a:t>
            </a:r>
            <a:r>
              <a:rPr lang="sv-SE" sz="1800" u="sng" dirty="0">
                <a:solidFill>
                  <a:schemeClr val="bg2"/>
                </a:solidFill>
              </a:rPr>
              <a:t>inte står dig nära</a:t>
            </a:r>
            <a:r>
              <a:rPr lang="sv-SE" sz="1800" dirty="0">
                <a:solidFill>
                  <a:schemeClr val="bg2"/>
                </a:solidFill>
              </a:rPr>
              <a:t>?</a:t>
            </a:r>
            <a:endParaRPr lang="sv-SE" sz="1800" b="0" i="1" dirty="0">
              <a:solidFill>
                <a:schemeClr val="bg2"/>
              </a:solidFill>
            </a:endParaRPr>
          </a:p>
        </p:txBody>
      </p:sp>
      <p:sp>
        <p:nvSpPr>
          <p:cNvPr id="5" name="Slide Number Placeholder 4"/>
          <p:cNvSpPr>
            <a:spLocks noGrp="1"/>
          </p:cNvSpPr>
          <p:nvPr>
            <p:ph type="sldNum" sz="quarter" idx="4"/>
          </p:nvPr>
        </p:nvSpPr>
        <p:spPr/>
        <p:txBody>
          <a:bodyPr/>
          <a:lstStyle/>
          <a:p>
            <a:fld id="{4034BEE3-566C-4068-A777-C3A4762E861B}" type="slidenum">
              <a:rPr lang="en-GB" smtClean="0"/>
              <a:pPr/>
              <a:t>22</a:t>
            </a:fld>
            <a:endParaRPr lang="en-GB" dirty="0"/>
          </a:p>
        </p:txBody>
      </p:sp>
      <p:sp>
        <p:nvSpPr>
          <p:cNvPr id="6" name="Text Placeholder 5"/>
          <p:cNvSpPr>
            <a:spLocks noGrp="1"/>
          </p:cNvSpPr>
          <p:nvPr>
            <p:ph type="body" sz="quarter" idx="17"/>
          </p:nvPr>
        </p:nvSpPr>
        <p:spPr>
          <a:xfrm>
            <a:off x="349543" y="1238968"/>
            <a:ext cx="11477331" cy="396875"/>
          </a:xfrm>
        </p:spPr>
        <p:txBody>
          <a:bodyPr/>
          <a:lstStyle/>
          <a:p>
            <a:r>
              <a:rPr lang="sv-SE" dirty="0"/>
              <a:t>Bas: Alla (200 per län) </a:t>
            </a:r>
          </a:p>
          <a:p>
            <a:endParaRPr lang="sv-SE" dirty="0"/>
          </a:p>
        </p:txBody>
      </p:sp>
      <p:sp>
        <p:nvSpPr>
          <p:cNvPr id="2" name="textruta 1"/>
          <p:cNvSpPr txBox="1"/>
          <p:nvPr/>
        </p:nvSpPr>
        <p:spPr>
          <a:xfrm>
            <a:off x="5348409" y="5899491"/>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200624202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10"/>
          <p:cNvGraphicFramePr>
            <a:graphicFrameLocks/>
          </p:cNvGraphicFramePr>
          <p:nvPr>
            <p:extLst/>
          </p:nvPr>
        </p:nvGraphicFramePr>
        <p:xfrm>
          <a:off x="359999" y="1437405"/>
          <a:ext cx="11207161" cy="461363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59999" y="430717"/>
            <a:ext cx="11466875" cy="677355"/>
          </a:xfrm>
        </p:spPr>
        <p:txBody>
          <a:bodyPr/>
          <a:lstStyle/>
          <a:p>
            <a:pPr lvl="0"/>
            <a:r>
              <a:rPr lang="sv-SE" sz="1800" i="1" dirty="0"/>
              <a:t>Skillnader mellan om den sörjande står en nära eller inte  </a:t>
            </a:r>
            <a:r>
              <a:rPr lang="sv-SE" dirty="0"/>
              <a:t/>
            </a:r>
            <a:br>
              <a:rPr lang="sv-SE" dirty="0"/>
            </a:br>
            <a:r>
              <a:rPr lang="sv-SE" sz="1800" dirty="0">
                <a:solidFill>
                  <a:schemeClr val="bg2"/>
                </a:solidFill>
              </a:rPr>
              <a:t>Vad av följande är troligt att du gör om den sörjande…</a:t>
            </a:r>
            <a:endParaRPr lang="sv-SE" sz="1800" b="0" i="1" dirty="0">
              <a:solidFill>
                <a:schemeClr val="bg2"/>
              </a:solidFill>
            </a:endParaRPr>
          </a:p>
        </p:txBody>
      </p:sp>
      <p:sp>
        <p:nvSpPr>
          <p:cNvPr id="5" name="Slide Number Placeholder 4"/>
          <p:cNvSpPr>
            <a:spLocks noGrp="1"/>
          </p:cNvSpPr>
          <p:nvPr>
            <p:ph type="sldNum" sz="quarter" idx="4"/>
          </p:nvPr>
        </p:nvSpPr>
        <p:spPr/>
        <p:txBody>
          <a:bodyPr/>
          <a:lstStyle/>
          <a:p>
            <a:fld id="{4034BEE3-566C-4068-A777-C3A4762E861B}" type="slidenum">
              <a:rPr lang="en-GB" smtClean="0"/>
              <a:pPr/>
              <a:t>23</a:t>
            </a:fld>
            <a:endParaRPr lang="en-GB" dirty="0"/>
          </a:p>
        </p:txBody>
      </p:sp>
      <p:sp>
        <p:nvSpPr>
          <p:cNvPr id="6" name="Text Placeholder 5"/>
          <p:cNvSpPr>
            <a:spLocks noGrp="1"/>
          </p:cNvSpPr>
          <p:nvPr>
            <p:ph type="body" sz="quarter" idx="17"/>
          </p:nvPr>
        </p:nvSpPr>
        <p:spPr>
          <a:xfrm>
            <a:off x="349543" y="1040530"/>
            <a:ext cx="11477331" cy="396875"/>
          </a:xfrm>
        </p:spPr>
        <p:txBody>
          <a:bodyPr/>
          <a:lstStyle/>
          <a:p>
            <a:r>
              <a:rPr lang="sv-SE" dirty="0"/>
              <a:t>Bas: Alla (</a:t>
            </a:r>
            <a:r>
              <a:rPr lang="sv-SE" dirty="0" smtClean="0"/>
              <a:t>4202)</a:t>
            </a:r>
            <a:endParaRPr lang="sv-SE" dirty="0"/>
          </a:p>
          <a:p>
            <a:endParaRPr lang="sv-SE" dirty="0"/>
          </a:p>
        </p:txBody>
      </p:sp>
      <p:sp>
        <p:nvSpPr>
          <p:cNvPr id="2" name="textruta 1"/>
          <p:cNvSpPr txBox="1"/>
          <p:nvPr/>
        </p:nvSpPr>
        <p:spPr>
          <a:xfrm>
            <a:off x="5439849" y="5835595"/>
            <a:ext cx="453099" cy="215444"/>
          </a:xfrm>
          <a:prstGeom prst="rect">
            <a:avLst/>
          </a:prstGeom>
          <a:noFill/>
        </p:spPr>
        <p:txBody>
          <a:bodyPr wrap="square" lIns="0" tIns="0" rIns="0" bIns="0" rtlCol="0">
            <a:spAutoFit/>
          </a:bodyPr>
          <a:lstStyle/>
          <a:p>
            <a:r>
              <a:rPr lang="sv-SE" sz="1400" dirty="0"/>
              <a:t>%</a:t>
            </a:r>
          </a:p>
        </p:txBody>
      </p:sp>
      <p:sp>
        <p:nvSpPr>
          <p:cNvPr id="3" name="textruta 2">
            <a:extLst>
              <a:ext uri="{FF2B5EF4-FFF2-40B4-BE49-F238E27FC236}">
                <a16:creationId xmlns:a16="http://schemas.microsoft.com/office/drawing/2014/main" xmlns="" id="{82F9BDD5-98CD-4EEC-A244-3022E7CEA5B7}"/>
              </a:ext>
            </a:extLst>
          </p:cNvPr>
          <p:cNvSpPr txBox="1"/>
          <p:nvPr/>
        </p:nvSpPr>
        <p:spPr>
          <a:xfrm>
            <a:off x="7982263" y="3684529"/>
            <a:ext cx="3994514" cy="1938992"/>
          </a:xfrm>
          <a:prstGeom prst="rect">
            <a:avLst/>
          </a:prstGeom>
          <a:noFill/>
        </p:spPr>
        <p:txBody>
          <a:bodyPr wrap="square" lIns="0" tIns="0" rIns="0" bIns="0" rtlCol="0">
            <a:spAutoFit/>
          </a:bodyPr>
          <a:lstStyle/>
          <a:p>
            <a:pPr marL="285750" indent="-285750">
              <a:buFont typeface="Wingdings" panose="05000000000000000000" pitchFamily="2" charset="2"/>
              <a:buChar char="§"/>
            </a:pPr>
            <a:r>
              <a:rPr lang="sv-SE" sz="1400" dirty="0" smtClean="0"/>
              <a:t>Personer har står den sörjande nära väljer i högre utsträckning att kontakta denna. Framförallt genom att ringa, parta med andra för att göra något tillsammans, stämmer möte, </a:t>
            </a:r>
            <a:r>
              <a:rPr lang="sv-SE" sz="1400" dirty="0" err="1" smtClean="0"/>
              <a:t>SMSar</a:t>
            </a:r>
            <a:r>
              <a:rPr lang="sv-SE" sz="1400" dirty="0" smtClean="0"/>
              <a:t> och skickar blommor. </a:t>
            </a:r>
          </a:p>
          <a:p>
            <a:pPr marL="285750" indent="-285750">
              <a:buFont typeface="Wingdings" panose="05000000000000000000" pitchFamily="2" charset="2"/>
              <a:buChar char="§"/>
            </a:pPr>
            <a:endParaRPr lang="sv-SE" sz="1400" dirty="0"/>
          </a:p>
          <a:p>
            <a:pPr marL="285750" indent="-285750">
              <a:buFont typeface="Wingdings" panose="05000000000000000000" pitchFamily="2" charset="2"/>
              <a:buChar char="§"/>
            </a:pPr>
            <a:r>
              <a:rPr lang="sv-SE" sz="1400" dirty="0" smtClean="0"/>
              <a:t>Personer som inte står den sörjande nära väljer i högre utsträckning att inte göra något alls eller är tveksamma till vad de ska göra.</a:t>
            </a:r>
            <a:endParaRPr lang="sv-SE" sz="1400" dirty="0"/>
          </a:p>
        </p:txBody>
      </p:sp>
    </p:spTree>
    <p:extLst>
      <p:ext uri="{BB962C8B-B14F-4D97-AF65-F5344CB8AC3E}">
        <p14:creationId xmlns:p14="http://schemas.microsoft.com/office/powerpoint/2010/main" xmlns="" val="144448443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p:cNvSpPr>
            <a:spLocks noGrp="1"/>
          </p:cNvSpPr>
          <p:nvPr>
            <p:ph type="title"/>
          </p:nvPr>
        </p:nvSpPr>
        <p:spPr/>
        <p:txBody>
          <a:bodyPr/>
          <a:lstStyle/>
          <a:p>
            <a:pPr lvl="0"/>
            <a:r>
              <a:rPr lang="sv-SE" dirty="0"/>
              <a:t>Har du någon gång upplevt att du inte vet vad du ska göra eller säga till en person som sörjer?</a:t>
            </a:r>
          </a:p>
        </p:txBody>
      </p:sp>
      <p:sp>
        <p:nvSpPr>
          <p:cNvPr id="5" name="Platshållare för bildnummer 4"/>
          <p:cNvSpPr>
            <a:spLocks noGrp="1"/>
          </p:cNvSpPr>
          <p:nvPr>
            <p:ph type="sldNum" sz="quarter" idx="4"/>
          </p:nvPr>
        </p:nvSpPr>
        <p:spPr/>
        <p:txBody>
          <a:bodyPr/>
          <a:lstStyle/>
          <a:p>
            <a:fld id="{4034BEE3-566C-4068-A777-C3A4762E861B}" type="slidenum">
              <a:rPr lang="en-GB" smtClean="0"/>
              <a:pPr/>
              <a:t>24</a:t>
            </a:fld>
            <a:endParaRPr lang="en-GB" dirty="0"/>
          </a:p>
        </p:txBody>
      </p:sp>
      <p:sp>
        <p:nvSpPr>
          <p:cNvPr id="9" name="Platshållare för text 8"/>
          <p:cNvSpPr>
            <a:spLocks noGrp="1"/>
          </p:cNvSpPr>
          <p:nvPr>
            <p:ph type="body" sz="quarter" idx="17"/>
          </p:nvPr>
        </p:nvSpPr>
        <p:spPr>
          <a:xfrm>
            <a:off x="359999" y="819948"/>
            <a:ext cx="11477331" cy="396875"/>
          </a:xfrm>
        </p:spPr>
        <p:txBody>
          <a:bodyPr/>
          <a:lstStyle/>
          <a:p>
            <a:r>
              <a:rPr lang="sv-SE" dirty="0"/>
              <a:t>Bas: Inom parentes, alla</a:t>
            </a:r>
          </a:p>
        </p:txBody>
      </p:sp>
      <p:graphicFrame>
        <p:nvGraphicFramePr>
          <p:cNvPr id="17" name="Content Placeholder 7"/>
          <p:cNvGraphicFramePr>
            <a:graphicFrameLocks/>
          </p:cNvGraphicFramePr>
          <p:nvPr>
            <p:extLst>
              <p:ext uri="{D42A27DB-BD31-4B8C-83A1-F6EECF244321}">
                <p14:modId xmlns:p14="http://schemas.microsoft.com/office/powerpoint/2010/main" xmlns="" val="448887527"/>
              </p:ext>
            </p:extLst>
          </p:nvPr>
        </p:nvGraphicFramePr>
        <p:xfrm>
          <a:off x="550551" y="1606054"/>
          <a:ext cx="11276323" cy="3977346"/>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p:cNvSpPr txBox="1"/>
          <p:nvPr/>
        </p:nvSpPr>
        <p:spPr>
          <a:xfrm>
            <a:off x="11115344" y="5076643"/>
            <a:ext cx="453099" cy="215444"/>
          </a:xfrm>
          <a:prstGeom prst="rect">
            <a:avLst/>
          </a:prstGeom>
          <a:noFill/>
        </p:spPr>
        <p:txBody>
          <a:bodyPr wrap="square" lIns="0" tIns="0" rIns="0" bIns="0" rtlCol="0">
            <a:spAutoFit/>
          </a:bodyPr>
          <a:lstStyle/>
          <a:p>
            <a:r>
              <a:rPr lang="sv-SE" sz="1400" dirty="0"/>
              <a:t>%</a:t>
            </a:r>
          </a:p>
        </p:txBody>
      </p:sp>
      <p:sp>
        <p:nvSpPr>
          <p:cNvPr id="10" name="Content Placeholder 1">
            <a:extLst>
              <a:ext uri="{FF2B5EF4-FFF2-40B4-BE49-F238E27FC236}">
                <a16:creationId xmlns:a16="http://schemas.microsoft.com/office/drawing/2014/main" xmlns="" id="{505C24D4-7FA8-4628-9AF2-1DC351EC03CD}"/>
              </a:ext>
            </a:extLst>
          </p:cNvPr>
          <p:cNvSpPr txBox="1">
            <a:spLocks/>
          </p:cNvSpPr>
          <p:nvPr/>
        </p:nvSpPr>
        <p:spPr>
          <a:xfrm>
            <a:off x="359999" y="5335818"/>
            <a:ext cx="11581297" cy="495163"/>
          </a:xfrm>
          <a:prstGeom prst="rect">
            <a:avLst/>
          </a:prstGeom>
        </p:spPr>
        <p:txBody>
          <a:bodyPr/>
          <a:lstStyle>
            <a:lvl1pPr marL="0" indent="0" algn="l" defTabSz="914400" rtl="0" eaLnBrk="1" latinLnBrk="0" hangingPunct="1">
              <a:lnSpc>
                <a:spcPct val="100000"/>
              </a:lnSpc>
              <a:spcBef>
                <a:spcPts val="1200"/>
              </a:spcBef>
              <a:buFont typeface="Arial" panose="020B0604020202020204" pitchFamily="34" charset="0"/>
              <a:buNone/>
              <a:defRPr sz="1400" kern="1200">
                <a:solidFill>
                  <a:schemeClr val="tx1"/>
                </a:solidFill>
                <a:latin typeface="+mn-lt"/>
                <a:ea typeface="+mn-ea"/>
                <a:cs typeface="+mn-cs"/>
              </a:defRPr>
            </a:lvl1pPr>
            <a:lvl2pPr marL="18097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2pPr>
            <a:lvl3pPr marL="361950"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3pPr>
            <a:lvl4pPr marL="54292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4pPr>
            <a:lvl5pPr marL="714375" indent="-171450"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Wingdings" panose="05000000000000000000" pitchFamily="2" charset="2"/>
              <a:buChar char="§"/>
            </a:pPr>
            <a:r>
              <a:rPr lang="sv-SE" dirty="0" smtClean="0"/>
              <a:t>Nära 7 av 10 (68%) uppger att de någon gång inte vetat vad de skulle göra eller säga till en person som sörjer. Personer </a:t>
            </a:r>
            <a:r>
              <a:rPr lang="sv-SE" dirty="0"/>
              <a:t>yngre än 50 år </a:t>
            </a:r>
            <a:r>
              <a:rPr lang="sv-SE" dirty="0" smtClean="0"/>
              <a:t>uppger detta i högre utsträckning än de som är äldre </a:t>
            </a:r>
            <a:r>
              <a:rPr lang="sv-SE" dirty="0"/>
              <a:t>än 50 år. </a:t>
            </a:r>
          </a:p>
        </p:txBody>
      </p:sp>
      <p:sp>
        <p:nvSpPr>
          <p:cNvPr id="13" name="Rektangel 12"/>
          <p:cNvSpPr/>
          <p:nvPr/>
        </p:nvSpPr>
        <p:spPr>
          <a:xfrm>
            <a:off x="2213548" y="3786787"/>
            <a:ext cx="7552544" cy="320518"/>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sv-SE" sz="1600" dirty="0" smtClean="0"/>
          </a:p>
        </p:txBody>
      </p:sp>
      <p:sp>
        <p:nvSpPr>
          <p:cNvPr id="14" name="Rektangel 13"/>
          <p:cNvSpPr/>
          <p:nvPr/>
        </p:nvSpPr>
        <p:spPr>
          <a:xfrm>
            <a:off x="2213548" y="4176018"/>
            <a:ext cx="6570688" cy="283556"/>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sv-SE" sz="1600" dirty="0" smtClean="0"/>
          </a:p>
        </p:txBody>
      </p:sp>
      <p:sp>
        <p:nvSpPr>
          <p:cNvPr id="15" name="Rektangel 14"/>
          <p:cNvSpPr/>
          <p:nvPr/>
        </p:nvSpPr>
        <p:spPr>
          <a:xfrm>
            <a:off x="7679961" y="4459574"/>
            <a:ext cx="2767272" cy="320518"/>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sv-SE" sz="1600" dirty="0" smtClean="0"/>
          </a:p>
        </p:txBody>
      </p:sp>
      <p:sp>
        <p:nvSpPr>
          <p:cNvPr id="16" name="Rektangel 15"/>
          <p:cNvSpPr/>
          <p:nvPr/>
        </p:nvSpPr>
        <p:spPr>
          <a:xfrm>
            <a:off x="6869160" y="4833176"/>
            <a:ext cx="3339142" cy="320518"/>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sv-SE" sz="1600" dirty="0" smtClean="0"/>
          </a:p>
        </p:txBody>
      </p:sp>
    </p:spTree>
    <p:extLst>
      <p:ext uri="{BB962C8B-B14F-4D97-AF65-F5344CB8AC3E}">
        <p14:creationId xmlns:p14="http://schemas.microsoft.com/office/powerpoint/2010/main" xmlns="" val="268982892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p:cNvSpPr>
            <a:spLocks noGrp="1"/>
          </p:cNvSpPr>
          <p:nvPr>
            <p:ph type="title"/>
          </p:nvPr>
        </p:nvSpPr>
        <p:spPr/>
        <p:txBody>
          <a:bodyPr/>
          <a:lstStyle/>
          <a:p>
            <a:pPr lvl="0"/>
            <a:r>
              <a:rPr lang="sv-SE" dirty="0"/>
              <a:t>Har du någon gång upplevt att du inte vet vad du ska göra eller säga till en person som sörjer?</a:t>
            </a:r>
          </a:p>
        </p:txBody>
      </p:sp>
      <p:sp>
        <p:nvSpPr>
          <p:cNvPr id="5" name="Platshållare för bildnummer 4"/>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034BEE3-566C-4068-A777-C3A4762E861B}" type="slidenum">
              <a:rPr kumimoji="0" lang="en-GB" sz="1000" b="0" i="0" u="none" strike="noStrike" kern="1200" cap="none" spc="0" normalizeH="0" baseline="0" noProof="0" smtClean="0">
                <a:ln>
                  <a:noFill/>
                </a:ln>
                <a:solidFill>
                  <a:srgbClr val="717171"/>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000" b="0" i="0" u="none" strike="noStrike" kern="1200" cap="none" spc="0" normalizeH="0" baseline="0" noProof="0" dirty="0">
              <a:ln>
                <a:noFill/>
              </a:ln>
              <a:solidFill>
                <a:srgbClr val="717171"/>
              </a:solidFill>
              <a:effectLst/>
              <a:uLnTx/>
              <a:uFillTx/>
              <a:latin typeface="Arial"/>
              <a:ea typeface="+mn-ea"/>
              <a:cs typeface="+mn-cs"/>
            </a:endParaRPr>
          </a:p>
        </p:txBody>
      </p:sp>
      <p:sp>
        <p:nvSpPr>
          <p:cNvPr id="9" name="Platshållare för text 8"/>
          <p:cNvSpPr>
            <a:spLocks noGrp="1"/>
          </p:cNvSpPr>
          <p:nvPr>
            <p:ph type="body" sz="quarter" idx="17"/>
          </p:nvPr>
        </p:nvSpPr>
        <p:spPr>
          <a:xfrm>
            <a:off x="359999" y="819948"/>
            <a:ext cx="11477331" cy="396875"/>
          </a:xfrm>
        </p:spPr>
        <p:txBody>
          <a:bodyPr/>
          <a:lstStyle/>
          <a:p>
            <a:r>
              <a:rPr lang="sv-SE" dirty="0"/>
              <a:t>Bas: Alla (200 per län)</a:t>
            </a:r>
          </a:p>
        </p:txBody>
      </p:sp>
      <p:graphicFrame>
        <p:nvGraphicFramePr>
          <p:cNvPr id="17" name="Content Placeholder 7"/>
          <p:cNvGraphicFramePr>
            <a:graphicFrameLocks/>
          </p:cNvGraphicFramePr>
          <p:nvPr>
            <p:extLst>
              <p:ext uri="{D42A27DB-BD31-4B8C-83A1-F6EECF244321}">
                <p14:modId xmlns:p14="http://schemas.microsoft.com/office/powerpoint/2010/main" xmlns="" val="3521422642"/>
              </p:ext>
            </p:extLst>
          </p:nvPr>
        </p:nvGraphicFramePr>
        <p:xfrm>
          <a:off x="550551" y="1004341"/>
          <a:ext cx="11276323" cy="4579059"/>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p:cNvSpPr txBox="1"/>
          <p:nvPr/>
        </p:nvSpPr>
        <p:spPr>
          <a:xfrm>
            <a:off x="11115344" y="5228096"/>
            <a:ext cx="453099" cy="215444"/>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srgbClr val="717171"/>
                </a:solidFill>
                <a:effectLst/>
                <a:uLnTx/>
                <a:uFillTx/>
                <a:latin typeface="Arial"/>
                <a:ea typeface="+mn-ea"/>
                <a:cs typeface="+mn-cs"/>
              </a:rPr>
              <a:t>%</a:t>
            </a:r>
          </a:p>
        </p:txBody>
      </p:sp>
      <p:sp>
        <p:nvSpPr>
          <p:cNvPr id="7" name="Content Placeholder 1">
            <a:extLst>
              <a:ext uri="{FF2B5EF4-FFF2-40B4-BE49-F238E27FC236}">
                <a16:creationId xmlns:a16="http://schemas.microsoft.com/office/drawing/2014/main" xmlns="" id="{E1215AE0-75F5-4E89-820C-9146C85748E3}"/>
              </a:ext>
            </a:extLst>
          </p:cNvPr>
          <p:cNvSpPr txBox="1">
            <a:spLocks/>
          </p:cNvSpPr>
          <p:nvPr/>
        </p:nvSpPr>
        <p:spPr>
          <a:xfrm>
            <a:off x="359999" y="5443540"/>
            <a:ext cx="11581297" cy="495163"/>
          </a:xfrm>
          <a:prstGeom prst="rect">
            <a:avLst/>
          </a:prstGeom>
        </p:spPr>
        <p:txBody>
          <a:bodyPr/>
          <a:lstStyle>
            <a:lvl1pPr marL="0" indent="0" algn="l" defTabSz="914400" rtl="0" eaLnBrk="1" latinLnBrk="0" hangingPunct="1">
              <a:lnSpc>
                <a:spcPct val="100000"/>
              </a:lnSpc>
              <a:spcBef>
                <a:spcPts val="1200"/>
              </a:spcBef>
              <a:buFont typeface="Arial" panose="020B0604020202020204" pitchFamily="34" charset="0"/>
              <a:buNone/>
              <a:defRPr sz="1400" kern="1200">
                <a:solidFill>
                  <a:schemeClr val="tx1"/>
                </a:solidFill>
                <a:latin typeface="+mn-lt"/>
                <a:ea typeface="+mn-ea"/>
                <a:cs typeface="+mn-cs"/>
              </a:defRPr>
            </a:lvl1pPr>
            <a:lvl2pPr marL="18097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2pPr>
            <a:lvl3pPr marL="361950"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3pPr>
            <a:lvl4pPr marL="54292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4pPr>
            <a:lvl5pPr marL="714375" indent="-171450"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Wingdings" panose="05000000000000000000" pitchFamily="2" charset="2"/>
              <a:buChar char="§"/>
            </a:pPr>
            <a:r>
              <a:rPr lang="sv-SE" dirty="0"/>
              <a:t>Signifikant fler </a:t>
            </a:r>
            <a:r>
              <a:rPr lang="sv-SE" dirty="0" smtClean="0"/>
              <a:t>boende i Södermanlands-, Gotlands-, Blekinge- </a:t>
            </a:r>
            <a:r>
              <a:rPr lang="sv-SE" dirty="0"/>
              <a:t>och Dalarnas län </a:t>
            </a:r>
            <a:r>
              <a:rPr lang="sv-SE" dirty="0" smtClean="0"/>
              <a:t>jämfört med övriga svarar </a:t>
            </a:r>
            <a:r>
              <a:rPr lang="sv-SE" dirty="0"/>
              <a:t>att de inte har upplevt att de inte vet vad de ska göra eller säga till en person som sörjer. </a:t>
            </a:r>
          </a:p>
        </p:txBody>
      </p:sp>
    </p:spTree>
    <p:extLst>
      <p:ext uri="{BB962C8B-B14F-4D97-AF65-F5344CB8AC3E}">
        <p14:creationId xmlns:p14="http://schemas.microsoft.com/office/powerpoint/2010/main" xmlns="" val="237388415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p:cNvSpPr>
            <a:spLocks noGrp="1"/>
          </p:cNvSpPr>
          <p:nvPr>
            <p:ph type="title"/>
          </p:nvPr>
        </p:nvSpPr>
        <p:spPr/>
        <p:txBody>
          <a:bodyPr/>
          <a:lstStyle/>
          <a:p>
            <a:pPr lvl="0"/>
            <a:r>
              <a:rPr lang="sv-SE" dirty="0"/>
              <a:t>Har du någon gång ångrat hur du agerat när någon sörjer?</a:t>
            </a:r>
          </a:p>
        </p:txBody>
      </p:sp>
      <p:sp>
        <p:nvSpPr>
          <p:cNvPr id="5" name="Platshållare för bildnummer 4"/>
          <p:cNvSpPr>
            <a:spLocks noGrp="1"/>
          </p:cNvSpPr>
          <p:nvPr>
            <p:ph type="sldNum" sz="quarter" idx="4"/>
          </p:nvPr>
        </p:nvSpPr>
        <p:spPr/>
        <p:txBody>
          <a:bodyPr/>
          <a:lstStyle/>
          <a:p>
            <a:fld id="{4034BEE3-566C-4068-A777-C3A4762E861B}" type="slidenum">
              <a:rPr lang="en-GB" smtClean="0"/>
              <a:pPr/>
              <a:t>26</a:t>
            </a:fld>
            <a:endParaRPr lang="en-GB" dirty="0"/>
          </a:p>
        </p:txBody>
      </p:sp>
      <p:sp>
        <p:nvSpPr>
          <p:cNvPr id="9" name="Platshållare för text 8"/>
          <p:cNvSpPr>
            <a:spLocks noGrp="1"/>
          </p:cNvSpPr>
          <p:nvPr>
            <p:ph type="body" sz="quarter" idx="17"/>
          </p:nvPr>
        </p:nvSpPr>
        <p:spPr>
          <a:xfrm>
            <a:off x="359999" y="819948"/>
            <a:ext cx="11477331" cy="396875"/>
          </a:xfrm>
        </p:spPr>
        <p:txBody>
          <a:bodyPr/>
          <a:lstStyle/>
          <a:p>
            <a:r>
              <a:rPr lang="sv-SE" dirty="0"/>
              <a:t>Bas: Inom parentes, alla</a:t>
            </a:r>
          </a:p>
        </p:txBody>
      </p:sp>
      <p:graphicFrame>
        <p:nvGraphicFramePr>
          <p:cNvPr id="17" name="Content Placeholder 7"/>
          <p:cNvGraphicFramePr>
            <a:graphicFrameLocks/>
          </p:cNvGraphicFramePr>
          <p:nvPr>
            <p:extLst>
              <p:ext uri="{D42A27DB-BD31-4B8C-83A1-F6EECF244321}">
                <p14:modId xmlns:p14="http://schemas.microsoft.com/office/powerpoint/2010/main" xmlns="" val="1890786805"/>
              </p:ext>
            </p:extLst>
          </p:nvPr>
        </p:nvGraphicFramePr>
        <p:xfrm>
          <a:off x="550551" y="1319134"/>
          <a:ext cx="11276323" cy="4264266"/>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p:cNvSpPr txBox="1"/>
          <p:nvPr/>
        </p:nvSpPr>
        <p:spPr>
          <a:xfrm>
            <a:off x="11115344" y="5076643"/>
            <a:ext cx="453099" cy="215444"/>
          </a:xfrm>
          <a:prstGeom prst="rect">
            <a:avLst/>
          </a:prstGeom>
          <a:noFill/>
        </p:spPr>
        <p:txBody>
          <a:bodyPr wrap="square" lIns="0" tIns="0" rIns="0" bIns="0" rtlCol="0">
            <a:spAutoFit/>
          </a:bodyPr>
          <a:lstStyle/>
          <a:p>
            <a:r>
              <a:rPr lang="sv-SE" sz="1400" dirty="0"/>
              <a:t>%</a:t>
            </a:r>
          </a:p>
        </p:txBody>
      </p:sp>
      <p:sp>
        <p:nvSpPr>
          <p:cNvPr id="7" name="Content Placeholder 1">
            <a:extLst>
              <a:ext uri="{FF2B5EF4-FFF2-40B4-BE49-F238E27FC236}">
                <a16:creationId xmlns:a16="http://schemas.microsoft.com/office/drawing/2014/main" xmlns="" id="{1BAD3848-2914-43BB-ABA3-8A12878256FB}"/>
              </a:ext>
            </a:extLst>
          </p:cNvPr>
          <p:cNvSpPr txBox="1">
            <a:spLocks/>
          </p:cNvSpPr>
          <p:nvPr/>
        </p:nvSpPr>
        <p:spPr>
          <a:xfrm>
            <a:off x="359999" y="5335818"/>
            <a:ext cx="11581297" cy="495163"/>
          </a:xfrm>
          <a:prstGeom prst="rect">
            <a:avLst/>
          </a:prstGeom>
        </p:spPr>
        <p:txBody>
          <a:bodyPr/>
          <a:lstStyle>
            <a:lvl1pPr marL="0" indent="0" algn="l" defTabSz="914400" rtl="0" eaLnBrk="1" latinLnBrk="0" hangingPunct="1">
              <a:lnSpc>
                <a:spcPct val="100000"/>
              </a:lnSpc>
              <a:spcBef>
                <a:spcPts val="1200"/>
              </a:spcBef>
              <a:buFont typeface="Arial" panose="020B0604020202020204" pitchFamily="34" charset="0"/>
              <a:buNone/>
              <a:defRPr sz="1400" kern="1200">
                <a:solidFill>
                  <a:schemeClr val="tx1"/>
                </a:solidFill>
                <a:latin typeface="+mn-lt"/>
                <a:ea typeface="+mn-ea"/>
                <a:cs typeface="+mn-cs"/>
              </a:defRPr>
            </a:lvl1pPr>
            <a:lvl2pPr marL="18097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2pPr>
            <a:lvl3pPr marL="361950"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3pPr>
            <a:lvl4pPr marL="54292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4pPr>
            <a:lvl5pPr marL="714375" indent="-171450"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Wingdings" panose="05000000000000000000" pitchFamily="2" charset="2"/>
              <a:buChar char="§"/>
            </a:pPr>
            <a:r>
              <a:rPr lang="sv-SE" dirty="0" smtClean="0"/>
              <a:t>Totalt uppger något mer än varannan (55%) att de inte ångrat hur de har agerat när de sörjt någon. Var </a:t>
            </a:r>
            <a:r>
              <a:rPr lang="sv-SE" dirty="0"/>
              <a:t>tredje person (32%) i åldersgrupp 18-29 anger att de ångrat hur de agerat när någon </a:t>
            </a:r>
            <a:r>
              <a:rPr lang="sv-SE" dirty="0" smtClean="0"/>
              <a:t>sörjt, vilket är signifikant fler jämfört med de äldre. De som i högst grad inte ångrat hur de har agerat är personer i ålder 65-79 år (60%). </a:t>
            </a:r>
            <a:endParaRPr lang="sv-SE" dirty="0"/>
          </a:p>
        </p:txBody>
      </p:sp>
      <p:sp>
        <p:nvSpPr>
          <p:cNvPr id="10" name="Rektangel 9"/>
          <p:cNvSpPr/>
          <p:nvPr/>
        </p:nvSpPr>
        <p:spPr>
          <a:xfrm>
            <a:off x="4459574" y="4772524"/>
            <a:ext cx="5433934" cy="369101"/>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sv-SE" sz="1600" dirty="0" smtClean="0"/>
          </a:p>
        </p:txBody>
      </p:sp>
      <p:sp>
        <p:nvSpPr>
          <p:cNvPr id="11" name="Rektangel 10"/>
          <p:cNvSpPr/>
          <p:nvPr/>
        </p:nvSpPr>
        <p:spPr>
          <a:xfrm>
            <a:off x="2333469" y="3650760"/>
            <a:ext cx="2965554" cy="369101"/>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sv-SE" sz="1600" dirty="0" smtClean="0"/>
          </a:p>
        </p:txBody>
      </p:sp>
    </p:spTree>
    <p:extLst>
      <p:ext uri="{BB962C8B-B14F-4D97-AF65-F5344CB8AC3E}">
        <p14:creationId xmlns:p14="http://schemas.microsoft.com/office/powerpoint/2010/main" xmlns="" val="394228324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p:cNvSpPr>
            <a:spLocks noGrp="1"/>
          </p:cNvSpPr>
          <p:nvPr>
            <p:ph type="title"/>
          </p:nvPr>
        </p:nvSpPr>
        <p:spPr/>
        <p:txBody>
          <a:bodyPr/>
          <a:lstStyle/>
          <a:p>
            <a:pPr lvl="0"/>
            <a:r>
              <a:rPr lang="sv-SE" dirty="0"/>
              <a:t>Har du någon gång ångrat hur du agerat när någon sörjer?</a:t>
            </a:r>
          </a:p>
        </p:txBody>
      </p:sp>
      <p:sp>
        <p:nvSpPr>
          <p:cNvPr id="5" name="Platshållare för bildnummer 4"/>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034BEE3-566C-4068-A777-C3A4762E861B}" type="slidenum">
              <a:rPr kumimoji="0" lang="en-GB" sz="1000" b="0" i="0" u="none" strike="noStrike" kern="1200" cap="none" spc="0" normalizeH="0" baseline="0" noProof="0" smtClean="0">
                <a:ln>
                  <a:noFill/>
                </a:ln>
                <a:solidFill>
                  <a:srgbClr val="717171"/>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000" b="0" i="0" u="none" strike="noStrike" kern="1200" cap="none" spc="0" normalizeH="0" baseline="0" noProof="0" dirty="0">
              <a:ln>
                <a:noFill/>
              </a:ln>
              <a:solidFill>
                <a:srgbClr val="717171"/>
              </a:solidFill>
              <a:effectLst/>
              <a:uLnTx/>
              <a:uFillTx/>
              <a:latin typeface="Arial"/>
              <a:ea typeface="+mn-ea"/>
              <a:cs typeface="+mn-cs"/>
            </a:endParaRPr>
          </a:p>
        </p:txBody>
      </p:sp>
      <p:sp>
        <p:nvSpPr>
          <p:cNvPr id="9" name="Platshållare för text 8"/>
          <p:cNvSpPr>
            <a:spLocks noGrp="1"/>
          </p:cNvSpPr>
          <p:nvPr>
            <p:ph type="body" sz="quarter" idx="17"/>
          </p:nvPr>
        </p:nvSpPr>
        <p:spPr>
          <a:xfrm>
            <a:off x="359999" y="819948"/>
            <a:ext cx="11477331" cy="396875"/>
          </a:xfrm>
        </p:spPr>
        <p:txBody>
          <a:bodyPr/>
          <a:lstStyle/>
          <a:p>
            <a:r>
              <a:rPr lang="sv-SE" dirty="0"/>
              <a:t>Bas: Alla (200 per län)</a:t>
            </a:r>
          </a:p>
        </p:txBody>
      </p:sp>
      <p:graphicFrame>
        <p:nvGraphicFramePr>
          <p:cNvPr id="17" name="Content Placeholder 7"/>
          <p:cNvGraphicFramePr>
            <a:graphicFrameLocks/>
          </p:cNvGraphicFramePr>
          <p:nvPr>
            <p:extLst>
              <p:ext uri="{D42A27DB-BD31-4B8C-83A1-F6EECF244321}">
                <p14:modId xmlns:p14="http://schemas.microsoft.com/office/powerpoint/2010/main" xmlns="" val="280871363"/>
              </p:ext>
            </p:extLst>
          </p:nvPr>
        </p:nvGraphicFramePr>
        <p:xfrm>
          <a:off x="550551" y="1004341"/>
          <a:ext cx="11276323" cy="4579059"/>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p:cNvSpPr txBox="1"/>
          <p:nvPr/>
        </p:nvSpPr>
        <p:spPr>
          <a:xfrm>
            <a:off x="11109318" y="5283977"/>
            <a:ext cx="453099" cy="215444"/>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srgbClr val="717171"/>
                </a:solidFill>
                <a:effectLst/>
                <a:uLnTx/>
                <a:uFillTx/>
                <a:latin typeface="Arial"/>
                <a:ea typeface="+mn-ea"/>
                <a:cs typeface="+mn-cs"/>
              </a:rPr>
              <a:t>%</a:t>
            </a:r>
          </a:p>
        </p:txBody>
      </p:sp>
      <p:sp>
        <p:nvSpPr>
          <p:cNvPr id="7" name="Content Placeholder 1">
            <a:extLst>
              <a:ext uri="{FF2B5EF4-FFF2-40B4-BE49-F238E27FC236}">
                <a16:creationId xmlns:a16="http://schemas.microsoft.com/office/drawing/2014/main" xmlns="" id="{B38BBD56-79A6-4641-A818-5D892EFE59A0}"/>
              </a:ext>
            </a:extLst>
          </p:cNvPr>
          <p:cNvSpPr txBox="1">
            <a:spLocks/>
          </p:cNvSpPr>
          <p:nvPr/>
        </p:nvSpPr>
        <p:spPr>
          <a:xfrm>
            <a:off x="359999" y="5476332"/>
            <a:ext cx="11581297" cy="495163"/>
          </a:xfrm>
          <a:prstGeom prst="rect">
            <a:avLst/>
          </a:prstGeom>
        </p:spPr>
        <p:txBody>
          <a:bodyPr/>
          <a:lstStyle>
            <a:lvl1pPr marL="0" indent="0" algn="l" defTabSz="914400" rtl="0" eaLnBrk="1" latinLnBrk="0" hangingPunct="1">
              <a:lnSpc>
                <a:spcPct val="100000"/>
              </a:lnSpc>
              <a:spcBef>
                <a:spcPts val="1200"/>
              </a:spcBef>
              <a:buFont typeface="Arial" panose="020B0604020202020204" pitchFamily="34" charset="0"/>
              <a:buNone/>
              <a:defRPr sz="1400" kern="1200">
                <a:solidFill>
                  <a:schemeClr val="tx1"/>
                </a:solidFill>
                <a:latin typeface="+mn-lt"/>
                <a:ea typeface="+mn-ea"/>
                <a:cs typeface="+mn-cs"/>
              </a:defRPr>
            </a:lvl1pPr>
            <a:lvl2pPr marL="18097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2pPr>
            <a:lvl3pPr marL="361950"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3pPr>
            <a:lvl4pPr marL="54292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4pPr>
            <a:lvl5pPr marL="714375" indent="-171450"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Wingdings" panose="05000000000000000000" pitchFamily="2" charset="2"/>
              <a:buChar char="§"/>
            </a:pPr>
            <a:r>
              <a:rPr lang="sv-SE" dirty="0"/>
              <a:t>Signifikant fler i Norrbottens län (34%) har ångrat hur de agerat när någon sörjer, jämfört med övriga län. </a:t>
            </a:r>
          </a:p>
        </p:txBody>
      </p:sp>
    </p:spTree>
    <p:extLst>
      <p:ext uri="{BB962C8B-B14F-4D97-AF65-F5344CB8AC3E}">
        <p14:creationId xmlns:p14="http://schemas.microsoft.com/office/powerpoint/2010/main" xmlns="" val="111454133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10"/>
          <p:cNvGraphicFramePr>
            <a:graphicFrameLocks/>
          </p:cNvGraphicFramePr>
          <p:nvPr>
            <p:extLst>
              <p:ext uri="{D42A27DB-BD31-4B8C-83A1-F6EECF244321}">
                <p14:modId xmlns:p14="http://schemas.microsoft.com/office/powerpoint/2010/main" xmlns="" val="542588005"/>
              </p:ext>
            </p:extLst>
          </p:nvPr>
        </p:nvGraphicFramePr>
        <p:xfrm>
          <a:off x="359999" y="1188720"/>
          <a:ext cx="11207161" cy="4862319"/>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59999" y="430717"/>
            <a:ext cx="11466875" cy="677355"/>
          </a:xfrm>
        </p:spPr>
        <p:txBody>
          <a:bodyPr/>
          <a:lstStyle/>
          <a:p>
            <a:pPr lvl="0"/>
            <a:r>
              <a:rPr lang="sv-SE" i="1" dirty="0"/>
              <a:t>Vad upplever du är svårast när du möter någon som sörjer?</a:t>
            </a:r>
            <a:r>
              <a:rPr lang="sv-SE" dirty="0"/>
              <a:t/>
            </a:r>
            <a:br>
              <a:rPr lang="sv-SE" dirty="0"/>
            </a:br>
            <a:endParaRPr lang="sv-SE" sz="1800" b="0" i="1" dirty="0">
              <a:solidFill>
                <a:schemeClr val="bg2"/>
              </a:solidFill>
            </a:endParaRPr>
          </a:p>
        </p:txBody>
      </p:sp>
      <p:sp>
        <p:nvSpPr>
          <p:cNvPr id="5" name="Slide Number Placeholder 4"/>
          <p:cNvSpPr>
            <a:spLocks noGrp="1"/>
          </p:cNvSpPr>
          <p:nvPr>
            <p:ph type="sldNum" sz="quarter" idx="4"/>
          </p:nvPr>
        </p:nvSpPr>
        <p:spPr/>
        <p:txBody>
          <a:bodyPr/>
          <a:lstStyle/>
          <a:p>
            <a:fld id="{4034BEE3-566C-4068-A777-C3A4762E861B}" type="slidenum">
              <a:rPr lang="en-GB" smtClean="0"/>
              <a:pPr/>
              <a:t>28</a:t>
            </a:fld>
            <a:endParaRPr lang="en-GB" dirty="0"/>
          </a:p>
        </p:txBody>
      </p:sp>
      <p:sp>
        <p:nvSpPr>
          <p:cNvPr id="6" name="Text Placeholder 5"/>
          <p:cNvSpPr>
            <a:spLocks noGrp="1"/>
          </p:cNvSpPr>
          <p:nvPr>
            <p:ph type="body" sz="quarter" idx="17"/>
          </p:nvPr>
        </p:nvSpPr>
        <p:spPr>
          <a:xfrm>
            <a:off x="359999" y="868912"/>
            <a:ext cx="11477331" cy="396875"/>
          </a:xfrm>
        </p:spPr>
        <p:txBody>
          <a:bodyPr/>
          <a:lstStyle/>
          <a:p>
            <a:r>
              <a:rPr lang="sv-SE" dirty="0"/>
              <a:t>Bas: Inom parentes, alla</a:t>
            </a:r>
          </a:p>
          <a:p>
            <a:endParaRPr lang="sv-SE" dirty="0"/>
          </a:p>
        </p:txBody>
      </p:sp>
      <p:sp>
        <p:nvSpPr>
          <p:cNvPr id="2" name="textruta 1"/>
          <p:cNvSpPr txBox="1"/>
          <p:nvPr/>
        </p:nvSpPr>
        <p:spPr>
          <a:xfrm>
            <a:off x="5439849" y="5835595"/>
            <a:ext cx="453099" cy="215444"/>
          </a:xfrm>
          <a:prstGeom prst="rect">
            <a:avLst/>
          </a:prstGeom>
          <a:noFill/>
        </p:spPr>
        <p:txBody>
          <a:bodyPr wrap="square" lIns="0" tIns="0" rIns="0" bIns="0" rtlCol="0">
            <a:spAutoFit/>
          </a:bodyPr>
          <a:lstStyle/>
          <a:p>
            <a:r>
              <a:rPr lang="sv-SE" sz="1400" dirty="0"/>
              <a:t>%</a:t>
            </a:r>
          </a:p>
        </p:txBody>
      </p:sp>
      <p:sp>
        <p:nvSpPr>
          <p:cNvPr id="7" name="Content Placeholder 1"/>
          <p:cNvSpPr>
            <a:spLocks noGrp="1"/>
          </p:cNvSpPr>
          <p:nvPr>
            <p:ph idx="1"/>
          </p:nvPr>
        </p:nvSpPr>
        <p:spPr>
          <a:xfrm>
            <a:off x="7352675" y="3619879"/>
            <a:ext cx="4624466" cy="1481106"/>
          </a:xfrm>
        </p:spPr>
        <p:txBody>
          <a:bodyPr/>
          <a:lstStyle/>
          <a:p>
            <a:pPr marL="285750" indent="-285750">
              <a:buFont typeface="Wingdings" panose="05000000000000000000" pitchFamily="2" charset="2"/>
              <a:buChar char="§"/>
            </a:pPr>
            <a:r>
              <a:rPr lang="sv-SE" dirty="0"/>
              <a:t>Det som flest upplever som svårast när man möter någon som sörjer är vad man ska säga. </a:t>
            </a:r>
            <a:r>
              <a:rPr lang="sv-SE" dirty="0" smtClean="0"/>
              <a:t>Män upplever det svårare att veta vad man ska säga, att man riskerar att tränga sig på, att bryta tystnaden och att visa genuint medlidande i högre grad än kvinnor. </a:t>
            </a:r>
          </a:p>
          <a:p>
            <a:pPr marL="285750" indent="-285750">
              <a:buFont typeface="Wingdings" panose="05000000000000000000" pitchFamily="2" charset="2"/>
              <a:buChar char="§"/>
            </a:pPr>
            <a:r>
              <a:rPr lang="sv-SE" dirty="0" smtClean="0"/>
              <a:t>Generellt </a:t>
            </a:r>
            <a:r>
              <a:rPr lang="sv-SE" dirty="0"/>
              <a:t>sett upplever yngre att det är svårare att möta någon som sörjer, jämfört med äldre. Enbart en procent av personer i åldersgrupp 18-29 svarar att inget är svårt. Motsvarande andel för personer i åldersgrupp 50-64 skattas till 12 procent respektive 14 procent för personer i åldersgrupp 65-79.</a:t>
            </a:r>
          </a:p>
        </p:txBody>
      </p:sp>
    </p:spTree>
    <p:extLst>
      <p:ext uri="{BB962C8B-B14F-4D97-AF65-F5344CB8AC3E}">
        <p14:creationId xmlns:p14="http://schemas.microsoft.com/office/powerpoint/2010/main" xmlns="" val="91330425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10"/>
          <p:cNvGraphicFramePr>
            <a:graphicFrameLocks/>
          </p:cNvGraphicFramePr>
          <p:nvPr>
            <p:extLst>
              <p:ext uri="{D42A27DB-BD31-4B8C-83A1-F6EECF244321}">
                <p14:modId xmlns:p14="http://schemas.microsoft.com/office/powerpoint/2010/main" xmlns="" val="3632475872"/>
              </p:ext>
            </p:extLst>
          </p:nvPr>
        </p:nvGraphicFramePr>
        <p:xfrm>
          <a:off x="359999" y="1004341"/>
          <a:ext cx="11207161" cy="5046698"/>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59999" y="430717"/>
            <a:ext cx="11466875" cy="465015"/>
          </a:xfrm>
        </p:spPr>
        <p:txBody>
          <a:bodyPr/>
          <a:lstStyle/>
          <a:p>
            <a:pPr lvl="0"/>
            <a:r>
              <a:rPr lang="sv-SE" sz="1800" i="1" dirty="0"/>
              <a:t>Vad upplever du är svårast när du möter någon som sörjer?</a:t>
            </a:r>
            <a:endParaRPr lang="sv-SE" sz="1800" b="0" i="1" dirty="0">
              <a:solidFill>
                <a:schemeClr val="bg2"/>
              </a:solidFill>
            </a:endParaRPr>
          </a:p>
        </p:txBody>
      </p:sp>
      <p:sp>
        <p:nvSpPr>
          <p:cNvPr id="5" name="Slide Number Placeholder 4"/>
          <p:cNvSpPr>
            <a:spLocks noGrp="1"/>
          </p:cNvSpPr>
          <p:nvPr>
            <p:ph type="sldNum" sz="quarter" idx="4"/>
          </p:nvPr>
        </p:nvSpPr>
        <p:spPr/>
        <p:txBody>
          <a:bodyPr/>
          <a:lstStyle/>
          <a:p>
            <a:fld id="{4034BEE3-566C-4068-A777-C3A4762E861B}" type="slidenum">
              <a:rPr lang="en-GB" smtClean="0"/>
              <a:pPr/>
              <a:t>29</a:t>
            </a:fld>
            <a:endParaRPr lang="en-GB" dirty="0"/>
          </a:p>
        </p:txBody>
      </p:sp>
      <p:sp>
        <p:nvSpPr>
          <p:cNvPr id="6" name="Text Placeholder 5"/>
          <p:cNvSpPr>
            <a:spLocks noGrp="1"/>
          </p:cNvSpPr>
          <p:nvPr>
            <p:ph type="body" sz="quarter" idx="17"/>
          </p:nvPr>
        </p:nvSpPr>
        <p:spPr>
          <a:xfrm>
            <a:off x="359999" y="769693"/>
            <a:ext cx="11477331" cy="396875"/>
          </a:xfrm>
        </p:spPr>
        <p:txBody>
          <a:bodyPr/>
          <a:lstStyle/>
          <a:p>
            <a:r>
              <a:rPr lang="sv-SE" dirty="0"/>
              <a:t>Bas: Alla (200 per län) </a:t>
            </a:r>
          </a:p>
          <a:p>
            <a:endParaRPr lang="sv-SE" dirty="0"/>
          </a:p>
          <a:p>
            <a:endParaRPr lang="sv-SE" dirty="0"/>
          </a:p>
        </p:txBody>
      </p:sp>
      <p:sp>
        <p:nvSpPr>
          <p:cNvPr id="2" name="textruta 1"/>
          <p:cNvSpPr txBox="1"/>
          <p:nvPr/>
        </p:nvSpPr>
        <p:spPr>
          <a:xfrm>
            <a:off x="5330121" y="5899491"/>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113295906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innehåll 3">
            <a:extLst>
              <a:ext uri="{FF2B5EF4-FFF2-40B4-BE49-F238E27FC236}">
                <a16:creationId xmlns:a16="http://schemas.microsoft.com/office/drawing/2014/main" xmlns="" id="{15900D45-BDA5-4B9B-9E46-1C8B87E8417C}"/>
              </a:ext>
            </a:extLst>
          </p:cNvPr>
          <p:cNvSpPr>
            <a:spLocks noGrp="1"/>
          </p:cNvSpPr>
          <p:nvPr>
            <p:ph idx="1"/>
          </p:nvPr>
        </p:nvSpPr>
        <p:spPr>
          <a:xfrm>
            <a:off x="359999" y="1168502"/>
            <a:ext cx="5626800" cy="4003675"/>
          </a:xfrm>
        </p:spPr>
        <p:txBody>
          <a:bodyPr/>
          <a:lstStyle/>
          <a:p>
            <a:pPr marL="285750" indent="-285750">
              <a:buFont typeface="Wingdings" panose="05000000000000000000" pitchFamily="2" charset="2"/>
              <a:buChar char="§"/>
            </a:pPr>
            <a:r>
              <a:rPr lang="sv-SE" dirty="0" smtClean="0"/>
              <a:t>Respondenterna fick 8 olika påståenden där de skulle svara på hur väl dessa stämmer in på dem själva. Det påstående flest stämmer in i är </a:t>
            </a:r>
            <a:r>
              <a:rPr lang="sv-SE" i="1" dirty="0" smtClean="0"/>
              <a:t>att det är viktigt att finnas där för människor som sörjer någon </a:t>
            </a:r>
            <a:r>
              <a:rPr lang="sv-SE" dirty="0" smtClean="0"/>
              <a:t>(95%) , följt av att </a:t>
            </a:r>
            <a:r>
              <a:rPr lang="sv-SE" i="1" dirty="0" smtClean="0"/>
              <a:t>man skulle vilja bli bättre på att möta människor som sörjer</a:t>
            </a:r>
            <a:r>
              <a:rPr lang="sv-SE" dirty="0" smtClean="0"/>
              <a:t> (71%) och att </a:t>
            </a:r>
            <a:r>
              <a:rPr lang="sv-SE" i="1" dirty="0" smtClean="0"/>
              <a:t>vi i Sverige generellt sett är dåliga på att hantera sorg</a:t>
            </a:r>
            <a:r>
              <a:rPr lang="sv-SE" dirty="0" smtClean="0"/>
              <a:t> (68%). Det påstående som flest anser stämmer dåligt in på dem är </a:t>
            </a:r>
            <a:r>
              <a:rPr lang="sv-SE" i="1" dirty="0" smtClean="0"/>
              <a:t>att man är rädd för att människor som sörjer ska väcka jobba minnen hos dem själva </a:t>
            </a:r>
            <a:r>
              <a:rPr lang="sv-SE" dirty="0" smtClean="0"/>
              <a:t>(82%).  </a:t>
            </a:r>
          </a:p>
          <a:p>
            <a:pPr marL="285750" indent="-285750">
              <a:buFont typeface="Wingdings" panose="05000000000000000000" pitchFamily="2" charset="2"/>
              <a:buChar char="§"/>
            </a:pPr>
            <a:r>
              <a:rPr lang="sv-SE" dirty="0" smtClean="0"/>
              <a:t>Det agerande man anser vara troligast att man gör om en personer som står en nära nåtts av ett besked av att en närstående har dött är att man ringer (48</a:t>
            </a:r>
            <a:r>
              <a:rPr lang="sv-SE" dirty="0"/>
              <a:t>%). Totalt 91 procent uppger att de agerar på något </a:t>
            </a:r>
            <a:r>
              <a:rPr lang="sv-SE" dirty="0" smtClean="0"/>
              <a:t>av de givna sätten, </a:t>
            </a:r>
            <a:r>
              <a:rPr lang="sv-SE" dirty="0"/>
              <a:t>för den </a:t>
            </a:r>
            <a:r>
              <a:rPr lang="sv-SE" dirty="0" smtClean="0"/>
              <a:t>sörjande.</a:t>
            </a:r>
          </a:p>
          <a:p>
            <a:pPr marL="285750" indent="-285750">
              <a:buFont typeface="Wingdings" panose="05000000000000000000" pitchFamily="2" charset="2"/>
              <a:buChar char="§"/>
            </a:pPr>
            <a:r>
              <a:rPr lang="sv-SE" dirty="0"/>
              <a:t>Det agerande man anser vara troligast att man gör om en personer som </a:t>
            </a:r>
            <a:r>
              <a:rPr lang="sv-SE" i="1" u="sng" dirty="0" smtClean="0"/>
              <a:t>inte</a:t>
            </a:r>
            <a:r>
              <a:rPr lang="sv-SE" dirty="0" smtClean="0"/>
              <a:t> står </a:t>
            </a:r>
            <a:r>
              <a:rPr lang="sv-SE" dirty="0"/>
              <a:t>en nära nåtts av ett besked av att en närstående har dött är att man </a:t>
            </a:r>
            <a:r>
              <a:rPr lang="sv-SE" dirty="0" smtClean="0"/>
              <a:t>pratar med andra som också är bekanta med den sörjande för att se vad man kan göra tillsammans (25%). Detta följt av att många avvaktar, med avsikt att ta kontakt senaste (21%). </a:t>
            </a:r>
            <a:r>
              <a:rPr lang="sv-SE" dirty="0"/>
              <a:t>Totalt </a:t>
            </a:r>
            <a:r>
              <a:rPr lang="sv-SE" dirty="0" smtClean="0"/>
              <a:t>72 </a:t>
            </a:r>
            <a:r>
              <a:rPr lang="sv-SE" dirty="0"/>
              <a:t>procent uppger att de agerar på något av de givna sätten, för den sörjande.</a:t>
            </a:r>
          </a:p>
          <a:p>
            <a:pPr marL="285750" indent="-285750">
              <a:buFont typeface="Wingdings" panose="05000000000000000000" pitchFamily="2" charset="2"/>
              <a:buChar char="§"/>
            </a:pPr>
            <a:endParaRPr lang="sv-SE" dirty="0" smtClean="0"/>
          </a:p>
          <a:p>
            <a:pPr marL="285750" indent="-285750">
              <a:buFont typeface="Wingdings" panose="05000000000000000000" pitchFamily="2" charset="2"/>
              <a:buChar char="§"/>
            </a:pPr>
            <a:endParaRPr lang="sv-SE" dirty="0"/>
          </a:p>
        </p:txBody>
      </p:sp>
      <p:sp>
        <p:nvSpPr>
          <p:cNvPr id="2" name="Rubrik 1"/>
          <p:cNvSpPr>
            <a:spLocks noGrp="1"/>
          </p:cNvSpPr>
          <p:nvPr>
            <p:ph type="title"/>
          </p:nvPr>
        </p:nvSpPr>
        <p:spPr/>
        <p:txBody>
          <a:bodyPr/>
          <a:lstStyle/>
          <a:p>
            <a:r>
              <a:rPr lang="sv-SE" dirty="0"/>
              <a:t>Sammanfattning </a:t>
            </a:r>
          </a:p>
        </p:txBody>
      </p:sp>
      <p:sp>
        <p:nvSpPr>
          <p:cNvPr id="3" name="Platshållare för bildnummer 2"/>
          <p:cNvSpPr>
            <a:spLocks noGrp="1"/>
          </p:cNvSpPr>
          <p:nvPr>
            <p:ph type="sldNum" sz="quarter" idx="4"/>
          </p:nvPr>
        </p:nvSpPr>
        <p:spPr/>
        <p:txBody>
          <a:bodyPr/>
          <a:lstStyle/>
          <a:p>
            <a:fld id="{4034BEE3-566C-4068-A777-C3A4762E861B}" type="slidenum">
              <a:rPr lang="en-GB" smtClean="0"/>
              <a:pPr/>
              <a:t>3</a:t>
            </a:fld>
            <a:endParaRPr lang="en-GB" dirty="0"/>
          </a:p>
        </p:txBody>
      </p:sp>
      <p:sp>
        <p:nvSpPr>
          <p:cNvPr id="7" name="Platshållare för innehåll 3">
            <a:extLst>
              <a:ext uri="{FF2B5EF4-FFF2-40B4-BE49-F238E27FC236}">
                <a16:creationId xmlns:a16="http://schemas.microsoft.com/office/drawing/2014/main" xmlns="" id="{15900D45-BDA5-4B9B-9E46-1C8B87E8417C}"/>
              </a:ext>
            </a:extLst>
          </p:cNvPr>
          <p:cNvSpPr txBox="1">
            <a:spLocks/>
          </p:cNvSpPr>
          <p:nvPr/>
        </p:nvSpPr>
        <p:spPr>
          <a:xfrm>
            <a:off x="6366057" y="1168503"/>
            <a:ext cx="5626800" cy="4737622"/>
          </a:xfrm>
          <a:prstGeom prst="rect">
            <a:avLst/>
          </a:prstGeom>
        </p:spPr>
        <p:txBody>
          <a:bodyPr vert="horz" lIns="0" tIns="0" rIns="0" bIns="0" rtlCol="0">
            <a:noAutofit/>
          </a:bodyPr>
          <a:lstStyle>
            <a:lvl1pPr marL="0" indent="0" algn="l" defTabSz="914400" rtl="0" eaLnBrk="1" latinLnBrk="0" hangingPunct="1">
              <a:lnSpc>
                <a:spcPct val="100000"/>
              </a:lnSpc>
              <a:spcBef>
                <a:spcPts val="1200"/>
              </a:spcBef>
              <a:buFont typeface="Arial" panose="020B0604020202020204" pitchFamily="34" charset="0"/>
              <a:buNone/>
              <a:defRPr sz="1400" b="0" kern="1200">
                <a:solidFill>
                  <a:schemeClr val="tx1"/>
                </a:solidFill>
                <a:latin typeface="+mn-lt"/>
                <a:ea typeface="+mn-ea"/>
                <a:cs typeface="+mn-cs"/>
              </a:defRPr>
            </a:lvl1pPr>
            <a:lvl2pPr marL="18097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2pPr>
            <a:lvl3pPr marL="361950"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3pPr>
            <a:lvl4pPr marL="54292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4pPr>
            <a:lvl5pPr marL="714375" indent="-171450"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Wingdings" panose="05000000000000000000" pitchFamily="2" charset="2"/>
              <a:buChar char="§"/>
            </a:pPr>
            <a:r>
              <a:rPr lang="sv-SE" dirty="0" smtClean="0"/>
              <a:t>Nära 7 av 10 (</a:t>
            </a:r>
            <a:r>
              <a:rPr lang="sv-SE" dirty="0"/>
              <a:t>68%) </a:t>
            </a:r>
            <a:r>
              <a:rPr lang="sv-SE" dirty="0" smtClean="0"/>
              <a:t>har någon </a:t>
            </a:r>
            <a:r>
              <a:rPr lang="sv-SE" dirty="0"/>
              <a:t>gång upplevt att </a:t>
            </a:r>
            <a:r>
              <a:rPr lang="sv-SE" dirty="0" smtClean="0"/>
              <a:t>de </a:t>
            </a:r>
            <a:r>
              <a:rPr lang="sv-SE" dirty="0"/>
              <a:t>inte </a:t>
            </a:r>
            <a:r>
              <a:rPr lang="sv-SE" dirty="0" smtClean="0"/>
              <a:t>vetat </a:t>
            </a:r>
            <a:r>
              <a:rPr lang="sv-SE" dirty="0"/>
              <a:t>vad </a:t>
            </a:r>
            <a:r>
              <a:rPr lang="sv-SE" dirty="0" smtClean="0"/>
              <a:t>de </a:t>
            </a:r>
            <a:r>
              <a:rPr lang="sv-SE" dirty="0"/>
              <a:t>ska göra eller säga till en person som </a:t>
            </a:r>
            <a:r>
              <a:rPr lang="sv-SE" dirty="0" smtClean="0"/>
              <a:t>sörjer. Majoriteten (55</a:t>
            </a:r>
            <a:r>
              <a:rPr lang="sv-SE" dirty="0"/>
              <a:t>%) </a:t>
            </a:r>
            <a:r>
              <a:rPr lang="sv-SE" dirty="0" smtClean="0"/>
              <a:t>har dock inte ångrat </a:t>
            </a:r>
            <a:r>
              <a:rPr lang="sv-SE" dirty="0"/>
              <a:t>hur </a:t>
            </a:r>
            <a:r>
              <a:rPr lang="sv-SE" dirty="0" smtClean="0"/>
              <a:t>de har </a:t>
            </a:r>
            <a:r>
              <a:rPr lang="sv-SE" dirty="0"/>
              <a:t>agerat när någon </a:t>
            </a:r>
            <a:r>
              <a:rPr lang="sv-SE" dirty="0" smtClean="0"/>
              <a:t>sörjt.</a:t>
            </a:r>
          </a:p>
          <a:p>
            <a:pPr marL="285750" indent="-285750">
              <a:buFont typeface="Wingdings" panose="05000000000000000000" pitchFamily="2" charset="2"/>
              <a:buChar char="§"/>
            </a:pPr>
            <a:r>
              <a:rPr lang="sv-SE" dirty="0" smtClean="0"/>
              <a:t>Det flest upplever som svårast när de möter någon som sörjer är vad man ska säga (51%) följt av att riskera att tränga sig på (43%). Totalt 8 procent upplever att inget är svårt. </a:t>
            </a:r>
          </a:p>
          <a:p>
            <a:pPr marL="285750" indent="-285750">
              <a:buFont typeface="Wingdings" panose="05000000000000000000" pitchFamily="2" charset="2"/>
              <a:buChar char="§"/>
            </a:pPr>
            <a:r>
              <a:rPr lang="sv-SE" dirty="0" smtClean="0"/>
              <a:t>Totalt 9 av 10 (91%) har haft någon närstående som dött. Bland dessa som har haft någon när stående som dött uppger en fjärdedel (24%) att de någon gång blivit besvikna på hur de blivit bemötta av personer i sin närhet när de sörjt. Bland </a:t>
            </a:r>
            <a:r>
              <a:rPr lang="sv-SE" dirty="0"/>
              <a:t>de som förlorat en närstående nämns vänner i högre grad än andra som de som man hade velat gjort mer för en den senaste gången man varit i sorg (16%). En majoritet (58%) uppger dock att de inte velat att någon gjort mer för en den senaste gången man var i sorg.</a:t>
            </a:r>
          </a:p>
          <a:p>
            <a:pPr marL="285750" indent="-285750">
              <a:buFont typeface="Wingdings" panose="05000000000000000000" pitchFamily="2" charset="2"/>
              <a:buChar char="§"/>
            </a:pPr>
            <a:r>
              <a:rPr lang="sv-SE" dirty="0" smtClean="0"/>
              <a:t>Nära </a:t>
            </a:r>
            <a:r>
              <a:rPr lang="sv-SE" dirty="0"/>
              <a:t>hälften (48%) av de tillfrågade uppger att de kommer att besöka en kyrkogård eller minnesplats i samband med Allhelgona i år. </a:t>
            </a:r>
            <a:r>
              <a:rPr lang="sv-SE" dirty="0" smtClean="0"/>
              <a:t>Något färre än en tredjedel (30%) </a:t>
            </a:r>
            <a:r>
              <a:rPr lang="sv-SE" dirty="0"/>
              <a:t>menar att de inte kommer att besöka en sådan plats under Allhelgona, och en dryg femtedel (22%) är osäkra på om de kommer att göra det eller inte.</a:t>
            </a:r>
          </a:p>
          <a:p>
            <a:pPr marL="285750" indent="-285750">
              <a:buFont typeface="Wingdings" panose="05000000000000000000" pitchFamily="2" charset="2"/>
              <a:buChar char="§"/>
            </a:pPr>
            <a:endParaRPr lang="sv-SE" dirty="0" smtClean="0"/>
          </a:p>
          <a:p>
            <a:pPr marL="285750" indent="-285750">
              <a:buFont typeface="Wingdings" panose="05000000000000000000" pitchFamily="2" charset="2"/>
              <a:buChar char="§"/>
            </a:pPr>
            <a:endParaRPr lang="sv-SE" dirty="0" smtClean="0"/>
          </a:p>
          <a:p>
            <a:pPr marL="285750" indent="-285750">
              <a:buFont typeface="Wingdings" panose="05000000000000000000" pitchFamily="2" charset="2"/>
              <a:buChar char="§"/>
            </a:pPr>
            <a:endParaRPr lang="sv-SE" dirty="0"/>
          </a:p>
        </p:txBody>
      </p:sp>
    </p:spTree>
    <p:extLst>
      <p:ext uri="{BB962C8B-B14F-4D97-AF65-F5344CB8AC3E}">
        <p14:creationId xmlns:p14="http://schemas.microsoft.com/office/powerpoint/2010/main" xmlns="" val="225125244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10"/>
          <p:cNvGraphicFramePr>
            <a:graphicFrameLocks/>
          </p:cNvGraphicFramePr>
          <p:nvPr>
            <p:extLst>
              <p:ext uri="{D42A27DB-BD31-4B8C-83A1-F6EECF244321}">
                <p14:modId xmlns:p14="http://schemas.microsoft.com/office/powerpoint/2010/main" xmlns="" val="2439578681"/>
              </p:ext>
            </p:extLst>
          </p:nvPr>
        </p:nvGraphicFramePr>
        <p:xfrm>
          <a:off x="359999" y="895732"/>
          <a:ext cx="11207161" cy="5155307"/>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59999" y="430717"/>
            <a:ext cx="11466875" cy="465015"/>
          </a:xfrm>
        </p:spPr>
        <p:txBody>
          <a:bodyPr/>
          <a:lstStyle/>
          <a:p>
            <a:pPr lvl="0"/>
            <a:r>
              <a:rPr lang="sv-SE" sz="1800" i="1" dirty="0"/>
              <a:t>Vad upplever du är svårast när du möter någon som sörjer?</a:t>
            </a:r>
            <a:endParaRPr lang="sv-SE" sz="1800" b="0" i="1" dirty="0">
              <a:solidFill>
                <a:schemeClr val="bg2"/>
              </a:solidFill>
            </a:endParaRPr>
          </a:p>
        </p:txBody>
      </p:sp>
      <p:sp>
        <p:nvSpPr>
          <p:cNvPr id="5" name="Slide Number Placeholder 4"/>
          <p:cNvSpPr>
            <a:spLocks noGrp="1"/>
          </p:cNvSpPr>
          <p:nvPr>
            <p:ph type="sldNum" sz="quarter" idx="4"/>
          </p:nvPr>
        </p:nvSpPr>
        <p:spPr/>
        <p:txBody>
          <a:bodyPr/>
          <a:lstStyle/>
          <a:p>
            <a:fld id="{4034BEE3-566C-4068-A777-C3A4762E861B}" type="slidenum">
              <a:rPr lang="en-GB" smtClean="0"/>
              <a:pPr/>
              <a:t>30</a:t>
            </a:fld>
            <a:endParaRPr lang="en-GB" dirty="0"/>
          </a:p>
        </p:txBody>
      </p:sp>
      <p:sp>
        <p:nvSpPr>
          <p:cNvPr id="6" name="Text Placeholder 5"/>
          <p:cNvSpPr>
            <a:spLocks noGrp="1"/>
          </p:cNvSpPr>
          <p:nvPr>
            <p:ph type="body" sz="quarter" idx="17"/>
          </p:nvPr>
        </p:nvSpPr>
        <p:spPr>
          <a:xfrm>
            <a:off x="359999" y="769693"/>
            <a:ext cx="11477331" cy="396875"/>
          </a:xfrm>
        </p:spPr>
        <p:txBody>
          <a:bodyPr/>
          <a:lstStyle/>
          <a:p>
            <a:r>
              <a:rPr lang="sv-SE" dirty="0"/>
              <a:t>Bas: Alla (200 per län) </a:t>
            </a:r>
          </a:p>
          <a:p>
            <a:endParaRPr lang="sv-SE" dirty="0"/>
          </a:p>
          <a:p>
            <a:endParaRPr lang="sv-SE" dirty="0"/>
          </a:p>
        </p:txBody>
      </p:sp>
      <p:sp>
        <p:nvSpPr>
          <p:cNvPr id="2" name="textruta 1"/>
          <p:cNvSpPr txBox="1"/>
          <p:nvPr/>
        </p:nvSpPr>
        <p:spPr>
          <a:xfrm>
            <a:off x="5330121" y="5899491"/>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122348506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10"/>
          <p:cNvGraphicFramePr>
            <a:graphicFrameLocks/>
          </p:cNvGraphicFramePr>
          <p:nvPr>
            <p:extLst>
              <p:ext uri="{D42A27DB-BD31-4B8C-83A1-F6EECF244321}">
                <p14:modId xmlns:p14="http://schemas.microsoft.com/office/powerpoint/2010/main" xmlns="" val="2728903769"/>
              </p:ext>
            </p:extLst>
          </p:nvPr>
        </p:nvGraphicFramePr>
        <p:xfrm>
          <a:off x="359999" y="895732"/>
          <a:ext cx="11207161" cy="5155307"/>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59999" y="430717"/>
            <a:ext cx="11466875" cy="465015"/>
          </a:xfrm>
        </p:spPr>
        <p:txBody>
          <a:bodyPr/>
          <a:lstStyle/>
          <a:p>
            <a:pPr lvl="0"/>
            <a:r>
              <a:rPr lang="sv-SE" sz="1800" i="1" dirty="0"/>
              <a:t>Vad upplever du är svårast när du möter någon som sörjer?</a:t>
            </a:r>
            <a:endParaRPr lang="sv-SE" sz="1800" b="0" i="1" dirty="0">
              <a:solidFill>
                <a:schemeClr val="bg2"/>
              </a:solidFill>
            </a:endParaRPr>
          </a:p>
        </p:txBody>
      </p:sp>
      <p:sp>
        <p:nvSpPr>
          <p:cNvPr id="5" name="Slide Number Placeholder 4"/>
          <p:cNvSpPr>
            <a:spLocks noGrp="1"/>
          </p:cNvSpPr>
          <p:nvPr>
            <p:ph type="sldNum" sz="quarter" idx="4"/>
          </p:nvPr>
        </p:nvSpPr>
        <p:spPr/>
        <p:txBody>
          <a:bodyPr/>
          <a:lstStyle/>
          <a:p>
            <a:fld id="{4034BEE3-566C-4068-A777-C3A4762E861B}" type="slidenum">
              <a:rPr lang="en-GB" smtClean="0"/>
              <a:pPr/>
              <a:t>31</a:t>
            </a:fld>
            <a:endParaRPr lang="en-GB" dirty="0"/>
          </a:p>
        </p:txBody>
      </p:sp>
      <p:sp>
        <p:nvSpPr>
          <p:cNvPr id="6" name="Text Placeholder 5"/>
          <p:cNvSpPr>
            <a:spLocks noGrp="1"/>
          </p:cNvSpPr>
          <p:nvPr>
            <p:ph type="body" sz="quarter" idx="17"/>
          </p:nvPr>
        </p:nvSpPr>
        <p:spPr>
          <a:xfrm>
            <a:off x="359999" y="769693"/>
            <a:ext cx="11477331" cy="396875"/>
          </a:xfrm>
        </p:spPr>
        <p:txBody>
          <a:bodyPr/>
          <a:lstStyle/>
          <a:p>
            <a:r>
              <a:rPr lang="sv-SE" dirty="0"/>
              <a:t>Bas: Alla (200 per län) </a:t>
            </a:r>
          </a:p>
          <a:p>
            <a:endParaRPr lang="sv-SE" dirty="0"/>
          </a:p>
          <a:p>
            <a:endParaRPr lang="sv-SE" dirty="0"/>
          </a:p>
        </p:txBody>
      </p:sp>
      <p:sp>
        <p:nvSpPr>
          <p:cNvPr id="2" name="textruta 1"/>
          <p:cNvSpPr txBox="1"/>
          <p:nvPr/>
        </p:nvSpPr>
        <p:spPr>
          <a:xfrm>
            <a:off x="5330121" y="5899491"/>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175886916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p:cNvSpPr>
            <a:spLocks noGrp="1"/>
          </p:cNvSpPr>
          <p:nvPr>
            <p:ph type="title"/>
          </p:nvPr>
        </p:nvSpPr>
        <p:spPr/>
        <p:txBody>
          <a:bodyPr/>
          <a:lstStyle/>
          <a:p>
            <a:pPr lvl="0"/>
            <a:r>
              <a:rPr lang="sv-SE" dirty="0"/>
              <a:t>Har du haft en närstående som dött?</a:t>
            </a:r>
          </a:p>
        </p:txBody>
      </p:sp>
      <p:sp>
        <p:nvSpPr>
          <p:cNvPr id="5" name="Platshållare för bildnummer 4"/>
          <p:cNvSpPr>
            <a:spLocks noGrp="1"/>
          </p:cNvSpPr>
          <p:nvPr>
            <p:ph type="sldNum" sz="quarter" idx="4"/>
          </p:nvPr>
        </p:nvSpPr>
        <p:spPr/>
        <p:txBody>
          <a:bodyPr/>
          <a:lstStyle/>
          <a:p>
            <a:fld id="{4034BEE3-566C-4068-A777-C3A4762E861B}" type="slidenum">
              <a:rPr lang="en-GB" smtClean="0"/>
              <a:pPr/>
              <a:t>32</a:t>
            </a:fld>
            <a:endParaRPr lang="en-GB" dirty="0"/>
          </a:p>
        </p:txBody>
      </p:sp>
      <p:sp>
        <p:nvSpPr>
          <p:cNvPr id="9" name="Platshållare för text 8"/>
          <p:cNvSpPr>
            <a:spLocks noGrp="1"/>
          </p:cNvSpPr>
          <p:nvPr>
            <p:ph type="body" sz="quarter" idx="17"/>
          </p:nvPr>
        </p:nvSpPr>
        <p:spPr>
          <a:xfrm>
            <a:off x="359999" y="819948"/>
            <a:ext cx="11477331" cy="396875"/>
          </a:xfrm>
        </p:spPr>
        <p:txBody>
          <a:bodyPr/>
          <a:lstStyle/>
          <a:p>
            <a:r>
              <a:rPr lang="sv-SE" dirty="0"/>
              <a:t>Bas: Inom parentes, alla</a:t>
            </a:r>
          </a:p>
        </p:txBody>
      </p:sp>
      <p:graphicFrame>
        <p:nvGraphicFramePr>
          <p:cNvPr id="17" name="Content Placeholder 7"/>
          <p:cNvGraphicFramePr>
            <a:graphicFrameLocks/>
          </p:cNvGraphicFramePr>
          <p:nvPr>
            <p:extLst>
              <p:ext uri="{D42A27DB-BD31-4B8C-83A1-F6EECF244321}">
                <p14:modId xmlns:p14="http://schemas.microsoft.com/office/powerpoint/2010/main" xmlns="" val="3440713072"/>
              </p:ext>
            </p:extLst>
          </p:nvPr>
        </p:nvGraphicFramePr>
        <p:xfrm>
          <a:off x="550551" y="1606054"/>
          <a:ext cx="11276323" cy="3977346"/>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p:cNvSpPr txBox="1"/>
          <p:nvPr/>
        </p:nvSpPr>
        <p:spPr>
          <a:xfrm>
            <a:off x="11115344" y="5076643"/>
            <a:ext cx="453099" cy="215444"/>
          </a:xfrm>
          <a:prstGeom prst="rect">
            <a:avLst/>
          </a:prstGeom>
          <a:noFill/>
        </p:spPr>
        <p:txBody>
          <a:bodyPr wrap="square" lIns="0" tIns="0" rIns="0" bIns="0" rtlCol="0">
            <a:spAutoFit/>
          </a:bodyPr>
          <a:lstStyle/>
          <a:p>
            <a:r>
              <a:rPr lang="sv-SE" sz="1400" dirty="0"/>
              <a:t>%</a:t>
            </a:r>
          </a:p>
        </p:txBody>
      </p:sp>
      <p:sp>
        <p:nvSpPr>
          <p:cNvPr id="7" name="Content Placeholder 1"/>
          <p:cNvSpPr txBox="1">
            <a:spLocks/>
          </p:cNvSpPr>
          <p:nvPr/>
        </p:nvSpPr>
        <p:spPr>
          <a:xfrm>
            <a:off x="359999" y="5335818"/>
            <a:ext cx="11581297" cy="495163"/>
          </a:xfrm>
          <a:prstGeom prst="rect">
            <a:avLst/>
          </a:prstGeom>
        </p:spPr>
        <p:txBody>
          <a:bodyPr/>
          <a:lstStyle>
            <a:lvl1pPr marL="0" indent="0" algn="l" defTabSz="914400" rtl="0" eaLnBrk="1" latinLnBrk="0" hangingPunct="1">
              <a:lnSpc>
                <a:spcPct val="100000"/>
              </a:lnSpc>
              <a:spcBef>
                <a:spcPts val="1200"/>
              </a:spcBef>
              <a:buFont typeface="Arial" panose="020B0604020202020204" pitchFamily="34" charset="0"/>
              <a:buNone/>
              <a:defRPr sz="1400" kern="1200">
                <a:solidFill>
                  <a:schemeClr val="tx1"/>
                </a:solidFill>
                <a:latin typeface="+mn-lt"/>
                <a:ea typeface="+mn-ea"/>
                <a:cs typeface="+mn-cs"/>
              </a:defRPr>
            </a:lvl1pPr>
            <a:lvl2pPr marL="18097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2pPr>
            <a:lvl3pPr marL="361950"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3pPr>
            <a:lvl4pPr marL="54292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4pPr>
            <a:lvl5pPr marL="714375" indent="-171450"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Wingdings" panose="05000000000000000000" pitchFamily="2" charset="2"/>
              <a:buChar char="§"/>
            </a:pPr>
            <a:r>
              <a:rPr lang="sv-SE" dirty="0"/>
              <a:t>Totalt 9 av 10 (91%) uppger att de har haft en närstående som dött. Fler i ålder 50-64 (96%) samt 65-79 (99%) uppger att de har haft en närstående som dött.  </a:t>
            </a:r>
          </a:p>
          <a:p>
            <a:endParaRPr lang="sv-SE" dirty="0"/>
          </a:p>
        </p:txBody>
      </p:sp>
      <p:sp>
        <p:nvSpPr>
          <p:cNvPr id="10" name="Rektangel 9"/>
          <p:cNvSpPr/>
          <p:nvPr/>
        </p:nvSpPr>
        <p:spPr>
          <a:xfrm>
            <a:off x="2286000" y="4443814"/>
            <a:ext cx="8641830" cy="697811"/>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sv-SE" sz="1600" dirty="0" smtClean="0"/>
          </a:p>
        </p:txBody>
      </p:sp>
    </p:spTree>
    <p:extLst>
      <p:ext uri="{BB962C8B-B14F-4D97-AF65-F5344CB8AC3E}">
        <p14:creationId xmlns:p14="http://schemas.microsoft.com/office/powerpoint/2010/main" xmlns="" val="422070706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p:cNvSpPr>
            <a:spLocks noGrp="1"/>
          </p:cNvSpPr>
          <p:nvPr>
            <p:ph type="title"/>
          </p:nvPr>
        </p:nvSpPr>
        <p:spPr/>
        <p:txBody>
          <a:bodyPr/>
          <a:lstStyle/>
          <a:p>
            <a:pPr lvl="0"/>
            <a:r>
              <a:rPr lang="sv-SE" dirty="0"/>
              <a:t>Har du någon gång blivit besviken på hur du blivit bemött av personer i din närhet, när du sörjt någon?</a:t>
            </a:r>
          </a:p>
        </p:txBody>
      </p:sp>
      <p:sp>
        <p:nvSpPr>
          <p:cNvPr id="5" name="Platshållare för bildnummer 4"/>
          <p:cNvSpPr>
            <a:spLocks noGrp="1"/>
          </p:cNvSpPr>
          <p:nvPr>
            <p:ph type="sldNum" sz="quarter" idx="4"/>
          </p:nvPr>
        </p:nvSpPr>
        <p:spPr/>
        <p:txBody>
          <a:bodyPr/>
          <a:lstStyle/>
          <a:p>
            <a:fld id="{4034BEE3-566C-4068-A777-C3A4762E861B}" type="slidenum">
              <a:rPr lang="en-GB" smtClean="0"/>
              <a:pPr/>
              <a:t>33</a:t>
            </a:fld>
            <a:endParaRPr lang="en-GB" dirty="0"/>
          </a:p>
        </p:txBody>
      </p:sp>
      <p:sp>
        <p:nvSpPr>
          <p:cNvPr id="9" name="Platshållare för text 8"/>
          <p:cNvSpPr>
            <a:spLocks noGrp="1"/>
          </p:cNvSpPr>
          <p:nvPr>
            <p:ph type="body" sz="quarter" idx="17"/>
          </p:nvPr>
        </p:nvSpPr>
        <p:spPr>
          <a:xfrm>
            <a:off x="349543" y="1116303"/>
            <a:ext cx="11477331" cy="396875"/>
          </a:xfrm>
        </p:spPr>
        <p:txBody>
          <a:bodyPr/>
          <a:lstStyle/>
          <a:p>
            <a:r>
              <a:rPr lang="sv-SE" dirty="0"/>
              <a:t>Bas: Inom parantes, de som har haft en närstående som dött</a:t>
            </a:r>
          </a:p>
        </p:txBody>
      </p:sp>
      <p:graphicFrame>
        <p:nvGraphicFramePr>
          <p:cNvPr id="17" name="Content Placeholder 7"/>
          <p:cNvGraphicFramePr>
            <a:graphicFrameLocks/>
          </p:cNvGraphicFramePr>
          <p:nvPr>
            <p:extLst>
              <p:ext uri="{D42A27DB-BD31-4B8C-83A1-F6EECF244321}">
                <p14:modId xmlns:p14="http://schemas.microsoft.com/office/powerpoint/2010/main" xmlns="" val="1293982118"/>
              </p:ext>
            </p:extLst>
          </p:nvPr>
        </p:nvGraphicFramePr>
        <p:xfrm>
          <a:off x="550551" y="1513178"/>
          <a:ext cx="11276323" cy="3977346"/>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p:cNvSpPr txBox="1"/>
          <p:nvPr/>
        </p:nvSpPr>
        <p:spPr>
          <a:xfrm>
            <a:off x="11115344" y="5076643"/>
            <a:ext cx="453099" cy="215444"/>
          </a:xfrm>
          <a:prstGeom prst="rect">
            <a:avLst/>
          </a:prstGeom>
          <a:noFill/>
        </p:spPr>
        <p:txBody>
          <a:bodyPr wrap="square" lIns="0" tIns="0" rIns="0" bIns="0" rtlCol="0">
            <a:spAutoFit/>
          </a:bodyPr>
          <a:lstStyle/>
          <a:p>
            <a:r>
              <a:rPr lang="sv-SE" sz="1400" dirty="0"/>
              <a:t>%</a:t>
            </a:r>
          </a:p>
        </p:txBody>
      </p:sp>
      <p:sp>
        <p:nvSpPr>
          <p:cNvPr id="7" name="Content Placeholder 1"/>
          <p:cNvSpPr txBox="1">
            <a:spLocks/>
          </p:cNvSpPr>
          <p:nvPr/>
        </p:nvSpPr>
        <p:spPr>
          <a:xfrm>
            <a:off x="297559" y="5311277"/>
            <a:ext cx="11581297" cy="835560"/>
          </a:xfrm>
          <a:prstGeom prst="rect">
            <a:avLst/>
          </a:prstGeom>
        </p:spPr>
        <p:txBody>
          <a:bodyPr/>
          <a:lstStyle>
            <a:lvl1pPr marL="0" indent="0" algn="l" defTabSz="914400" rtl="0" eaLnBrk="1" latinLnBrk="0" hangingPunct="1">
              <a:lnSpc>
                <a:spcPct val="100000"/>
              </a:lnSpc>
              <a:spcBef>
                <a:spcPts val="1200"/>
              </a:spcBef>
              <a:buFont typeface="Arial" panose="020B0604020202020204" pitchFamily="34" charset="0"/>
              <a:buNone/>
              <a:defRPr sz="1400" kern="1200">
                <a:solidFill>
                  <a:schemeClr val="tx1"/>
                </a:solidFill>
                <a:latin typeface="+mn-lt"/>
                <a:ea typeface="+mn-ea"/>
                <a:cs typeface="+mn-cs"/>
              </a:defRPr>
            </a:lvl1pPr>
            <a:lvl2pPr marL="18097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2pPr>
            <a:lvl3pPr marL="361950"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3pPr>
            <a:lvl4pPr marL="54292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4pPr>
            <a:lvl5pPr marL="714375" indent="-171450"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Wingdings" panose="05000000000000000000" pitchFamily="2" charset="2"/>
              <a:buChar char="§"/>
            </a:pPr>
            <a:r>
              <a:rPr lang="sv-SE" dirty="0"/>
              <a:t>Totalt 7 av 10 (68%) menar att de inte blivit besvikna på hur de blivit bemötta av personer i deras närhet när de sörjt någon. 1 av 3 (33%) kvinnor menar att de blivit besvikna på hur de blivit bemötta, vilket är signifikant fler som är besvikna jämfört med män (15</a:t>
            </a:r>
            <a:r>
              <a:rPr lang="sv-SE" dirty="0" smtClean="0"/>
              <a:t>%). Personer i åldern 65-79 år (70%) har i högst grad inte blivit besvikna på hur det blivit bemötta.   </a:t>
            </a:r>
            <a:endParaRPr lang="sv-SE" dirty="0"/>
          </a:p>
          <a:p>
            <a:endParaRPr lang="sv-SE" dirty="0"/>
          </a:p>
        </p:txBody>
      </p:sp>
      <p:sp>
        <p:nvSpPr>
          <p:cNvPr id="2" name="Rektangel 1"/>
          <p:cNvSpPr/>
          <p:nvPr/>
        </p:nvSpPr>
        <p:spPr>
          <a:xfrm>
            <a:off x="2383436" y="2705725"/>
            <a:ext cx="3057994" cy="277318"/>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sv-SE" sz="1600" dirty="0" smtClean="0"/>
          </a:p>
        </p:txBody>
      </p:sp>
      <p:sp>
        <p:nvSpPr>
          <p:cNvPr id="10" name="Rektangel 9"/>
          <p:cNvSpPr/>
          <p:nvPr/>
        </p:nvSpPr>
        <p:spPr>
          <a:xfrm>
            <a:off x="3735049" y="3033881"/>
            <a:ext cx="6855502" cy="277318"/>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sv-SE" sz="1600" dirty="0" smtClean="0"/>
          </a:p>
        </p:txBody>
      </p:sp>
      <p:sp>
        <p:nvSpPr>
          <p:cNvPr id="11" name="Rektangel 10"/>
          <p:cNvSpPr/>
          <p:nvPr/>
        </p:nvSpPr>
        <p:spPr>
          <a:xfrm>
            <a:off x="4369633" y="4741550"/>
            <a:ext cx="6220918" cy="273185"/>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sv-SE" sz="1600" dirty="0" smtClean="0"/>
          </a:p>
        </p:txBody>
      </p:sp>
    </p:spTree>
    <p:extLst>
      <p:ext uri="{BB962C8B-B14F-4D97-AF65-F5344CB8AC3E}">
        <p14:creationId xmlns:p14="http://schemas.microsoft.com/office/powerpoint/2010/main" xmlns="" val="419611836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p:cNvSpPr>
            <a:spLocks noGrp="1"/>
          </p:cNvSpPr>
          <p:nvPr>
            <p:ph type="title"/>
          </p:nvPr>
        </p:nvSpPr>
        <p:spPr/>
        <p:txBody>
          <a:bodyPr/>
          <a:lstStyle/>
          <a:p>
            <a:pPr lvl="0"/>
            <a:r>
              <a:rPr lang="sv-SE" dirty="0"/>
              <a:t>Har du någon gång blivit besviken på hur du blivit bemött av personer i din närhet, när du sörjt någon?</a:t>
            </a:r>
          </a:p>
        </p:txBody>
      </p:sp>
      <p:sp>
        <p:nvSpPr>
          <p:cNvPr id="5" name="Platshållare för bildnummer 4"/>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034BEE3-566C-4068-A777-C3A4762E861B}" type="slidenum">
              <a:rPr kumimoji="0" lang="en-GB" sz="1000" b="0" i="0" u="none" strike="noStrike" kern="1200" cap="none" spc="0" normalizeH="0" baseline="0" noProof="0" smtClean="0">
                <a:ln>
                  <a:noFill/>
                </a:ln>
                <a:solidFill>
                  <a:srgbClr val="717171"/>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000" b="0" i="0" u="none" strike="noStrike" kern="1200" cap="none" spc="0" normalizeH="0" baseline="0" noProof="0" dirty="0">
              <a:ln>
                <a:noFill/>
              </a:ln>
              <a:solidFill>
                <a:srgbClr val="717171"/>
              </a:solidFill>
              <a:effectLst/>
              <a:uLnTx/>
              <a:uFillTx/>
              <a:latin typeface="Arial"/>
              <a:ea typeface="+mn-ea"/>
              <a:cs typeface="+mn-cs"/>
            </a:endParaRPr>
          </a:p>
        </p:txBody>
      </p:sp>
      <p:sp>
        <p:nvSpPr>
          <p:cNvPr id="9" name="Platshållare för text 8"/>
          <p:cNvSpPr>
            <a:spLocks noGrp="1"/>
          </p:cNvSpPr>
          <p:nvPr>
            <p:ph type="body" sz="quarter" idx="17"/>
          </p:nvPr>
        </p:nvSpPr>
        <p:spPr>
          <a:xfrm>
            <a:off x="359999" y="1041836"/>
            <a:ext cx="11477331" cy="396875"/>
          </a:xfrm>
        </p:spPr>
        <p:txBody>
          <a:bodyPr/>
          <a:lstStyle/>
          <a:p>
            <a:r>
              <a:rPr lang="sv-SE" dirty="0"/>
              <a:t>Bas: </a:t>
            </a:r>
            <a:r>
              <a:rPr lang="sv-SE" dirty="0" smtClean="0"/>
              <a:t>De </a:t>
            </a:r>
            <a:r>
              <a:rPr lang="sv-SE" dirty="0"/>
              <a:t>som har haft en närstående som dött</a:t>
            </a:r>
          </a:p>
        </p:txBody>
      </p:sp>
      <p:graphicFrame>
        <p:nvGraphicFramePr>
          <p:cNvPr id="17" name="Content Placeholder 7"/>
          <p:cNvGraphicFramePr>
            <a:graphicFrameLocks/>
          </p:cNvGraphicFramePr>
          <p:nvPr>
            <p:extLst>
              <p:ext uri="{D42A27DB-BD31-4B8C-83A1-F6EECF244321}">
                <p14:modId xmlns:p14="http://schemas.microsoft.com/office/powerpoint/2010/main" xmlns="" val="4037278668"/>
              </p:ext>
            </p:extLst>
          </p:nvPr>
        </p:nvGraphicFramePr>
        <p:xfrm>
          <a:off x="550551" y="1216823"/>
          <a:ext cx="11276323" cy="4366577"/>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p:cNvSpPr txBox="1"/>
          <p:nvPr/>
        </p:nvSpPr>
        <p:spPr>
          <a:xfrm>
            <a:off x="11115344" y="5367956"/>
            <a:ext cx="453099" cy="215444"/>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srgbClr val="717171"/>
                </a:solidFill>
                <a:effectLst/>
                <a:uLnTx/>
                <a:uFillTx/>
                <a:latin typeface="Arial"/>
                <a:ea typeface="+mn-ea"/>
                <a:cs typeface="+mn-cs"/>
              </a:rPr>
              <a:t>%</a:t>
            </a:r>
          </a:p>
        </p:txBody>
      </p:sp>
      <p:sp>
        <p:nvSpPr>
          <p:cNvPr id="7" name="Content Placeholder 1">
            <a:extLst>
              <a:ext uri="{FF2B5EF4-FFF2-40B4-BE49-F238E27FC236}">
                <a16:creationId xmlns:a16="http://schemas.microsoft.com/office/drawing/2014/main" xmlns="" id="{2F348ED6-522C-49EA-A4AF-966EFBE42AF4}"/>
              </a:ext>
            </a:extLst>
          </p:cNvPr>
          <p:cNvSpPr txBox="1">
            <a:spLocks/>
          </p:cNvSpPr>
          <p:nvPr/>
        </p:nvSpPr>
        <p:spPr>
          <a:xfrm>
            <a:off x="185617" y="5558715"/>
            <a:ext cx="11581297" cy="835560"/>
          </a:xfrm>
          <a:prstGeom prst="rect">
            <a:avLst/>
          </a:prstGeom>
        </p:spPr>
        <p:txBody>
          <a:bodyPr/>
          <a:lstStyle>
            <a:lvl1pPr marL="0" indent="0" algn="l" defTabSz="914400" rtl="0" eaLnBrk="1" latinLnBrk="0" hangingPunct="1">
              <a:lnSpc>
                <a:spcPct val="100000"/>
              </a:lnSpc>
              <a:spcBef>
                <a:spcPts val="1200"/>
              </a:spcBef>
              <a:buFont typeface="Arial" panose="020B0604020202020204" pitchFamily="34" charset="0"/>
              <a:buNone/>
              <a:defRPr sz="1400" kern="1200">
                <a:solidFill>
                  <a:schemeClr val="tx1"/>
                </a:solidFill>
                <a:latin typeface="+mn-lt"/>
                <a:ea typeface="+mn-ea"/>
                <a:cs typeface="+mn-cs"/>
              </a:defRPr>
            </a:lvl1pPr>
            <a:lvl2pPr marL="18097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2pPr>
            <a:lvl3pPr marL="361950"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3pPr>
            <a:lvl4pPr marL="542925" indent="-180975"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4pPr>
            <a:lvl5pPr marL="714375" indent="-171450" algn="l" defTabSz="914400" rtl="0" eaLnBrk="1" latinLnBrk="0" hangingPunct="1">
              <a:lnSpc>
                <a:spcPct val="10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Wingdings" panose="05000000000000000000" pitchFamily="2" charset="2"/>
              <a:buChar char="§"/>
            </a:pPr>
            <a:r>
              <a:rPr lang="sv-SE" dirty="0" smtClean="0"/>
              <a:t>Boende </a:t>
            </a:r>
            <a:r>
              <a:rPr lang="sv-SE" dirty="0"/>
              <a:t>i Uppsala </a:t>
            </a:r>
            <a:r>
              <a:rPr lang="sv-SE" dirty="0" smtClean="0"/>
              <a:t>län upplever </a:t>
            </a:r>
            <a:r>
              <a:rPr lang="sv-SE" dirty="0"/>
              <a:t>i </a:t>
            </a:r>
            <a:r>
              <a:rPr lang="sv-SE" dirty="0" smtClean="0"/>
              <a:t>högre utsträckning </a:t>
            </a:r>
            <a:r>
              <a:rPr lang="sv-SE" dirty="0"/>
              <a:t>än </a:t>
            </a:r>
            <a:r>
              <a:rPr lang="sv-SE" dirty="0" smtClean="0"/>
              <a:t>boende i </a:t>
            </a:r>
            <a:r>
              <a:rPr lang="sv-SE" dirty="0"/>
              <a:t>övriga län att de blivit besviken på hur de blivit bemött av personer i sin närhet när de sörjt någon (31%).  </a:t>
            </a:r>
          </a:p>
          <a:p>
            <a:endParaRPr lang="sv-SE" dirty="0"/>
          </a:p>
        </p:txBody>
      </p:sp>
    </p:spTree>
    <p:extLst>
      <p:ext uri="{BB962C8B-B14F-4D97-AF65-F5344CB8AC3E}">
        <p14:creationId xmlns:p14="http://schemas.microsoft.com/office/powerpoint/2010/main" xmlns="" val="320757852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10"/>
          <p:cNvGraphicFramePr>
            <a:graphicFrameLocks/>
          </p:cNvGraphicFramePr>
          <p:nvPr>
            <p:extLst>
              <p:ext uri="{D42A27DB-BD31-4B8C-83A1-F6EECF244321}">
                <p14:modId xmlns:p14="http://schemas.microsoft.com/office/powerpoint/2010/main" xmlns="" val="972896619"/>
              </p:ext>
            </p:extLst>
          </p:nvPr>
        </p:nvGraphicFramePr>
        <p:xfrm>
          <a:off x="359999" y="1188720"/>
          <a:ext cx="11207161" cy="4862319"/>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59999" y="430717"/>
            <a:ext cx="11466875" cy="677355"/>
          </a:xfrm>
        </p:spPr>
        <p:txBody>
          <a:bodyPr/>
          <a:lstStyle/>
          <a:p>
            <a:pPr lvl="0"/>
            <a:r>
              <a:rPr lang="sv-SE" i="1" dirty="0"/>
              <a:t>Hade du velat att någon av följande skulle gjort mer för dig den senaste gången du var i sorg?</a:t>
            </a:r>
            <a:r>
              <a:rPr lang="sv-SE" dirty="0"/>
              <a:t/>
            </a:r>
            <a:br>
              <a:rPr lang="sv-SE" dirty="0"/>
            </a:br>
            <a:endParaRPr lang="sv-SE" sz="1800" b="0" i="1" dirty="0">
              <a:solidFill>
                <a:schemeClr val="bg2"/>
              </a:solidFill>
            </a:endParaRPr>
          </a:p>
        </p:txBody>
      </p:sp>
      <p:sp>
        <p:nvSpPr>
          <p:cNvPr id="5" name="Slide Number Placeholder 4"/>
          <p:cNvSpPr>
            <a:spLocks noGrp="1"/>
          </p:cNvSpPr>
          <p:nvPr>
            <p:ph type="sldNum" sz="quarter" idx="4"/>
          </p:nvPr>
        </p:nvSpPr>
        <p:spPr/>
        <p:txBody>
          <a:bodyPr/>
          <a:lstStyle/>
          <a:p>
            <a:fld id="{4034BEE3-566C-4068-A777-C3A4762E861B}" type="slidenum">
              <a:rPr lang="en-GB" smtClean="0"/>
              <a:pPr/>
              <a:t>35</a:t>
            </a:fld>
            <a:endParaRPr lang="en-GB" dirty="0"/>
          </a:p>
        </p:txBody>
      </p:sp>
      <p:sp>
        <p:nvSpPr>
          <p:cNvPr id="6" name="Text Placeholder 5"/>
          <p:cNvSpPr>
            <a:spLocks noGrp="1"/>
          </p:cNvSpPr>
          <p:nvPr>
            <p:ph type="body" sz="quarter" idx="17"/>
          </p:nvPr>
        </p:nvSpPr>
        <p:spPr>
          <a:xfrm>
            <a:off x="359999" y="868912"/>
            <a:ext cx="11477331" cy="396875"/>
          </a:xfrm>
        </p:spPr>
        <p:txBody>
          <a:bodyPr/>
          <a:lstStyle/>
          <a:p>
            <a:r>
              <a:rPr lang="sv-SE" dirty="0"/>
              <a:t>Bas: Inom parantes, de som har haft en närstående som dött</a:t>
            </a:r>
          </a:p>
          <a:p>
            <a:endParaRPr lang="sv-SE" dirty="0"/>
          </a:p>
        </p:txBody>
      </p:sp>
      <p:sp>
        <p:nvSpPr>
          <p:cNvPr id="2" name="textruta 1"/>
          <p:cNvSpPr txBox="1"/>
          <p:nvPr/>
        </p:nvSpPr>
        <p:spPr>
          <a:xfrm>
            <a:off x="2669217" y="5835595"/>
            <a:ext cx="453099" cy="215444"/>
          </a:xfrm>
          <a:prstGeom prst="rect">
            <a:avLst/>
          </a:prstGeom>
          <a:noFill/>
        </p:spPr>
        <p:txBody>
          <a:bodyPr wrap="square" lIns="0" tIns="0" rIns="0" bIns="0" rtlCol="0">
            <a:spAutoFit/>
          </a:bodyPr>
          <a:lstStyle/>
          <a:p>
            <a:r>
              <a:rPr lang="sv-SE" sz="1400" dirty="0"/>
              <a:t>%</a:t>
            </a:r>
          </a:p>
        </p:txBody>
      </p:sp>
      <p:sp>
        <p:nvSpPr>
          <p:cNvPr id="7" name="Content Placeholder 1"/>
          <p:cNvSpPr>
            <a:spLocks noGrp="1"/>
          </p:cNvSpPr>
          <p:nvPr>
            <p:ph idx="1"/>
          </p:nvPr>
        </p:nvSpPr>
        <p:spPr>
          <a:xfrm>
            <a:off x="7907311" y="3473623"/>
            <a:ext cx="3930019" cy="973839"/>
          </a:xfrm>
        </p:spPr>
        <p:txBody>
          <a:bodyPr/>
          <a:lstStyle/>
          <a:p>
            <a:pPr marL="285750" indent="-285750">
              <a:buFont typeface="Wingdings" panose="05000000000000000000" pitchFamily="2" charset="2"/>
              <a:buChar char="§"/>
            </a:pPr>
            <a:r>
              <a:rPr lang="sv-SE" dirty="0"/>
              <a:t>Majoriteten (58%) menar att de inte velat att någon skulle gjort mer för dem den senaste gången de var i sorg. Kvinnor uppger i högre grad samtliga alternativ, jämfört med män. </a:t>
            </a:r>
          </a:p>
        </p:txBody>
      </p:sp>
      <p:sp>
        <p:nvSpPr>
          <p:cNvPr id="3" name="Höger klammerparentes 2"/>
          <p:cNvSpPr/>
          <p:nvPr/>
        </p:nvSpPr>
        <p:spPr>
          <a:xfrm>
            <a:off x="5081666" y="1346435"/>
            <a:ext cx="262327" cy="3457913"/>
          </a:xfrm>
          <a:prstGeom prst="rightBrac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8" name="textruta 7"/>
          <p:cNvSpPr txBox="1"/>
          <p:nvPr/>
        </p:nvSpPr>
        <p:spPr>
          <a:xfrm>
            <a:off x="5547484" y="2746644"/>
            <a:ext cx="2908092" cy="646331"/>
          </a:xfrm>
          <a:prstGeom prst="rect">
            <a:avLst/>
          </a:prstGeom>
          <a:noFill/>
        </p:spPr>
        <p:txBody>
          <a:bodyPr wrap="square" lIns="0" tIns="0" rIns="0" bIns="0" rtlCol="0">
            <a:spAutoFit/>
          </a:bodyPr>
          <a:lstStyle/>
          <a:p>
            <a:r>
              <a:rPr lang="sv-SE" sz="1400" dirty="0" smtClean="0"/>
              <a:t>Totalt 29 procent hade velat att någon skulle gjort mer senaste gången de var i sorg. </a:t>
            </a:r>
          </a:p>
        </p:txBody>
      </p:sp>
    </p:spTree>
    <p:extLst>
      <p:ext uri="{BB962C8B-B14F-4D97-AF65-F5344CB8AC3E}">
        <p14:creationId xmlns:p14="http://schemas.microsoft.com/office/powerpoint/2010/main" xmlns="" val="305344079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a:t>Kontaktuppgifter</a:t>
            </a:r>
          </a:p>
        </p:txBody>
      </p:sp>
      <p:sp>
        <p:nvSpPr>
          <p:cNvPr id="4" name="Underrubrik 3"/>
          <p:cNvSpPr>
            <a:spLocks noGrp="1"/>
          </p:cNvSpPr>
          <p:nvPr>
            <p:ph type="subTitle" idx="1"/>
          </p:nvPr>
        </p:nvSpPr>
        <p:spPr/>
        <p:txBody>
          <a:bodyPr/>
          <a:lstStyle/>
          <a:p>
            <a:endParaRPr lang="sv-SE" sz="1600" dirty="0"/>
          </a:p>
          <a:p>
            <a:r>
              <a:rPr lang="sv-SE" sz="1600" dirty="0"/>
              <a:t>Thea Eriksson Almgren </a:t>
            </a:r>
          </a:p>
          <a:p>
            <a:r>
              <a:rPr lang="sv-SE" sz="1600" dirty="0">
                <a:hlinkClick r:id="rId2"/>
              </a:rPr>
              <a:t>Thea.eriksson-almgren@tns-sifo.se</a:t>
            </a:r>
            <a:endParaRPr lang="sv-SE" sz="1600" dirty="0"/>
          </a:p>
          <a:p>
            <a:r>
              <a:rPr lang="sv-SE" sz="1600" dirty="0"/>
              <a:t>Telefon: 076 - 536 20 33</a:t>
            </a:r>
          </a:p>
          <a:p>
            <a:r>
              <a:rPr lang="sv-SE" sz="1600" dirty="0">
                <a:hlinkClick r:id="rId3"/>
              </a:rPr>
              <a:t>www.tns-sifo.se</a:t>
            </a:r>
            <a:endParaRPr lang="sv-SE" sz="1600" dirty="0"/>
          </a:p>
          <a:p>
            <a:r>
              <a:rPr lang="sv-SE" sz="1600" dirty="0">
                <a:hlinkClick r:id="rId4"/>
              </a:rPr>
              <a:t>www.opinion.se</a:t>
            </a:r>
            <a:endParaRPr lang="sv-SE" sz="1600" dirty="0"/>
          </a:p>
          <a:p>
            <a:endParaRPr lang="sv-SE" sz="1600" dirty="0"/>
          </a:p>
        </p:txBody>
      </p:sp>
      <p:pic>
        <p:nvPicPr>
          <p:cNvPr id="5" name="Bildobjekt 4"/>
          <p:cNvPicPr>
            <a:picLocks noChangeAspect="1"/>
          </p:cNvPicPr>
          <p:nvPr/>
        </p:nvPicPr>
        <p:blipFill>
          <a:blip r:embed="rId5" cstate="screen">
            <a:extLst>
              <a:ext uri="{28A0092B-C50C-407E-A947-70E740481C1C}">
                <a14:useLocalDpi xmlns:a14="http://schemas.microsoft.com/office/drawing/2010/main" xmlns=""/>
              </a:ext>
            </a:extLst>
          </a:blip>
          <a:stretch>
            <a:fillRect/>
          </a:stretch>
        </p:blipFill>
        <p:spPr>
          <a:xfrm>
            <a:off x="5333675" y="1598883"/>
            <a:ext cx="5985728" cy="3661324"/>
          </a:xfrm>
          <a:prstGeom prst="rect">
            <a:avLst/>
          </a:prstGeom>
        </p:spPr>
      </p:pic>
    </p:spTree>
    <p:extLst>
      <p:ext uri="{BB962C8B-B14F-4D97-AF65-F5344CB8AC3E}">
        <p14:creationId xmlns:p14="http://schemas.microsoft.com/office/powerpoint/2010/main" xmlns="" val="55061602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sz="quarter" idx="15"/>
          </p:nvPr>
        </p:nvSpPr>
        <p:spPr/>
        <p:txBody>
          <a:bodyPr/>
          <a:lstStyle/>
          <a:p>
            <a:r>
              <a:rPr lang="sv-SE" dirty="0" smtClean="0"/>
              <a:t>Resultat</a:t>
            </a:r>
            <a:endParaRPr lang="sv-SE" dirty="0"/>
          </a:p>
        </p:txBody>
      </p:sp>
      <p:sp>
        <p:nvSpPr>
          <p:cNvPr id="4" name="Platshållare för bildnummer 3"/>
          <p:cNvSpPr>
            <a:spLocks noGrp="1"/>
          </p:cNvSpPr>
          <p:nvPr>
            <p:ph type="sldNum" sz="quarter" idx="4"/>
          </p:nvPr>
        </p:nvSpPr>
        <p:spPr/>
        <p:txBody>
          <a:bodyPr/>
          <a:lstStyle/>
          <a:p>
            <a:fld id="{4034BEE3-566C-4068-A777-C3A4762E861B}" type="slidenum">
              <a:rPr lang="en-GB" smtClean="0"/>
              <a:pPr/>
              <a:t>4</a:t>
            </a:fld>
            <a:endParaRPr lang="en-GB" dirty="0"/>
          </a:p>
        </p:txBody>
      </p:sp>
    </p:spTree>
    <p:extLst>
      <p:ext uri="{BB962C8B-B14F-4D97-AF65-F5344CB8AC3E}">
        <p14:creationId xmlns:p14="http://schemas.microsoft.com/office/powerpoint/2010/main" xmlns="" val="71838339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innehåll 6">
            <a:extLst>
              <a:ext uri="{FF2B5EF4-FFF2-40B4-BE49-F238E27FC236}">
                <a16:creationId xmlns:a16="http://schemas.microsoft.com/office/drawing/2014/main" xmlns="" id="{82A783C8-7F47-4FA7-BA3A-3B1BB63EC809}"/>
              </a:ext>
            </a:extLst>
          </p:cNvPr>
          <p:cNvSpPr>
            <a:spLocks noGrp="1"/>
          </p:cNvSpPr>
          <p:nvPr>
            <p:ph idx="1"/>
          </p:nvPr>
        </p:nvSpPr>
        <p:spPr>
          <a:xfrm>
            <a:off x="359999" y="1229194"/>
            <a:ext cx="5626800" cy="4655018"/>
          </a:xfrm>
        </p:spPr>
        <p:txBody>
          <a:bodyPr/>
          <a:lstStyle/>
          <a:p>
            <a:pPr marL="285750" indent="-285750">
              <a:buFont typeface="Wingdings" panose="05000000000000000000" pitchFamily="2" charset="2"/>
              <a:buChar char="§"/>
            </a:pPr>
            <a:r>
              <a:rPr lang="sv-SE" sz="1200" dirty="0" smtClean="0"/>
              <a:t>Hela 95 procent uppger </a:t>
            </a:r>
            <a:r>
              <a:rPr lang="sv-SE" sz="1200" dirty="0"/>
              <a:t>att det stämmer </a:t>
            </a:r>
            <a:r>
              <a:rPr lang="sv-SE" sz="1200" dirty="0" smtClean="0"/>
              <a:t>bra </a:t>
            </a:r>
            <a:r>
              <a:rPr lang="sv-SE" sz="1200" dirty="0"/>
              <a:t>att det är viktigt att finnas där för människor som sörjer någon. Fler </a:t>
            </a:r>
            <a:r>
              <a:rPr lang="sv-SE" sz="1200" dirty="0" smtClean="0"/>
              <a:t>kvinnor (97%) </a:t>
            </a:r>
            <a:r>
              <a:rPr lang="sv-SE" sz="1200" dirty="0"/>
              <a:t>än </a:t>
            </a:r>
            <a:r>
              <a:rPr lang="sv-SE" sz="1200" dirty="0" smtClean="0"/>
              <a:t>män (93%) svarar </a:t>
            </a:r>
            <a:r>
              <a:rPr lang="sv-SE" sz="1200" dirty="0"/>
              <a:t>att påståendet stämmer </a:t>
            </a:r>
            <a:r>
              <a:rPr lang="sv-SE" sz="1200" dirty="0" smtClean="0"/>
              <a:t>i någon grad. Det finns inga signifikanta skillnader beroende på i vilket län man bor. </a:t>
            </a:r>
            <a:endParaRPr lang="sv-SE" sz="1200" dirty="0"/>
          </a:p>
          <a:p>
            <a:pPr marL="285750" indent="-285750">
              <a:buFont typeface="Wingdings" panose="05000000000000000000" pitchFamily="2" charset="2"/>
              <a:buChar char="§"/>
            </a:pPr>
            <a:r>
              <a:rPr lang="sv-SE" sz="1200" dirty="0" smtClean="0"/>
              <a:t>Totalt 7 av 10 (71%) stämmer in på påståendet att de skulle vilja bli bättre på att möta en människa som sörjer. Fler unga, 18-29 år (79%) skulle vilja bli bättre på detta, jämfört med äldre. Boende </a:t>
            </a:r>
            <a:r>
              <a:rPr lang="sv-SE" sz="1200" dirty="0"/>
              <a:t>i Västerbottens län anger i </a:t>
            </a:r>
            <a:r>
              <a:rPr lang="sv-SE" sz="1200" dirty="0" smtClean="0"/>
              <a:t>högst utsträckning </a:t>
            </a:r>
            <a:r>
              <a:rPr lang="sv-SE" sz="1200" dirty="0"/>
              <a:t>(79%) </a:t>
            </a:r>
            <a:r>
              <a:rPr lang="sv-SE" sz="1200" dirty="0" smtClean="0"/>
              <a:t>att </a:t>
            </a:r>
            <a:r>
              <a:rPr lang="sv-SE" sz="1200" dirty="0"/>
              <a:t>de vill bli bättre på att möta människor som sörjer, jämfört med </a:t>
            </a:r>
            <a:r>
              <a:rPr lang="sv-SE" sz="1200" dirty="0" smtClean="0"/>
              <a:t>boende i </a:t>
            </a:r>
            <a:r>
              <a:rPr lang="sv-SE" sz="1200" dirty="0"/>
              <a:t>övriga län. </a:t>
            </a:r>
          </a:p>
          <a:p>
            <a:pPr marL="285750" indent="-285750">
              <a:buFont typeface="Wingdings" panose="05000000000000000000" pitchFamily="2" charset="2"/>
              <a:buChar char="§"/>
            </a:pPr>
            <a:r>
              <a:rPr lang="sv-SE" sz="1200" dirty="0" smtClean="0"/>
              <a:t>Nära 7 av 10 (68%) anser </a:t>
            </a:r>
            <a:r>
              <a:rPr lang="sv-SE" sz="1200" dirty="0"/>
              <a:t>att </a:t>
            </a:r>
            <a:r>
              <a:rPr lang="sv-SE" sz="1200" dirty="0" smtClean="0"/>
              <a:t>vi </a:t>
            </a:r>
            <a:r>
              <a:rPr lang="sv-SE" sz="1200" dirty="0"/>
              <a:t>Sverige </a:t>
            </a:r>
            <a:r>
              <a:rPr lang="sv-SE" sz="1200" dirty="0" smtClean="0"/>
              <a:t>generellt </a:t>
            </a:r>
            <a:r>
              <a:rPr lang="sv-SE" sz="1200" dirty="0"/>
              <a:t>sett </a:t>
            </a:r>
            <a:r>
              <a:rPr lang="sv-SE" sz="1200" dirty="0" smtClean="0"/>
              <a:t>är dåliga </a:t>
            </a:r>
            <a:r>
              <a:rPr lang="sv-SE" sz="1200" dirty="0"/>
              <a:t>på att hantera sorg. </a:t>
            </a:r>
            <a:r>
              <a:rPr lang="sv-SE" sz="1200" dirty="0" smtClean="0"/>
              <a:t>Kvinnor (73%) </a:t>
            </a:r>
            <a:r>
              <a:rPr lang="sv-SE" sz="1200" dirty="0"/>
              <a:t>anger i </a:t>
            </a:r>
            <a:r>
              <a:rPr lang="sv-SE" sz="1200" dirty="0" smtClean="0"/>
              <a:t>högre grad än </a:t>
            </a:r>
            <a:r>
              <a:rPr lang="sv-SE" sz="1200" dirty="0"/>
              <a:t>män </a:t>
            </a:r>
            <a:r>
              <a:rPr lang="sv-SE" sz="1200" dirty="0" smtClean="0"/>
              <a:t>(64%) att </a:t>
            </a:r>
            <a:r>
              <a:rPr lang="sv-SE" sz="1200" dirty="0"/>
              <a:t>påståendet </a:t>
            </a:r>
            <a:r>
              <a:rPr lang="sv-SE" sz="1200" dirty="0" smtClean="0"/>
              <a:t>stämmer i någon grad. </a:t>
            </a:r>
            <a:r>
              <a:rPr lang="sv-SE" sz="1200" dirty="0"/>
              <a:t>Personer i </a:t>
            </a:r>
            <a:r>
              <a:rPr lang="sv-SE" sz="1200" dirty="0" smtClean="0"/>
              <a:t>åldersgruppen </a:t>
            </a:r>
            <a:r>
              <a:rPr lang="sv-SE" sz="1200" dirty="0"/>
              <a:t>50-64 </a:t>
            </a:r>
            <a:r>
              <a:rPr lang="sv-SE" sz="1200" dirty="0" smtClean="0"/>
              <a:t>år anger </a:t>
            </a:r>
            <a:r>
              <a:rPr lang="sv-SE" sz="1200" dirty="0"/>
              <a:t>i </a:t>
            </a:r>
            <a:r>
              <a:rPr lang="sv-SE" sz="1200" dirty="0" smtClean="0"/>
              <a:t>högst utsträckning </a:t>
            </a:r>
            <a:r>
              <a:rPr lang="sv-SE" sz="1200" dirty="0"/>
              <a:t>av samtliga åldersgrupper att påståendet stämmer </a:t>
            </a:r>
            <a:r>
              <a:rPr lang="sv-SE" sz="1200" dirty="0" smtClean="0"/>
              <a:t>(</a:t>
            </a:r>
            <a:r>
              <a:rPr lang="sv-SE" sz="1200" dirty="0"/>
              <a:t>72%). </a:t>
            </a:r>
            <a:r>
              <a:rPr lang="sv-SE" sz="1200" dirty="0" smtClean="0"/>
              <a:t>Boende </a:t>
            </a:r>
            <a:r>
              <a:rPr lang="sv-SE" sz="1200" dirty="0"/>
              <a:t>i Uppsala </a:t>
            </a:r>
            <a:r>
              <a:rPr lang="sv-SE" sz="1200" dirty="0" smtClean="0"/>
              <a:t>län (77%) uppger i högre grad än övriga att vi i Sverige generellt sett är dåliga </a:t>
            </a:r>
            <a:r>
              <a:rPr lang="sv-SE" sz="1200" dirty="0"/>
              <a:t>på att hantera sorg, jämfört med </a:t>
            </a:r>
            <a:r>
              <a:rPr lang="sv-SE" sz="1200" dirty="0" smtClean="0"/>
              <a:t>boende i </a:t>
            </a:r>
            <a:r>
              <a:rPr lang="sv-SE" sz="1200" dirty="0"/>
              <a:t>övriga län</a:t>
            </a:r>
            <a:r>
              <a:rPr lang="sv-SE" sz="1200" dirty="0" smtClean="0"/>
              <a:t>. De som i högst grad </a:t>
            </a:r>
            <a:r>
              <a:rPr lang="sv-SE" sz="1200" i="1" dirty="0" smtClean="0"/>
              <a:t>inte </a:t>
            </a:r>
            <a:r>
              <a:rPr lang="sv-SE" sz="1200" dirty="0" smtClean="0"/>
              <a:t>tycker att påståendet stämmer är boende i Skåne län (22%). </a:t>
            </a:r>
          </a:p>
          <a:p>
            <a:pPr marL="285750" indent="-285750">
              <a:buFont typeface="Wingdings" panose="05000000000000000000" pitchFamily="2" charset="2"/>
              <a:buChar char="§"/>
            </a:pPr>
            <a:r>
              <a:rPr lang="sv-SE" sz="1200" dirty="0"/>
              <a:t>Totalt 6 av 10 (61%) upplever att de är bra på att möta sörjande människor. Kvinnor (68%) anser sig i högre grad vara bättre på detta än män (54%). Något fler än en tredjedel av männen (36%) upplever sig inte vara bra på detta. Boende i Södermanland (70%) anger i högre grad än övriga att de upplever sig vara bra på att möta sörjande människor. </a:t>
            </a:r>
          </a:p>
          <a:p>
            <a:pPr marL="285750" indent="-285750">
              <a:buFont typeface="Wingdings" panose="05000000000000000000" pitchFamily="2" charset="2"/>
              <a:buChar char="§"/>
            </a:pPr>
            <a:endParaRPr lang="sv-SE" sz="1200" dirty="0"/>
          </a:p>
        </p:txBody>
      </p:sp>
      <p:sp>
        <p:nvSpPr>
          <p:cNvPr id="8" name="Platshållare för innehåll 7">
            <a:extLst>
              <a:ext uri="{FF2B5EF4-FFF2-40B4-BE49-F238E27FC236}">
                <a16:creationId xmlns:a16="http://schemas.microsoft.com/office/drawing/2014/main" xmlns="" id="{287990F2-2701-46F9-BB6C-CB963544BCED}"/>
              </a:ext>
            </a:extLst>
          </p:cNvPr>
          <p:cNvSpPr>
            <a:spLocks noGrp="1"/>
          </p:cNvSpPr>
          <p:nvPr>
            <p:ph sz="quarter" idx="14"/>
          </p:nvPr>
        </p:nvSpPr>
        <p:spPr>
          <a:xfrm>
            <a:off x="6198466" y="1229193"/>
            <a:ext cx="5628408" cy="4655019"/>
          </a:xfrm>
        </p:spPr>
        <p:txBody>
          <a:bodyPr/>
          <a:lstStyle/>
          <a:p>
            <a:pPr marL="285750" indent="-285750">
              <a:buFont typeface="Wingdings" panose="05000000000000000000" pitchFamily="2" charset="2"/>
              <a:buChar char="§"/>
            </a:pPr>
            <a:r>
              <a:rPr lang="sv-SE" sz="1200" dirty="0" smtClean="0"/>
              <a:t>Något fler än varannan (56%) är bekväma med att möta sörjande människor. Kvinnor (63%) uppger i högre grad än män (49%) att de är bekväma med att möta sörjande människor. Fler </a:t>
            </a:r>
            <a:r>
              <a:rPr lang="sv-SE" sz="1200" dirty="0"/>
              <a:t>män </a:t>
            </a:r>
            <a:r>
              <a:rPr lang="sv-SE" sz="1200" dirty="0" smtClean="0"/>
              <a:t>(47%) än </a:t>
            </a:r>
            <a:r>
              <a:rPr lang="sv-SE" sz="1200" dirty="0"/>
              <a:t>kvinnor </a:t>
            </a:r>
            <a:r>
              <a:rPr lang="sv-SE" sz="1200" dirty="0" smtClean="0"/>
              <a:t>(33%) svarar alltså </a:t>
            </a:r>
            <a:r>
              <a:rPr lang="sv-SE" sz="1200" dirty="0"/>
              <a:t>att </a:t>
            </a:r>
            <a:r>
              <a:rPr lang="sv-SE" sz="1200" dirty="0" smtClean="0"/>
              <a:t>de i någon grad inte är bekväma att möta sörjande människor. Äldre, 50-64 åringar (61%) och 65-79 åringar (67%) är i högre grad bekväma med detta. </a:t>
            </a:r>
          </a:p>
          <a:p>
            <a:pPr marL="285750" indent="-285750">
              <a:buFont typeface="Wingdings" panose="05000000000000000000" pitchFamily="2" charset="2"/>
              <a:buChar char="§"/>
            </a:pPr>
            <a:r>
              <a:rPr lang="sv-SE" sz="1200" dirty="0"/>
              <a:t>H</a:t>
            </a:r>
            <a:r>
              <a:rPr lang="sv-SE" sz="1200" dirty="0" smtClean="0"/>
              <a:t>älften (51%) anser att påståendet </a:t>
            </a:r>
            <a:r>
              <a:rPr lang="sv-SE" sz="1200" i="1" dirty="0" smtClean="0"/>
              <a:t>när någon sörjer ska man inte tränga sig på </a:t>
            </a:r>
            <a:r>
              <a:rPr lang="sv-SE" sz="1200" dirty="0" smtClean="0"/>
              <a:t>stämmer dåligt. Fler i Gotlands- (63%) och Västra Götalands län (59%) uppger att påståendet stämmer dåligt. Män (50%) anser att påståenden stämmer i någon grad i högre utsträckning än kvinnor (27%). </a:t>
            </a:r>
            <a:endParaRPr lang="sv-SE" sz="1200" i="1" dirty="0" smtClean="0"/>
          </a:p>
          <a:p>
            <a:pPr marL="285750" indent="-285750">
              <a:buFont typeface="Wingdings" panose="05000000000000000000" pitchFamily="2" charset="2"/>
              <a:buChar char="§"/>
            </a:pPr>
            <a:r>
              <a:rPr lang="sv-SE" sz="1200" dirty="0"/>
              <a:t>Totalt 7 av 10 (70%) tycker inte att möta människor i sorg är obehagligt eller något de försöker undvika. En </a:t>
            </a:r>
            <a:r>
              <a:rPr lang="sv-SE" sz="1200" dirty="0" smtClean="0"/>
              <a:t>tredjedel av männen (</a:t>
            </a:r>
            <a:r>
              <a:rPr lang="sv-SE" sz="1200" dirty="0"/>
              <a:t>34</a:t>
            </a:r>
            <a:r>
              <a:rPr lang="sv-SE" sz="1200" dirty="0" smtClean="0"/>
              <a:t>%) </a:t>
            </a:r>
            <a:r>
              <a:rPr lang="sv-SE" sz="1200" dirty="0"/>
              <a:t>anser dock att det är obehagligt och är något som de försöker undvika, signifikant fler än motsvarande andel för kvinnor (19%). Yngre, 18-29 år (41%) och 30-49 år (29%), uppger också i signifikant högre utsträckning  än äldre att de tycker att möta människor som sörjer är obehagligt och något som de försöker undvika. </a:t>
            </a:r>
          </a:p>
          <a:p>
            <a:pPr marL="285750" indent="-285750">
              <a:buFont typeface="Wingdings" panose="05000000000000000000" pitchFamily="2" charset="2"/>
              <a:buChar char="§"/>
            </a:pPr>
            <a:r>
              <a:rPr lang="sv-SE" sz="1200" dirty="0"/>
              <a:t>Det påstående </a:t>
            </a:r>
            <a:r>
              <a:rPr lang="sv-SE" sz="1200" dirty="0" smtClean="0"/>
              <a:t>flest tycker </a:t>
            </a:r>
            <a:r>
              <a:rPr lang="sv-SE" sz="1200" dirty="0"/>
              <a:t>stämmer dåligt i någon grad är </a:t>
            </a:r>
            <a:r>
              <a:rPr lang="sv-SE" sz="1200" i="1" dirty="0"/>
              <a:t>jag är rädd för att människor som sörjer ska väcka jobbiga minnen hos mig, </a:t>
            </a:r>
            <a:r>
              <a:rPr lang="sv-SE" sz="1200" dirty="0"/>
              <a:t>totalt 8 av 10 (82%). Fler män (16%) än kvinnor (13%) är rädda för att människor som sörjer ska väcka jobba minnen hos dem. Samma gäller yngre, 18-29 år (19%) och 30-49 år (16%), jämfört med äldre.  </a:t>
            </a:r>
            <a:endParaRPr lang="sv-SE" sz="1200" i="1" dirty="0"/>
          </a:p>
          <a:p>
            <a:pPr marL="285750" indent="-285750">
              <a:buFont typeface="Wingdings" panose="05000000000000000000" pitchFamily="2" charset="2"/>
              <a:buChar char="§"/>
            </a:pPr>
            <a:endParaRPr lang="sv-SE" sz="1200" dirty="0"/>
          </a:p>
          <a:p>
            <a:r>
              <a:rPr lang="sv-SE" sz="1200" dirty="0" smtClean="0"/>
              <a:t> </a:t>
            </a:r>
            <a:endParaRPr lang="sv-SE" sz="1200" dirty="0"/>
          </a:p>
        </p:txBody>
      </p:sp>
      <p:sp>
        <p:nvSpPr>
          <p:cNvPr id="2" name="Rubrik 1"/>
          <p:cNvSpPr>
            <a:spLocks noGrp="1"/>
          </p:cNvSpPr>
          <p:nvPr>
            <p:ph type="title"/>
          </p:nvPr>
        </p:nvSpPr>
        <p:spPr/>
        <p:txBody>
          <a:bodyPr/>
          <a:lstStyle/>
          <a:p>
            <a:r>
              <a:rPr lang="sv-SE" dirty="0" smtClean="0"/>
              <a:t>Påståenden kring sorg </a:t>
            </a:r>
            <a:r>
              <a:rPr lang="sv-SE" dirty="0"/>
              <a:t/>
            </a:r>
            <a:br>
              <a:rPr lang="sv-SE" dirty="0"/>
            </a:br>
            <a:endParaRPr lang="sv-SE" b="0" dirty="0"/>
          </a:p>
        </p:txBody>
      </p:sp>
      <p:sp>
        <p:nvSpPr>
          <p:cNvPr id="3" name="Platshållare för bildnummer 2"/>
          <p:cNvSpPr>
            <a:spLocks noGrp="1"/>
          </p:cNvSpPr>
          <p:nvPr>
            <p:ph type="sldNum" sz="quarter" idx="4"/>
          </p:nvPr>
        </p:nvSpPr>
        <p:spPr/>
        <p:txBody>
          <a:bodyPr/>
          <a:lstStyle/>
          <a:p>
            <a:fld id="{4034BEE3-566C-4068-A777-C3A4762E861B}" type="slidenum">
              <a:rPr lang="en-GB" smtClean="0"/>
              <a:pPr/>
              <a:t>5</a:t>
            </a:fld>
            <a:endParaRPr lang="en-GB" dirty="0"/>
          </a:p>
        </p:txBody>
      </p:sp>
      <p:sp>
        <p:nvSpPr>
          <p:cNvPr id="4" name="textruta 3"/>
          <p:cNvSpPr txBox="1"/>
          <p:nvPr/>
        </p:nvSpPr>
        <p:spPr>
          <a:xfrm>
            <a:off x="3151616" y="6348856"/>
            <a:ext cx="5883639" cy="169277"/>
          </a:xfrm>
          <a:prstGeom prst="rect">
            <a:avLst/>
          </a:prstGeom>
          <a:noFill/>
        </p:spPr>
        <p:txBody>
          <a:bodyPr wrap="square" lIns="0" tIns="0" rIns="0" bIns="0" rtlCol="0">
            <a:spAutoFit/>
          </a:bodyPr>
          <a:lstStyle/>
          <a:p>
            <a:r>
              <a:rPr lang="sv-SE" sz="1100" dirty="0" smtClean="0"/>
              <a:t>Andelarna som nämns är stämmer ganska + mycket bra/stämmer ganska + mycket dåligt </a:t>
            </a:r>
          </a:p>
        </p:txBody>
      </p:sp>
    </p:spTree>
    <p:extLst>
      <p:ext uri="{BB962C8B-B14F-4D97-AF65-F5344CB8AC3E}">
        <p14:creationId xmlns:p14="http://schemas.microsoft.com/office/powerpoint/2010/main" xmlns="" val="379603677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pPr lvl="0"/>
            <a:r>
              <a:rPr lang="sv-SE" dirty="0"/>
              <a:t>Hur väl stämmer följande påståenden in på dig?</a:t>
            </a:r>
          </a:p>
        </p:txBody>
      </p:sp>
      <p:sp>
        <p:nvSpPr>
          <p:cNvPr id="5" name="Platshållare för bildnummer 4"/>
          <p:cNvSpPr>
            <a:spLocks noGrp="1"/>
          </p:cNvSpPr>
          <p:nvPr>
            <p:ph type="sldNum" sz="quarter" idx="4"/>
          </p:nvPr>
        </p:nvSpPr>
        <p:spPr/>
        <p:txBody>
          <a:bodyPr/>
          <a:lstStyle/>
          <a:p>
            <a:fld id="{4034BEE3-566C-4068-A777-C3A4762E861B}" type="slidenum">
              <a:rPr lang="en-GB" smtClean="0"/>
              <a:pPr/>
              <a:t>6</a:t>
            </a:fld>
            <a:endParaRPr lang="en-GB" dirty="0"/>
          </a:p>
        </p:txBody>
      </p:sp>
      <p:sp>
        <p:nvSpPr>
          <p:cNvPr id="6" name="Platshållare för text 5"/>
          <p:cNvSpPr>
            <a:spLocks noGrp="1"/>
          </p:cNvSpPr>
          <p:nvPr>
            <p:ph type="body" sz="quarter" idx="17"/>
          </p:nvPr>
        </p:nvSpPr>
        <p:spPr/>
        <p:txBody>
          <a:bodyPr/>
          <a:lstStyle/>
          <a:p>
            <a:r>
              <a:rPr lang="sv-SE" dirty="0"/>
              <a:t>Bas: Alla (</a:t>
            </a:r>
            <a:r>
              <a:rPr lang="sv-SE" dirty="0" smtClean="0"/>
              <a:t>4202)</a:t>
            </a:r>
            <a:endParaRPr lang="sv-SE" dirty="0"/>
          </a:p>
        </p:txBody>
      </p:sp>
      <p:graphicFrame>
        <p:nvGraphicFramePr>
          <p:cNvPr id="8" name="Content Placeholder 7"/>
          <p:cNvGraphicFramePr>
            <a:graphicFrameLocks noGrp="1"/>
          </p:cNvGraphicFramePr>
          <p:nvPr>
            <p:ph sz="quarter" idx="14"/>
            <p:extLst>
              <p:ext uri="{D42A27DB-BD31-4B8C-83A1-F6EECF244321}">
                <p14:modId xmlns:p14="http://schemas.microsoft.com/office/powerpoint/2010/main" xmlns="" val="2825045961"/>
              </p:ext>
            </p:extLst>
          </p:nvPr>
        </p:nvGraphicFramePr>
        <p:xfrm>
          <a:off x="228600" y="1234441"/>
          <a:ext cx="11494008" cy="453745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ruta 6"/>
          <p:cNvSpPr txBox="1"/>
          <p:nvPr/>
        </p:nvSpPr>
        <p:spPr>
          <a:xfrm>
            <a:off x="11341894" y="5707157"/>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335245683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pPr lvl="0"/>
            <a:r>
              <a:rPr lang="sv-SE" dirty="0"/>
              <a:t>Hur väl stämmer följande påståenden in på dig?</a:t>
            </a:r>
          </a:p>
        </p:txBody>
      </p:sp>
      <p:sp>
        <p:nvSpPr>
          <p:cNvPr id="5" name="Platshållare för bildnummer 4"/>
          <p:cNvSpPr>
            <a:spLocks noGrp="1"/>
          </p:cNvSpPr>
          <p:nvPr>
            <p:ph type="sldNum" sz="quarter" idx="4"/>
          </p:nvPr>
        </p:nvSpPr>
        <p:spPr/>
        <p:txBody>
          <a:bodyPr/>
          <a:lstStyle/>
          <a:p>
            <a:fld id="{4034BEE3-566C-4068-A777-C3A4762E861B}" type="slidenum">
              <a:rPr lang="en-GB" smtClean="0"/>
              <a:pPr/>
              <a:t>7</a:t>
            </a:fld>
            <a:endParaRPr lang="en-GB" dirty="0"/>
          </a:p>
        </p:txBody>
      </p:sp>
      <p:sp>
        <p:nvSpPr>
          <p:cNvPr id="6" name="Platshållare för text 5"/>
          <p:cNvSpPr>
            <a:spLocks noGrp="1"/>
          </p:cNvSpPr>
          <p:nvPr>
            <p:ph type="body" sz="quarter" idx="17"/>
          </p:nvPr>
        </p:nvSpPr>
        <p:spPr>
          <a:xfrm>
            <a:off x="357188" y="847949"/>
            <a:ext cx="11477331" cy="396875"/>
          </a:xfrm>
        </p:spPr>
        <p:txBody>
          <a:bodyPr/>
          <a:lstStyle/>
          <a:p>
            <a:r>
              <a:rPr lang="sv-SE" dirty="0"/>
              <a:t>Bas: Alla (200 per län) </a:t>
            </a:r>
          </a:p>
        </p:txBody>
      </p:sp>
      <p:graphicFrame>
        <p:nvGraphicFramePr>
          <p:cNvPr id="8" name="Content Placeholder 7"/>
          <p:cNvGraphicFramePr>
            <a:graphicFrameLocks noGrp="1"/>
          </p:cNvGraphicFramePr>
          <p:nvPr>
            <p:ph sz="quarter" idx="14"/>
            <p:extLst>
              <p:ext uri="{D42A27DB-BD31-4B8C-83A1-F6EECF244321}">
                <p14:modId xmlns:p14="http://schemas.microsoft.com/office/powerpoint/2010/main" xmlns="" val="2206947667"/>
              </p:ext>
            </p:extLst>
          </p:nvPr>
        </p:nvGraphicFramePr>
        <p:xfrm>
          <a:off x="228600" y="1480661"/>
          <a:ext cx="11494008" cy="456037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ruta 6"/>
          <p:cNvSpPr txBox="1"/>
          <p:nvPr/>
        </p:nvSpPr>
        <p:spPr>
          <a:xfrm>
            <a:off x="357188" y="1234441"/>
            <a:ext cx="6535553" cy="246221"/>
          </a:xfrm>
          <a:prstGeom prst="rect">
            <a:avLst/>
          </a:prstGeom>
          <a:noFill/>
        </p:spPr>
        <p:txBody>
          <a:bodyPr wrap="square" lIns="0" tIns="0" rIns="0" bIns="0" rtlCol="0">
            <a:spAutoFit/>
          </a:bodyPr>
          <a:lstStyle/>
          <a:p>
            <a:r>
              <a:rPr lang="sv-SE" sz="1600" i="1" dirty="0">
                <a:solidFill>
                  <a:schemeClr val="bg2"/>
                </a:solidFill>
              </a:rPr>
              <a:t>Det är viktigt att finnas där för människor som sörjer någon</a:t>
            </a:r>
          </a:p>
        </p:txBody>
      </p:sp>
      <p:sp>
        <p:nvSpPr>
          <p:cNvPr id="9" name="textruta 8"/>
          <p:cNvSpPr txBox="1"/>
          <p:nvPr/>
        </p:nvSpPr>
        <p:spPr>
          <a:xfrm>
            <a:off x="11341894" y="5825593"/>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62436518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pPr lvl="0"/>
            <a:r>
              <a:rPr lang="sv-SE" dirty="0"/>
              <a:t>Hur väl stämmer följande påståenden in på dig?</a:t>
            </a:r>
          </a:p>
        </p:txBody>
      </p:sp>
      <p:sp>
        <p:nvSpPr>
          <p:cNvPr id="5" name="Platshållare för bildnummer 4"/>
          <p:cNvSpPr>
            <a:spLocks noGrp="1"/>
          </p:cNvSpPr>
          <p:nvPr>
            <p:ph type="sldNum" sz="quarter" idx="4"/>
          </p:nvPr>
        </p:nvSpPr>
        <p:spPr/>
        <p:txBody>
          <a:bodyPr/>
          <a:lstStyle/>
          <a:p>
            <a:fld id="{4034BEE3-566C-4068-A777-C3A4762E861B}" type="slidenum">
              <a:rPr lang="en-GB" smtClean="0"/>
              <a:pPr/>
              <a:t>8</a:t>
            </a:fld>
            <a:endParaRPr lang="en-GB" dirty="0"/>
          </a:p>
        </p:txBody>
      </p:sp>
      <p:sp>
        <p:nvSpPr>
          <p:cNvPr id="6" name="Platshållare för text 5"/>
          <p:cNvSpPr>
            <a:spLocks noGrp="1"/>
          </p:cNvSpPr>
          <p:nvPr>
            <p:ph type="body" sz="quarter" idx="17"/>
          </p:nvPr>
        </p:nvSpPr>
        <p:spPr>
          <a:xfrm>
            <a:off x="357188" y="834836"/>
            <a:ext cx="11477331" cy="396875"/>
          </a:xfrm>
        </p:spPr>
        <p:txBody>
          <a:bodyPr/>
          <a:lstStyle/>
          <a:p>
            <a:r>
              <a:rPr lang="sv-SE" dirty="0"/>
              <a:t>Bas: Alla (200 per län) </a:t>
            </a:r>
          </a:p>
        </p:txBody>
      </p:sp>
      <p:graphicFrame>
        <p:nvGraphicFramePr>
          <p:cNvPr id="8" name="Content Placeholder 7"/>
          <p:cNvGraphicFramePr>
            <a:graphicFrameLocks noGrp="1"/>
          </p:cNvGraphicFramePr>
          <p:nvPr>
            <p:ph sz="quarter" idx="14"/>
            <p:extLst>
              <p:ext uri="{D42A27DB-BD31-4B8C-83A1-F6EECF244321}">
                <p14:modId xmlns:p14="http://schemas.microsoft.com/office/powerpoint/2010/main" xmlns="" val="3448261630"/>
              </p:ext>
            </p:extLst>
          </p:nvPr>
        </p:nvGraphicFramePr>
        <p:xfrm>
          <a:off x="228600" y="1480661"/>
          <a:ext cx="11494008" cy="4516739"/>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ruta 6"/>
          <p:cNvSpPr txBox="1"/>
          <p:nvPr/>
        </p:nvSpPr>
        <p:spPr>
          <a:xfrm>
            <a:off x="357188" y="1234441"/>
            <a:ext cx="6535553" cy="246221"/>
          </a:xfrm>
          <a:prstGeom prst="rect">
            <a:avLst/>
          </a:prstGeom>
          <a:noFill/>
        </p:spPr>
        <p:txBody>
          <a:bodyPr wrap="square" lIns="0" tIns="0" rIns="0" bIns="0" rtlCol="0">
            <a:spAutoFit/>
          </a:bodyPr>
          <a:lstStyle/>
          <a:p>
            <a:r>
              <a:rPr lang="sv-SE" sz="1600" i="1" dirty="0">
                <a:solidFill>
                  <a:schemeClr val="bg2"/>
                </a:solidFill>
              </a:rPr>
              <a:t>Jag skulle vilja bli bättre på att möta människor som sörjer</a:t>
            </a:r>
          </a:p>
        </p:txBody>
      </p:sp>
      <p:sp>
        <p:nvSpPr>
          <p:cNvPr id="9" name="textruta 8"/>
          <p:cNvSpPr txBox="1"/>
          <p:nvPr/>
        </p:nvSpPr>
        <p:spPr>
          <a:xfrm>
            <a:off x="11341894" y="5872671"/>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166613851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pPr lvl="0"/>
            <a:r>
              <a:rPr lang="sv-SE" dirty="0"/>
              <a:t>Hur väl stämmer följande påståenden in på dig?</a:t>
            </a:r>
          </a:p>
        </p:txBody>
      </p:sp>
      <p:sp>
        <p:nvSpPr>
          <p:cNvPr id="5" name="Platshållare för bildnummer 4"/>
          <p:cNvSpPr>
            <a:spLocks noGrp="1"/>
          </p:cNvSpPr>
          <p:nvPr>
            <p:ph type="sldNum" sz="quarter" idx="4"/>
          </p:nvPr>
        </p:nvSpPr>
        <p:spPr/>
        <p:txBody>
          <a:bodyPr/>
          <a:lstStyle/>
          <a:p>
            <a:fld id="{4034BEE3-566C-4068-A777-C3A4762E861B}" type="slidenum">
              <a:rPr lang="en-GB" smtClean="0"/>
              <a:pPr/>
              <a:t>9</a:t>
            </a:fld>
            <a:endParaRPr lang="en-GB" dirty="0"/>
          </a:p>
        </p:txBody>
      </p:sp>
      <p:sp>
        <p:nvSpPr>
          <p:cNvPr id="6" name="Platshållare för text 5"/>
          <p:cNvSpPr>
            <a:spLocks noGrp="1"/>
          </p:cNvSpPr>
          <p:nvPr>
            <p:ph type="body" sz="quarter" idx="17"/>
          </p:nvPr>
        </p:nvSpPr>
        <p:spPr>
          <a:xfrm>
            <a:off x="357188" y="837566"/>
            <a:ext cx="11477331" cy="396875"/>
          </a:xfrm>
        </p:spPr>
        <p:txBody>
          <a:bodyPr/>
          <a:lstStyle/>
          <a:p>
            <a:r>
              <a:rPr lang="sv-SE" dirty="0"/>
              <a:t>Bas: Alla (200 per län) </a:t>
            </a:r>
          </a:p>
          <a:p>
            <a:endParaRPr lang="sv-SE" dirty="0"/>
          </a:p>
        </p:txBody>
      </p:sp>
      <p:graphicFrame>
        <p:nvGraphicFramePr>
          <p:cNvPr id="8" name="Content Placeholder 7"/>
          <p:cNvGraphicFramePr>
            <a:graphicFrameLocks noGrp="1"/>
          </p:cNvGraphicFramePr>
          <p:nvPr>
            <p:ph sz="quarter" idx="14"/>
            <p:extLst>
              <p:ext uri="{D42A27DB-BD31-4B8C-83A1-F6EECF244321}">
                <p14:modId xmlns:p14="http://schemas.microsoft.com/office/powerpoint/2010/main" xmlns="" val="1764976954"/>
              </p:ext>
            </p:extLst>
          </p:nvPr>
        </p:nvGraphicFramePr>
        <p:xfrm>
          <a:off x="228600" y="1480661"/>
          <a:ext cx="11494008" cy="456787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ruta 6"/>
          <p:cNvSpPr txBox="1"/>
          <p:nvPr/>
        </p:nvSpPr>
        <p:spPr>
          <a:xfrm>
            <a:off x="357188" y="1234441"/>
            <a:ext cx="6535553" cy="246221"/>
          </a:xfrm>
          <a:prstGeom prst="rect">
            <a:avLst/>
          </a:prstGeom>
          <a:noFill/>
        </p:spPr>
        <p:txBody>
          <a:bodyPr wrap="square" lIns="0" tIns="0" rIns="0" bIns="0" rtlCol="0">
            <a:spAutoFit/>
          </a:bodyPr>
          <a:lstStyle/>
          <a:p>
            <a:r>
              <a:rPr lang="sv-SE" sz="1600" i="1" dirty="0">
                <a:solidFill>
                  <a:schemeClr val="bg2"/>
                </a:solidFill>
              </a:rPr>
              <a:t>I Sverige är vi generellt dåliga på att hantera sorg</a:t>
            </a:r>
          </a:p>
        </p:txBody>
      </p:sp>
      <p:sp>
        <p:nvSpPr>
          <p:cNvPr id="9" name="textruta 8"/>
          <p:cNvSpPr txBox="1"/>
          <p:nvPr/>
        </p:nvSpPr>
        <p:spPr>
          <a:xfrm>
            <a:off x="11341894" y="5886948"/>
            <a:ext cx="453099" cy="215444"/>
          </a:xfrm>
          <a:prstGeom prst="rect">
            <a:avLst/>
          </a:prstGeom>
          <a:noFill/>
        </p:spPr>
        <p:txBody>
          <a:bodyPr wrap="square" lIns="0" tIns="0" rIns="0" bIns="0" rtlCol="0">
            <a:spAutoFit/>
          </a:bodyPr>
          <a:lstStyle/>
          <a:p>
            <a:r>
              <a:rPr lang="sv-SE" sz="1400" dirty="0"/>
              <a:t>%</a:t>
            </a:r>
          </a:p>
        </p:txBody>
      </p:sp>
    </p:spTree>
    <p:extLst>
      <p:ext uri="{BB962C8B-B14F-4D97-AF65-F5344CB8AC3E}">
        <p14:creationId xmlns:p14="http://schemas.microsoft.com/office/powerpoint/2010/main" xmlns="" val="220950300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theme/theme1.xml><?xml version="1.0" encoding="utf-8"?>
<a:theme xmlns:a="http://schemas.openxmlformats.org/drawingml/2006/main" name="Kantar TNS Presentation Template (16_9)">
  <a:themeElements>
    <a:clrScheme name="Kantar TNS colours">
      <a:dk1>
        <a:srgbClr val="717171"/>
      </a:dk1>
      <a:lt1>
        <a:srgbClr val="FFFFFF"/>
      </a:lt1>
      <a:dk2>
        <a:srgbClr val="81C341"/>
      </a:dk2>
      <a:lt2>
        <a:srgbClr val="E5007E"/>
      </a:lt2>
      <a:accent1>
        <a:srgbClr val="C50017"/>
      </a:accent1>
      <a:accent2>
        <a:srgbClr val="F7911E"/>
      </a:accent2>
      <a:accent3>
        <a:srgbClr val="EF5205"/>
      </a:accent3>
      <a:accent4>
        <a:srgbClr val="7A2280"/>
      </a:accent4>
      <a:accent5>
        <a:srgbClr val="3EB1CC"/>
      </a:accent5>
      <a:accent6>
        <a:srgbClr val="4655A5"/>
      </a:accent6>
      <a:hlink>
        <a:srgbClr val="E5007E"/>
      </a:hlink>
      <a:folHlink>
        <a:srgbClr val="E5007E"/>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1"/>
        </a:solidFill>
        <a:ln>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sz="1600"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400" dirty="0" err="1" smtClean="0"/>
        </a:defPPr>
      </a:lstStyle>
    </a:txDef>
  </a:objectDefaults>
  <a:extraClrSchemeLst/>
  <a:custClrLst>
    <a:custClr name="Dark Green">
      <a:srgbClr val="145D04"/>
    </a:custClr>
    <a:custClr name="Dark Red">
      <a:srgbClr val="990002"/>
    </a:custClr>
    <a:custClr name="Dark Purple">
      <a:srgbClr val="4C1D52"/>
    </a:custClr>
    <a:custClr name="Dark Blue">
      <a:srgbClr val="131C6B"/>
    </a:custClr>
    <a:custClr name="Grey 1">
      <a:srgbClr val="333333"/>
    </a:custClr>
    <a:custClr name="Grey 2">
      <a:srgbClr val="848484"/>
    </a:custClr>
    <a:custClr name="Grey 3">
      <a:srgbClr val="A8A8A8"/>
    </a:custClr>
    <a:custClr name="Grey 4">
      <a:srgbClr val="CBCBCB"/>
    </a:custClr>
    <a:custClr name="Grey 5">
      <a:srgbClr val="DEDEDE"/>
    </a:custClr>
  </a:custClrLst>
  <a:extLst>
    <a:ext uri="{05A4C25C-085E-4340-85A3-A5531E510DB2}">
      <thm15:themeFamily xmlns:thm15="http://schemas.microsoft.com/office/thememl/2012/main" xmlns="" name="Presentation2" id="{177E6695-72EB-4801-859F-F2BF2FBEA23E}" vid="{7A4A9329-64EF-4AAA-B6B8-60C9CB2CF321}"/>
    </a:ext>
  </a:extLst>
</a:theme>
</file>

<file path=ppt/theme/theme2.xml><?xml version="1.0" encoding="utf-8"?>
<a:theme xmlns:a="http://schemas.openxmlformats.org/drawingml/2006/main" name="Content slides - no sub heading">
  <a:themeElements>
    <a:clrScheme name="Kantar TNS">
      <a:dk1>
        <a:srgbClr val="717171"/>
      </a:dk1>
      <a:lt1>
        <a:srgbClr val="FFFFFF"/>
      </a:lt1>
      <a:dk2>
        <a:srgbClr val="81C341"/>
      </a:dk2>
      <a:lt2>
        <a:srgbClr val="E5007E"/>
      </a:lt2>
      <a:accent1>
        <a:srgbClr val="C50017"/>
      </a:accent1>
      <a:accent2>
        <a:srgbClr val="F7911E"/>
      </a:accent2>
      <a:accent3>
        <a:srgbClr val="EF5205"/>
      </a:accent3>
      <a:accent4>
        <a:srgbClr val="7A2280"/>
      </a:accent4>
      <a:accent5>
        <a:srgbClr val="3EB1CC"/>
      </a:accent5>
      <a:accent6>
        <a:srgbClr val="4655A5"/>
      </a:accent6>
      <a:hlink>
        <a:srgbClr val="E5007E"/>
      </a:hlink>
      <a:folHlink>
        <a:srgbClr val="E5007E"/>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1"/>
        </a:solidFill>
        <a:ln>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sz="1600"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smtClean="0"/>
        </a:defPPr>
      </a:lstStyle>
    </a:txDef>
  </a:objectDefaults>
  <a:extraClrSchemeLst/>
  <a:custClrLst>
    <a:custClr name="Dark Green">
      <a:srgbClr val="145D04"/>
    </a:custClr>
    <a:custClr name="Dark Red">
      <a:srgbClr val="990002"/>
    </a:custClr>
    <a:custClr name="Dark Purple">
      <a:srgbClr val="4C1D52"/>
    </a:custClr>
    <a:custClr name="Dark Blue">
      <a:srgbClr val="131C6B"/>
    </a:custClr>
    <a:custClr name="Grey 1">
      <a:srgbClr val="333333"/>
    </a:custClr>
    <a:custClr name="Grey 2">
      <a:srgbClr val="848484"/>
    </a:custClr>
    <a:custClr name="Grey 3">
      <a:srgbClr val="A8A8A8"/>
    </a:custClr>
    <a:custClr name="Grey 4">
      <a:srgbClr val="CBCBCB"/>
    </a:custClr>
    <a:custClr name="Grey 5">
      <a:srgbClr val="DEDEDE"/>
    </a:custClr>
  </a:custClrLst>
  <a:extLst>
    <a:ext uri="{05A4C25C-085E-4340-85A3-A5531E510DB2}">
      <thm15:themeFamily xmlns:thm15="http://schemas.microsoft.com/office/thememl/2012/main" xmlns="" name="Presentation2" id="{177E6695-72EB-4801-859F-F2BF2FBEA23E}" vid="{A230C772-AB6F-4D7E-9D40-BF17ABFF974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Dark Green">
      <a:srgbClr val="145D04"/>
    </a:custClr>
    <a:custClr name="Dark Red">
      <a:srgbClr val="990002"/>
    </a:custClr>
    <a:custClr name="Dark Purple">
      <a:srgbClr val="4C1D52"/>
    </a:custClr>
    <a:custClr name="Dark Blue">
      <a:srgbClr val="131C6B"/>
    </a:custClr>
    <a:custClr name="Grey 1">
      <a:srgbClr val="333333"/>
    </a:custClr>
    <a:custClr name="Grey 2">
      <a:srgbClr val="848484"/>
    </a:custClr>
    <a:custClr name="Grey 3">
      <a:srgbClr val="A8A8A8"/>
    </a:custClr>
    <a:custClr name="Grey 4">
      <a:srgbClr val="CBCBCB"/>
    </a:custClr>
    <a:custClr name="Grey 5">
      <a:srgbClr val="DEDEDE"/>
    </a:custClr>
  </a:custClr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Custom 429">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Custom 429">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Custom 429">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2.xml><?xml version="1.0" encoding="utf-8"?>
<a:themeOverride xmlns:a="http://schemas.openxmlformats.org/drawingml/2006/main">
  <a:clrScheme name="Custom 429">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3.xml><?xml version="1.0" encoding="utf-8"?>
<a:themeOverride xmlns:a="http://schemas.openxmlformats.org/drawingml/2006/main">
  <a:clrScheme name="Custom 429">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4.xml><?xml version="1.0" encoding="utf-8"?>
<a:themeOverride xmlns:a="http://schemas.openxmlformats.org/drawingml/2006/main">
  <a:clrScheme name="Custom 429">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5.xml><?xml version="1.0" encoding="utf-8"?>
<a:themeOverride xmlns:a="http://schemas.openxmlformats.org/drawingml/2006/main">
  <a:clrScheme name="Custom 429">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6.xml><?xml version="1.0" encoding="utf-8"?>
<a:themeOverride xmlns:a="http://schemas.openxmlformats.org/drawingml/2006/main">
  <a:clrScheme name="Custom 429">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Custom 429">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Custom 429">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Custom 429">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Custom 429">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Custom 429">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Custom 429">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Custom 429">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Custom 429">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E0124B74836EC48BF76AC0B1485D8FE" ma:contentTypeVersion="2" ma:contentTypeDescription="Create a new document." ma:contentTypeScope="" ma:versionID="7ef99f3146b73b0ac456aadb94661107">
  <xsd:schema xmlns:xsd="http://www.w3.org/2001/XMLSchema" xmlns:xs="http://www.w3.org/2001/XMLSchema" xmlns:p="http://schemas.microsoft.com/office/2006/metadata/properties" xmlns:ns2="0b437f98-23ae-4433-b13b-76c2068079ae" targetNamespace="http://schemas.microsoft.com/office/2006/metadata/properties" ma:root="true" ma:fieldsID="963eca439521cf874d5dbf5bfcb44ac3" ns2:_="">
    <xsd:import namespace="0b437f98-23ae-4433-b13b-76c2068079ae"/>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437f98-23ae-4433-b13b-76c2068079ae"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2193883-9DEF-4394-A746-8B0504B231C0}">
  <ds:schemaRefs>
    <ds:schemaRef ds:uri="http://purl.org/dc/dcmitype/"/>
    <ds:schemaRef ds:uri="http://schemas.microsoft.com/office/infopath/2007/PartnerControls"/>
    <ds:schemaRef ds:uri="http://schemas.microsoft.com/office/2006/documentManagement/types"/>
    <ds:schemaRef ds:uri="http://purl.org/dc/elements/1.1/"/>
    <ds:schemaRef ds:uri="0b437f98-23ae-4433-b13b-76c2068079ae"/>
    <ds:schemaRef ds:uri="http://schemas.microsoft.com/office/2006/metadata/properties"/>
    <ds:schemaRef ds:uri="http://schemas.openxmlformats.org/package/2006/metadata/core-properties"/>
    <ds:schemaRef ds:uri="http://www.w3.org/XML/1998/namespace"/>
    <ds:schemaRef ds:uri="http://purl.org/dc/terms/"/>
  </ds:schemaRefs>
</ds:datastoreItem>
</file>

<file path=customXml/itemProps2.xml><?xml version="1.0" encoding="utf-8"?>
<ds:datastoreItem xmlns:ds="http://schemas.openxmlformats.org/officeDocument/2006/customXml" ds:itemID="{BC375B81-FBF5-4924-A5E0-F0376D8E7D52}">
  <ds:schemaRefs>
    <ds:schemaRef ds:uri="http://schemas.microsoft.com/sharepoint/v3/contenttype/forms"/>
  </ds:schemaRefs>
</ds:datastoreItem>
</file>

<file path=customXml/itemProps3.xml><?xml version="1.0" encoding="utf-8"?>
<ds:datastoreItem xmlns:ds="http://schemas.openxmlformats.org/officeDocument/2006/customXml" ds:itemID="{CE3F8E83-05DC-487A-A662-35C7C7CC3C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b437f98-23ae-4433-b13b-76c2068079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Kantar Sifo PowerPoint template 16x9 - for reports and proposals</Template>
  <TotalTime>2013</TotalTime>
  <Words>2791</Words>
  <Application>Microsoft Office PowerPoint</Application>
  <PresentationFormat>Anpassad</PresentationFormat>
  <Paragraphs>217</Paragraphs>
  <Slides>36</Slides>
  <Notes>15</Notes>
  <HiddenSlides>0</HiddenSlides>
  <MMClips>0</MMClips>
  <ScaleCrop>false</ScaleCrop>
  <HeadingPairs>
    <vt:vector size="4" baseType="variant">
      <vt:variant>
        <vt:lpstr>Tema</vt:lpstr>
      </vt:variant>
      <vt:variant>
        <vt:i4>2</vt:i4>
      </vt:variant>
      <vt:variant>
        <vt:lpstr>Bildrubriker</vt:lpstr>
      </vt:variant>
      <vt:variant>
        <vt:i4>36</vt:i4>
      </vt:variant>
    </vt:vector>
  </HeadingPairs>
  <TitlesOfParts>
    <vt:vector size="38" baseType="lpstr">
      <vt:lpstr>Kantar TNS Presentation Template (16_9)</vt:lpstr>
      <vt:lpstr>Content slides - no sub heading</vt:lpstr>
      <vt:lpstr>Allhelgonaundersökning </vt:lpstr>
      <vt:lpstr>Om undersökningen</vt:lpstr>
      <vt:lpstr>Sammanfattning </vt:lpstr>
      <vt:lpstr>Bild 4</vt:lpstr>
      <vt:lpstr>Påståenden kring sorg  </vt:lpstr>
      <vt:lpstr>Hur väl stämmer följande påståenden in på dig?</vt:lpstr>
      <vt:lpstr>Hur väl stämmer följande påståenden in på dig?</vt:lpstr>
      <vt:lpstr>Hur väl stämmer följande påståenden in på dig?</vt:lpstr>
      <vt:lpstr>Hur väl stämmer följande påståenden in på dig?</vt:lpstr>
      <vt:lpstr>Hur väl stämmer följande påståenden in på dig?</vt:lpstr>
      <vt:lpstr>Hur väl stämmer följande påståenden in på dig?</vt:lpstr>
      <vt:lpstr>Hur väl stämmer följande påståenden in på dig?</vt:lpstr>
      <vt:lpstr>Hur väl stämmer följande påståenden in på dig?</vt:lpstr>
      <vt:lpstr>Hur väl stämmer följande påståenden in på dig?</vt:lpstr>
      <vt:lpstr>En person i din omgivning har nåtts av beskedet att en närstående har dött. Du känner inte själv personen som dött.  Vad av följande är troligt att du gör om den sörjande står dig nära?</vt:lpstr>
      <vt:lpstr>En person i din omgivning har nåtts av beskedet att en närstående har dött. Du känner inte själv personen som dött.  Vad av följande är troligt att du gör om den sörjande står dig nära?</vt:lpstr>
      <vt:lpstr>En person i din omgivning har nåtts av beskedet att en närstående har dött. Du känner inte själv personen som dött.  Vad av följande är troligt att du gör om den sörjande står dig nära?</vt:lpstr>
      <vt:lpstr>En person i din omgivning har nåtts av beskedet att en närstående har dött. Du känner inte själv personen som dött.  Vad av följande är troligt att du gör om den sörjande står dig nära?</vt:lpstr>
      <vt:lpstr>En person i din omgivning har nåtts av beskedet att en närstående har dött. Du känner inte själv personen som dött.  Vad av följande är troligt att du gör om den sörjande inte står dig nära?</vt:lpstr>
      <vt:lpstr>En person i din omgivning har nåtts av beskedet att en närstående har dött. Du känner inte själv personen som dött.  Vad av följande är troligt att du gör om den sörjande inte står dig nära?</vt:lpstr>
      <vt:lpstr>En person i din omgivning har nåtts av beskedet att en närstående har dött. Du känner inte själv personen som dött.  Vad av följande är troligt att du gör om den sörjande inte står dig nära?</vt:lpstr>
      <vt:lpstr>En person i din omgivning har nåtts av beskedet att en närstående har dött. Du känner inte själv personen som dött.  Vad av följande är troligt att du gör om den sörjande inte står dig nära?</vt:lpstr>
      <vt:lpstr>Skillnader mellan om den sörjande står en nära eller inte   Vad av följande är troligt att du gör om den sörjande…</vt:lpstr>
      <vt:lpstr>Har du någon gång upplevt att du inte vet vad du ska göra eller säga till en person som sörjer?</vt:lpstr>
      <vt:lpstr>Har du någon gång upplevt att du inte vet vad du ska göra eller säga till en person som sörjer?</vt:lpstr>
      <vt:lpstr>Har du någon gång ångrat hur du agerat när någon sörjer?</vt:lpstr>
      <vt:lpstr>Har du någon gång ångrat hur du agerat när någon sörjer?</vt:lpstr>
      <vt:lpstr>Vad upplever du är svårast när du möter någon som sörjer? </vt:lpstr>
      <vt:lpstr>Vad upplever du är svårast när du möter någon som sörjer?</vt:lpstr>
      <vt:lpstr>Vad upplever du är svårast när du möter någon som sörjer?</vt:lpstr>
      <vt:lpstr>Vad upplever du är svårast när du möter någon som sörjer?</vt:lpstr>
      <vt:lpstr>Har du haft en närstående som dött?</vt:lpstr>
      <vt:lpstr>Har du någon gång blivit besviken på hur du blivit bemött av personer i din närhet, när du sörjt någon?</vt:lpstr>
      <vt:lpstr>Har du någon gång blivit besviken på hur du blivit bemött av personer i din närhet, när du sörjt någon?</vt:lpstr>
      <vt:lpstr>Hade du velat att någon av följande skulle gjort mer för dig den senaste gången du var i sorg? </vt:lpstr>
      <vt:lpstr>Kontaktuppgifter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 example white – title can run to two lines 24pt</dc:title>
  <dc:creator>Eriksson-Almgren, Thea (TSSTK)</dc:creator>
  <cp:lastModifiedBy>cean</cp:lastModifiedBy>
  <cp:revision>338</cp:revision>
  <dcterms:created xsi:type="dcterms:W3CDTF">2016-10-21T07:12:15Z</dcterms:created>
  <dcterms:modified xsi:type="dcterms:W3CDTF">2017-10-27T09:31:25Z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0x0101003E0124B74836EC48BF76AC0B1485D8FE</vt:lpwstr>
  </property>
</Properties>
</file>