
<file path=[Content_Types].xml><?xml version="1.0" encoding="utf-8"?>
<Types xmlns="http://schemas.openxmlformats.org/package/2006/content-types">
  <Default Extension="xml" ContentType="application/xml"/>
  <Default Extension="mp3" ContentType="audio/mpeg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/>
      <a:tcStyle>
        <a:tcBdr/>
        <a:fill>
          <a:solidFill>
            <a:srgbClr val="FCE9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 varScale="1">
        <p:scale>
          <a:sx n="62" d="100"/>
          <a:sy n="62" d="100"/>
        </p:scale>
        <p:origin x="696" y="200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8" name="Shape 13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327906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el och undertitel (kopia)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"/>
          <p:cNvSpPr/>
          <p:nvPr/>
        </p:nvSpPr>
        <p:spPr>
          <a:xfrm>
            <a:off x="-88108" y="2732881"/>
            <a:ext cx="24560216" cy="7488040"/>
          </a:xfrm>
          <a:prstGeom prst="rect">
            <a:avLst/>
          </a:prstGeom>
          <a:solidFill>
            <a:srgbClr val="005C8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" name="Titel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Titeltext</a:t>
            </a:r>
          </a:p>
        </p:txBody>
      </p:sp>
      <p:sp>
        <p:nvSpPr>
          <p:cNvPr id="15" name="Brödtext nivå ett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>
                <a:solidFill>
                  <a:srgbClr val="FFFFFF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sz="5400">
                <a:solidFill>
                  <a:srgbClr val="FFFFFF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sz="5400">
                <a:solidFill>
                  <a:srgbClr val="FFFFFF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sz="5400">
                <a:solidFill>
                  <a:srgbClr val="FFFFFF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sz="5400">
                <a:solidFill>
                  <a:srgbClr val="FFFFFF"/>
                </a:solidFill>
              </a:defRPr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pic>
        <p:nvPicPr>
          <p:cNvPr id="16" name="do_logo_original.pdf" descr="do_logo_original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884875" y="10234634"/>
            <a:ext cx="3518450" cy="3518451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do_logo_original.pdf" descr="do_logo_original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884875" y="10234634"/>
            <a:ext cx="3518450" cy="3518451"/>
          </a:xfrm>
          <a:prstGeom prst="rect">
            <a:avLst/>
          </a:prstGeom>
          <a:ln w="12700">
            <a:miter lim="400000"/>
          </a:ln>
        </p:spPr>
      </p:pic>
      <p:sp>
        <p:nvSpPr>
          <p:cNvPr id="105" name="Brödtext nivå ett…"/>
          <p:cNvSpPr txBox="1">
            <a:spLocks noGrp="1"/>
          </p:cNvSpPr>
          <p:nvPr>
            <p:ph type="body" sz="quarter" idx="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  <a:lvl2pPr marL="1058333" indent="-423333" algn="ctr">
              <a:spcBef>
                <a:spcPts val="0"/>
              </a:spcBef>
              <a:defRPr sz="3200" i="1"/>
            </a:lvl2pPr>
            <a:lvl3pPr marL="1693333" indent="-423333" algn="ctr">
              <a:spcBef>
                <a:spcPts val="0"/>
              </a:spcBef>
              <a:defRPr sz="3200" i="1"/>
            </a:lvl3pPr>
            <a:lvl4pPr marL="2328333" indent="-423333" algn="ctr">
              <a:spcBef>
                <a:spcPts val="0"/>
              </a:spcBef>
              <a:defRPr sz="3200" i="1"/>
            </a:lvl4pPr>
            <a:lvl5pPr marL="2963333" indent="-423333" algn="ctr">
              <a:spcBef>
                <a:spcPts val="0"/>
              </a:spcBef>
              <a:defRPr sz="3200" i="1"/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106" name="”Skriv ett citat här.”"/>
          <p:cNvSpPr txBox="1">
            <a:spLocks noGrp="1"/>
          </p:cNvSpPr>
          <p:nvPr>
            <p:ph type="body" sz="quarter" idx="13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07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do_logo_original.pdf" descr="do_logo_original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884875" y="10234634"/>
            <a:ext cx="3518450" cy="3518451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Bild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6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do_logo_original.pdf" descr="do_logo_original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884875" y="10234634"/>
            <a:ext cx="3518450" cy="3518451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om (kopi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och punkter (kopia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25" name="Brödtext nivå ett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26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 - Horisontel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do_logo_original.pdf" descr="do_logo_original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884875" y="10234634"/>
            <a:ext cx="3518450" cy="3518451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Bild"/>
          <p:cNvSpPr>
            <a:spLocks noGrp="1"/>
          </p:cNvSpPr>
          <p:nvPr>
            <p:ph type="pic" idx="13"/>
          </p:nvPr>
        </p:nvSpPr>
        <p:spPr>
          <a:xfrm>
            <a:off x="3125967" y="673100"/>
            <a:ext cx="18135603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5" name="Titel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Titeltext</a:t>
            </a:r>
          </a:p>
        </p:txBody>
      </p:sp>
      <p:sp>
        <p:nvSpPr>
          <p:cNvPr id="36" name="Brödtext nivå ett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37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- Centrer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do_logo_original.pdf" descr="do_logo_original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884875" y="10234634"/>
            <a:ext cx="3518450" cy="3518451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Titeltex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Titeltext</a:t>
            </a:r>
          </a:p>
        </p:txBody>
      </p:sp>
      <p:sp>
        <p:nvSpPr>
          <p:cNvPr id="46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 - Vertik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do_logo_original.pdf" descr="do_logo_original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884875" y="10234634"/>
            <a:ext cx="3518450" cy="3518451"/>
          </a:xfrm>
          <a:prstGeom prst="rect">
            <a:avLst/>
          </a:prstGeom>
          <a:ln w="12700">
            <a:miter lim="400000"/>
          </a:ln>
        </p:spPr>
      </p:pic>
      <p:sp>
        <p:nvSpPr>
          <p:cNvPr id="54" name="Bild"/>
          <p:cNvSpPr>
            <a:spLocks noGrp="1"/>
          </p:cNvSpPr>
          <p:nvPr>
            <p:ph type="pic" sz="half" idx="13"/>
          </p:nvPr>
        </p:nvSpPr>
        <p:spPr>
          <a:xfrm>
            <a:off x="13165979" y="952500"/>
            <a:ext cx="9525002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55" name="Titel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>
                <a:solidFill>
                  <a:srgbClr val="000000"/>
                </a:solidFill>
              </a:defRPr>
            </a:lvl1pPr>
          </a:lstStyle>
          <a:p>
            <a:r>
              <a:t>Titeltext</a:t>
            </a:r>
          </a:p>
        </p:txBody>
      </p:sp>
      <p:sp>
        <p:nvSpPr>
          <p:cNvPr id="56" name="Brödtext nivå ett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57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- Uppt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do_logo_original.pdf" descr="do_logo_original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884875" y="10234634"/>
            <a:ext cx="3518450" cy="3518451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Titeltext</a:t>
            </a:r>
          </a:p>
        </p:txBody>
      </p:sp>
      <p:sp>
        <p:nvSpPr>
          <p:cNvPr id="66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, punkter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do_logo_original.pdf" descr="do_logo_original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884875" y="10234634"/>
            <a:ext cx="3518450" cy="3518451"/>
          </a:xfrm>
          <a:prstGeom prst="rect">
            <a:avLst/>
          </a:prstGeom>
          <a:ln w="12700">
            <a:miter lim="400000"/>
          </a:ln>
        </p:spPr>
      </p:pic>
      <p:sp>
        <p:nvSpPr>
          <p:cNvPr id="74" name="Bild"/>
          <p:cNvSpPr>
            <a:spLocks noGrp="1"/>
          </p:cNvSpPr>
          <p:nvPr>
            <p:ph type="pic" sz="half" idx="13"/>
          </p:nvPr>
        </p:nvSpPr>
        <p:spPr>
          <a:xfrm>
            <a:off x="13169900" y="3149600"/>
            <a:ext cx="95250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75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Titeltext</a:t>
            </a:r>
          </a:p>
        </p:txBody>
      </p:sp>
      <p:sp>
        <p:nvSpPr>
          <p:cNvPr id="76" name="Brödtext nivå ett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77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do_logo_original.pdf" descr="do_logo_original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884875" y="10234634"/>
            <a:ext cx="3518450" cy="3518451"/>
          </a:xfrm>
          <a:prstGeom prst="rect">
            <a:avLst/>
          </a:prstGeom>
          <a:ln w="12700">
            <a:miter lim="400000"/>
          </a:ln>
        </p:spPr>
      </p:pic>
      <p:sp>
        <p:nvSpPr>
          <p:cNvPr id="85" name="Brödtext nivå ett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/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86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 - 3 per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do_logo_original.pdf" descr="do_logo_original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884875" y="10234634"/>
            <a:ext cx="3518450" cy="3518451"/>
          </a:xfrm>
          <a:prstGeom prst="rect">
            <a:avLst/>
          </a:prstGeom>
          <a:ln w="12700">
            <a:miter lim="400000"/>
          </a:ln>
        </p:spPr>
      </p:pic>
      <p:sp>
        <p:nvSpPr>
          <p:cNvPr id="94" name="Bild"/>
          <p:cNvSpPr>
            <a:spLocks noGrp="1"/>
          </p:cNvSpPr>
          <p:nvPr>
            <p:ph type="pic" sz="quarter" idx="13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5" name="Bild"/>
          <p:cNvSpPr>
            <a:spLocks noGrp="1"/>
          </p:cNvSpPr>
          <p:nvPr>
            <p:ph type="pic" sz="quarter" idx="14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6" name="Bild"/>
          <p:cNvSpPr>
            <a:spLocks noGrp="1"/>
          </p:cNvSpPr>
          <p:nvPr>
            <p:ph type="pic" idx="15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7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Titeltext</a:t>
            </a:r>
          </a:p>
        </p:txBody>
      </p:sp>
      <p:sp>
        <p:nvSpPr>
          <p:cNvPr id="3" name="Brödtext nivå ett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pic>
        <p:nvPicPr>
          <p:cNvPr id="4" name="Bild" descr="Bild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21836907" y="989863"/>
            <a:ext cx="1326848" cy="1017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do_logo_original.pdf" descr="do_logo_original.pdf"/>
          <p:cNvPicPr>
            <a:picLocks noChangeAspect="1"/>
          </p:cNvPicPr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20884875" y="10234634"/>
            <a:ext cx="3518450" cy="351845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Diabildsnumm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9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5C85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5C85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5C85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5C85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5C85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5C85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5C85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5C85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5C85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microsoft.com/office/2007/relationships/media" Target="../media/media1.mp3"/><Relationship Id="rId2" Type="http://schemas.openxmlformats.org/officeDocument/2006/relationships/audio" Target="../media/media1.mp3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5" Type="http://schemas.openxmlformats.org/officeDocument/2006/relationships/image" Target="../media/image13.png"/><Relationship Id="rId1" Type="http://schemas.microsoft.com/office/2007/relationships/media" Target="../media/media10.mp3"/><Relationship Id="rId2" Type="http://schemas.openxmlformats.org/officeDocument/2006/relationships/audio" Target="../media/media10.mp3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1" Type="http://schemas.microsoft.com/office/2007/relationships/media" Target="../media/media11.mp3"/><Relationship Id="rId2" Type="http://schemas.openxmlformats.org/officeDocument/2006/relationships/audio" Target="../media/media11.mp3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1" Type="http://schemas.microsoft.com/office/2007/relationships/media" Target="../media/media2.mp3"/><Relationship Id="rId2" Type="http://schemas.openxmlformats.org/officeDocument/2006/relationships/audio" Target="../media/media2.mp3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6.jpeg"/><Relationship Id="rId5" Type="http://schemas.openxmlformats.org/officeDocument/2006/relationships/image" Target="../media/image4.png"/><Relationship Id="rId1" Type="http://schemas.microsoft.com/office/2007/relationships/media" Target="../media/media3.mp3"/><Relationship Id="rId2" Type="http://schemas.openxmlformats.org/officeDocument/2006/relationships/audio" Target="../media/media3.mp3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5" Type="http://schemas.openxmlformats.org/officeDocument/2006/relationships/image" Target="../media/image4.png"/><Relationship Id="rId1" Type="http://schemas.microsoft.com/office/2007/relationships/media" Target="../media/media4.mp3"/><Relationship Id="rId2" Type="http://schemas.openxmlformats.org/officeDocument/2006/relationships/audio" Target="../media/media4.mp3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8.png"/><Relationship Id="rId5" Type="http://schemas.openxmlformats.org/officeDocument/2006/relationships/image" Target="../media/image4.png"/><Relationship Id="rId1" Type="http://schemas.microsoft.com/office/2007/relationships/media" Target="../media/media5.mp3"/><Relationship Id="rId2" Type="http://schemas.openxmlformats.org/officeDocument/2006/relationships/audio" Target="../media/media5.mp3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5" Type="http://schemas.openxmlformats.org/officeDocument/2006/relationships/image" Target="../media/image4.png"/><Relationship Id="rId1" Type="http://schemas.microsoft.com/office/2007/relationships/media" Target="../media/media6.mp3"/><Relationship Id="rId2" Type="http://schemas.openxmlformats.org/officeDocument/2006/relationships/audio" Target="../media/media6.mp3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5" Type="http://schemas.openxmlformats.org/officeDocument/2006/relationships/image" Target="../media/image4.png"/><Relationship Id="rId1" Type="http://schemas.microsoft.com/office/2007/relationships/media" Target="../media/media7.mp3"/><Relationship Id="rId2" Type="http://schemas.openxmlformats.org/officeDocument/2006/relationships/audio" Target="../media/media7.mp3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1.gif"/><Relationship Id="rId5" Type="http://schemas.openxmlformats.org/officeDocument/2006/relationships/image" Target="../media/image4.png"/><Relationship Id="rId1" Type="http://schemas.microsoft.com/office/2007/relationships/media" Target="../media/media8.mp3"/><Relationship Id="rId2" Type="http://schemas.openxmlformats.org/officeDocument/2006/relationships/audio" Target="../media/media8.mp3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5" Type="http://schemas.openxmlformats.org/officeDocument/2006/relationships/image" Target="../media/image12.jpeg"/><Relationship Id="rId1" Type="http://schemas.microsoft.com/office/2007/relationships/media" Target="../media/media9.mp3"/><Relationship Id="rId2" Type="http://schemas.openxmlformats.org/officeDocument/2006/relationships/audio" Target="../media/media9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Rektangel 2"/>
          <p:cNvSpPr txBox="1"/>
          <p:nvPr/>
        </p:nvSpPr>
        <p:spPr>
          <a:xfrm>
            <a:off x="1311782" y="12289304"/>
            <a:ext cx="21659850" cy="12964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4000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r>
              <a:t/>
            </a:r>
            <a:br/>
            <a:endParaRPr/>
          </a:p>
        </p:txBody>
      </p:sp>
      <p:pic>
        <p:nvPicPr>
          <p:cNvPr id="141" name="Bildobjekt 5" descr="Bildobjekt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228586" y="683621"/>
            <a:ext cx="11826242" cy="11885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Bild1.mp3" descr="Bild1.mp3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22565230" y="683621"/>
            <a:ext cx="571501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6776" y="12258600"/>
            <a:ext cx="5029200" cy="133051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40816" fill="hold"/>
                                        <p:tgtEl>
                                          <p:spTgt spid="1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14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Rubri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Violența legată de onoare </a:t>
            </a:r>
          </a:p>
        </p:txBody>
      </p:sp>
      <p:sp>
        <p:nvSpPr>
          <p:cNvPr id="184" name="textruta 6"/>
          <p:cNvSpPr txBox="1"/>
          <p:nvPr/>
        </p:nvSpPr>
        <p:spPr>
          <a:xfrm>
            <a:off x="1075109" y="8083688"/>
            <a:ext cx="19860842" cy="6173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571500" indent="-571500" algn="l">
              <a:buSzPct val="100000"/>
              <a:buFont typeface="Arial"/>
              <a:buChar char="•"/>
              <a:defRPr sz="4000">
                <a:latin typeface="+mj-lt"/>
                <a:ea typeface="+mj-ea"/>
                <a:cs typeface="+mj-cs"/>
                <a:sym typeface="Helvetica Neue"/>
              </a:defRPr>
            </a:pPr>
            <a:r>
              <a:t>Violența și asuprirea pot avea forme diferite: fizică, psihologică, socială și sexuală. Limitările din viața de zi cu zi, în ceea ce privește alegerea îmbrăcămintei și relațiile sociale.  </a:t>
            </a:r>
          </a:p>
          <a:p>
            <a:pPr marL="571500" indent="-571500" algn="l">
              <a:buSzPct val="100000"/>
              <a:buFont typeface="Arial"/>
              <a:buChar char="•"/>
              <a:defRPr sz="4000">
                <a:latin typeface="+mj-lt"/>
                <a:ea typeface="+mj-ea"/>
                <a:cs typeface="+mj-cs"/>
                <a:sym typeface="Helvetica Neue"/>
              </a:defRPr>
            </a:pPr>
            <a:r>
              <a:t>Puteți obține ajutor și asistență din partea serviciilor sociale, a asistenței medicale, a sistemului judiciar. </a:t>
            </a:r>
          </a:p>
          <a:p>
            <a:pPr marL="571500" indent="-571500" algn="l">
              <a:buSzPct val="100000"/>
              <a:buFont typeface="Arial"/>
              <a:buChar char="•"/>
              <a:defRPr sz="4000" i="1">
                <a:latin typeface="+mj-lt"/>
                <a:ea typeface="+mj-ea"/>
                <a:cs typeface="+mj-cs"/>
                <a:sym typeface="Helvetica Neue"/>
              </a:defRPr>
            </a:pPr>
            <a:endParaRPr/>
          </a:p>
          <a:p>
            <a:pPr algn="l">
              <a:defRPr sz="4000" i="1">
                <a:latin typeface="+mj-lt"/>
                <a:ea typeface="+mj-ea"/>
                <a:cs typeface="+mj-cs"/>
                <a:sym typeface="Helvetica Neue"/>
              </a:defRPr>
            </a:pPr>
            <a:r>
              <a:t>Există atât fete și femei, precum și băieți și bărbați printre cei care sunt supuși violenței legate de onoare, iar făptașii pot fi atât femei, cât și bărbați. </a:t>
            </a:r>
          </a:p>
          <a:p>
            <a:pPr marL="571500" indent="-571500" algn="l">
              <a:buSzPct val="100000"/>
              <a:buFont typeface="Arial"/>
              <a:buChar char="•"/>
              <a:defRPr sz="4000">
                <a:latin typeface="+mj-lt"/>
                <a:ea typeface="+mj-ea"/>
                <a:cs typeface="+mj-cs"/>
                <a:sym typeface="Helvetica Neue"/>
              </a:defRPr>
            </a:pPr>
            <a:endParaRPr/>
          </a:p>
        </p:txBody>
      </p:sp>
      <p:pic>
        <p:nvPicPr>
          <p:cNvPr id="185" name="Bild10.mp3" descr="Bild10.mp3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23307039" y="1092200"/>
            <a:ext cx="571501" cy="571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Picture 3" descr="Picture 3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315200" y="2641600"/>
            <a:ext cx="9126295" cy="54965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922448" fill="hold"/>
                                        <p:tgtEl>
                                          <p:spTgt spid="1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18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tshållare för tex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r>
              <a:t>Dacă bănuiești că un copil este abuzat, contactează poliția, asistența socială sau vorbește cu o altă persoană adultă!</a:t>
            </a:r>
          </a:p>
        </p:txBody>
      </p:sp>
      <p:pic>
        <p:nvPicPr>
          <p:cNvPr id="189" name="Bild11.mp3" descr="Bild11.mp3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23359290" y="1095829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48979" fill="hold"/>
                                        <p:tgtEl>
                                          <p:spTgt spid="1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18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984" y="1381579"/>
            <a:ext cx="16921880" cy="1128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99869"/>
      </p:ext>
    </p:ext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Rubrik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9600"/>
            </a:lvl1pPr>
          </a:lstStyle>
          <a:p>
            <a:r>
              <a:t>Violența în relațiile apropiate -</a:t>
            </a:r>
          </a:p>
        </p:txBody>
      </p:sp>
      <p:sp>
        <p:nvSpPr>
          <p:cNvPr id="145" name="Platshållare för text 1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 problemă socială </a:t>
            </a:r>
          </a:p>
        </p:txBody>
      </p:sp>
      <p:pic>
        <p:nvPicPr>
          <p:cNvPr id="146" name="bild2.mp3" descr="bild2.mp3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23124160" y="756194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66938" fill="hold"/>
                                        <p:tgtEl>
                                          <p:spTgt spid="1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14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ubrik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Violența în relațiile apropiate </a:t>
            </a:r>
          </a:p>
        </p:txBody>
      </p:sp>
      <p:sp>
        <p:nvSpPr>
          <p:cNvPr id="149" name="Rektangel 2"/>
          <p:cNvSpPr txBox="1"/>
          <p:nvPr/>
        </p:nvSpPr>
        <p:spPr>
          <a:xfrm>
            <a:off x="2971799" y="4017592"/>
            <a:ext cx="12192001" cy="6173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571500" indent="-571500" algn="l">
              <a:buSzPct val="100000"/>
              <a:buFont typeface="Arial"/>
              <a:buChar char="•"/>
              <a:defRPr sz="4000">
                <a:latin typeface="+mj-lt"/>
                <a:ea typeface="+mj-ea"/>
                <a:cs typeface="+mj-cs"/>
                <a:sym typeface="Helvetica Neue"/>
              </a:defRPr>
            </a:pPr>
            <a:r>
              <a:t>Violența în relațiile apropiate afectează atât femeile cât și bărbații, însă femeile sunt mai frecvent afectate de violențe repetate și mai grave. </a:t>
            </a:r>
          </a:p>
          <a:p>
            <a:pPr marL="571500" indent="-571500" algn="l">
              <a:buSzPct val="100000"/>
              <a:buFont typeface="Arial"/>
              <a:buChar char="•"/>
              <a:defRPr sz="4000">
                <a:latin typeface="+mj-lt"/>
                <a:ea typeface="+mj-ea"/>
                <a:cs typeface="+mj-cs"/>
                <a:sym typeface="Helvetica Neue"/>
              </a:defRPr>
            </a:pPr>
            <a:endParaRPr/>
          </a:p>
          <a:p>
            <a:pPr marL="571500" indent="-571500" algn="l">
              <a:buSzPct val="100000"/>
              <a:buFont typeface="Arial"/>
              <a:buChar char="•"/>
              <a:defRPr sz="4000">
                <a:latin typeface="+mj-lt"/>
                <a:ea typeface="+mj-ea"/>
                <a:cs typeface="+mj-cs"/>
                <a:sym typeface="Helvetica Neue"/>
              </a:defRPr>
            </a:pPr>
            <a:r>
              <a:t>În majoritatea cazurilor, făptuitorul este un bărbat. </a:t>
            </a:r>
          </a:p>
          <a:p>
            <a:pPr marL="571500" indent="-571500" algn="l">
              <a:buSzPct val="100000"/>
              <a:buFont typeface="Arial"/>
              <a:buChar char="•"/>
              <a:defRPr sz="4000">
                <a:latin typeface="+mj-lt"/>
                <a:ea typeface="+mj-ea"/>
                <a:cs typeface="+mj-cs"/>
                <a:sym typeface="Helvetica Neue"/>
              </a:defRPr>
            </a:pPr>
            <a:endParaRPr/>
          </a:p>
          <a:p>
            <a:pPr marL="571500" indent="-571500" algn="l">
              <a:buSzPct val="100000"/>
              <a:buFont typeface="Arial"/>
              <a:buChar char="•"/>
              <a:defRPr sz="4000">
                <a:latin typeface="+mj-lt"/>
                <a:ea typeface="+mj-ea"/>
                <a:cs typeface="+mj-cs"/>
                <a:sym typeface="Helvetica Neue"/>
              </a:defRPr>
            </a:pPr>
            <a:r>
              <a:t>Mulți copii se confruntă cu violență în familie.</a:t>
            </a:r>
          </a:p>
          <a:p>
            <a:pPr marL="571500" indent="-571500" algn="l">
              <a:buSzPct val="100000"/>
              <a:buFont typeface="Arial"/>
              <a:buChar char="•"/>
              <a:defRPr sz="4000">
                <a:latin typeface="+mj-lt"/>
                <a:ea typeface="+mj-ea"/>
                <a:cs typeface="+mj-cs"/>
                <a:sym typeface="Helvetica Neue"/>
              </a:defRPr>
            </a:pPr>
            <a:endParaRPr/>
          </a:p>
          <a:p>
            <a:pPr marL="571500" indent="-571500" algn="l">
              <a:buSzPct val="100000"/>
              <a:buFont typeface="Arial"/>
              <a:buChar char="•"/>
              <a:defRPr sz="4000">
                <a:latin typeface="+mj-lt"/>
                <a:ea typeface="+mj-ea"/>
                <a:cs typeface="+mj-cs"/>
                <a:sym typeface="Helvetica Neue"/>
              </a:defRPr>
            </a:pPr>
            <a:r>
              <a:t>Adesea, este o combinație de violență fizică, sexuală și psihică.</a:t>
            </a:r>
          </a:p>
        </p:txBody>
      </p:sp>
      <p:pic>
        <p:nvPicPr>
          <p:cNvPr id="150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321901" y="4017591"/>
            <a:ext cx="7286245" cy="58507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bild3.mp3" descr="bild3.mp3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23201745" y="1092200"/>
            <a:ext cx="571501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760816" fill="hold"/>
                                        <p:tgtEl>
                                          <p:spTgt spid="1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15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Rubri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Căsătoria între copii </a:t>
            </a:r>
          </a:p>
        </p:txBody>
      </p:sp>
      <p:sp>
        <p:nvSpPr>
          <p:cNvPr id="154" name="Rektangel 6"/>
          <p:cNvSpPr txBox="1"/>
          <p:nvPr/>
        </p:nvSpPr>
        <p:spPr>
          <a:xfrm>
            <a:off x="1939635" y="4796035"/>
            <a:ext cx="12192001" cy="49540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571500" indent="-571500" algn="l">
              <a:buSzPct val="100000"/>
              <a:buFont typeface="Arial"/>
              <a:buChar char="•"/>
              <a:defRPr sz="4000">
                <a:latin typeface="+mj-lt"/>
                <a:ea typeface="+mj-ea"/>
                <a:cs typeface="+mj-cs"/>
                <a:sym typeface="Helvetica Neue"/>
              </a:defRPr>
            </a:pPr>
            <a:r>
              <a:t>Vârsta căsătoriei în Suedia este de 18 ani. </a:t>
            </a:r>
          </a:p>
          <a:p>
            <a:pPr marL="571500" indent="-571500" algn="l">
              <a:buSzPct val="100000"/>
              <a:buFont typeface="Arial"/>
              <a:buChar char="•"/>
              <a:defRPr sz="4000">
                <a:latin typeface="+mj-lt"/>
                <a:ea typeface="+mj-ea"/>
                <a:cs typeface="+mj-cs"/>
                <a:sym typeface="Helvetica Neue"/>
              </a:defRPr>
            </a:pPr>
            <a:endParaRPr/>
          </a:p>
          <a:p>
            <a:pPr marL="571500" indent="-571500" algn="l">
              <a:buSzPct val="100000"/>
              <a:buFont typeface="Arial"/>
              <a:buChar char="•"/>
              <a:defRPr sz="4000">
                <a:latin typeface="+mj-lt"/>
                <a:ea typeface="+mj-ea"/>
                <a:cs typeface="+mj-cs"/>
                <a:sym typeface="Helvetica Neue"/>
              </a:defRPr>
            </a:pPr>
            <a:r>
              <a:t>S-a stabilit această vârstă deoarece căsătoriile pot fi dăunătoare pentru copii.</a:t>
            </a:r>
          </a:p>
          <a:p>
            <a:pPr marL="571500" indent="-571500" algn="l">
              <a:buSzPct val="100000"/>
              <a:buFont typeface="Arial"/>
              <a:buChar char="•"/>
              <a:defRPr sz="4000">
                <a:latin typeface="+mj-lt"/>
                <a:ea typeface="+mj-ea"/>
                <a:cs typeface="+mj-cs"/>
                <a:sym typeface="Helvetica Neue"/>
              </a:defRPr>
            </a:pPr>
            <a:endParaRPr/>
          </a:p>
          <a:p>
            <a:pPr marL="571500" indent="-571500" algn="l">
              <a:buSzPct val="100000"/>
              <a:buFont typeface="Arial"/>
              <a:buChar char="•"/>
              <a:defRPr sz="4000">
                <a:latin typeface="+mj-lt"/>
                <a:ea typeface="+mj-ea"/>
                <a:cs typeface="+mj-cs"/>
                <a:sym typeface="Helvetica Neue"/>
              </a:defRPr>
            </a:pPr>
            <a:r>
              <a:t>Pentru a primi consiliere și sprijin, poți contacta consilierul școlar, centrele de asistență pentru tineri, serviciile sociale sau poliția.</a:t>
            </a:r>
          </a:p>
        </p:txBody>
      </p:sp>
      <p:pic>
        <p:nvPicPr>
          <p:cNvPr id="155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510983" y="2466243"/>
            <a:ext cx="5804570" cy="90607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bild4.mp3" descr="bild4.mp3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23307039" y="1092200"/>
            <a:ext cx="571501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46122" fill="hold"/>
                                        <p:tgtEl>
                                          <p:spTgt spid="1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15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Rubri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Căsătoria între copii </a:t>
            </a:r>
          </a:p>
        </p:txBody>
      </p:sp>
      <p:sp>
        <p:nvSpPr>
          <p:cNvPr id="159" name="textruta 6"/>
          <p:cNvSpPr txBox="1"/>
          <p:nvPr/>
        </p:nvSpPr>
        <p:spPr>
          <a:xfrm>
            <a:off x="1953427" y="2641599"/>
            <a:ext cx="21647260" cy="49540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571500" indent="-571500" algn="l">
              <a:buSzPct val="100000"/>
              <a:buFont typeface="Arial"/>
              <a:buChar char="•"/>
              <a:defRPr sz="4000">
                <a:latin typeface="+mj-lt"/>
                <a:ea typeface="+mj-ea"/>
                <a:cs typeface="+mj-cs"/>
                <a:sym typeface="Helvetica Neue"/>
              </a:defRPr>
            </a:pPr>
            <a:r>
              <a:t>Constituie infracțiune ca un părinte să se folosească de situația de dependență dintre copil și părinte pentru a-și determina copilul să se căsătorească.</a:t>
            </a:r>
          </a:p>
          <a:p>
            <a:pPr marL="571500" indent="-571500" algn="l">
              <a:buSzPct val="100000"/>
              <a:buFont typeface="Arial"/>
              <a:buChar char="•"/>
              <a:defRPr sz="4000">
                <a:latin typeface="+mj-lt"/>
                <a:ea typeface="+mj-ea"/>
                <a:cs typeface="+mj-cs"/>
                <a:sym typeface="Helvetica Neue"/>
              </a:defRPr>
            </a:pPr>
            <a:endParaRPr/>
          </a:p>
          <a:p>
            <a:pPr marL="571500" indent="-571500" algn="l">
              <a:buSzPct val="100000"/>
              <a:buFont typeface="Arial"/>
              <a:buChar char="•"/>
              <a:defRPr sz="4000">
                <a:latin typeface="+mj-lt"/>
                <a:ea typeface="+mj-ea"/>
                <a:cs typeface="+mj-cs"/>
                <a:sym typeface="Helvetica Neue"/>
              </a:defRPr>
            </a:pPr>
            <a:r>
              <a:t>Părinții nu trebuie să folosească amenințări, constrângeri sau abuzuri. Presiuni cum ar fi cicălirea sau învinovățirea pot fi suficiente. </a:t>
            </a:r>
          </a:p>
          <a:p>
            <a:pPr marL="571500" indent="-571500" algn="l">
              <a:buSzPct val="100000"/>
              <a:buFont typeface="Arial"/>
              <a:buChar char="•"/>
              <a:defRPr sz="4000">
                <a:latin typeface="+mj-lt"/>
                <a:ea typeface="+mj-ea"/>
                <a:cs typeface="+mj-cs"/>
                <a:sym typeface="Helvetica Neue"/>
              </a:defRPr>
            </a:pPr>
            <a:endParaRPr/>
          </a:p>
          <a:p>
            <a:pPr marL="571500" indent="-571500" algn="l">
              <a:buSzPct val="100000"/>
              <a:buFont typeface="Arial"/>
              <a:buChar char="•"/>
              <a:defRPr sz="4000">
                <a:latin typeface="+mj-lt"/>
                <a:ea typeface="+mj-ea"/>
                <a:cs typeface="+mj-cs"/>
                <a:sym typeface="Helvetica Neue"/>
              </a:defRPr>
            </a:pPr>
            <a:r>
              <a:t>Părinții nu au voie să decidă niciodată cu cine să te căsătorești, chiar dacă tu ai peste 18 ani.</a:t>
            </a:r>
          </a:p>
        </p:txBody>
      </p:sp>
      <p:pic>
        <p:nvPicPr>
          <p:cNvPr id="160" name="Picture 5" descr="Picture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091219" y="7452504"/>
            <a:ext cx="13279909" cy="663995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Bild5.mp3" descr="Bild5.mp3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23194286" y="1092200"/>
            <a:ext cx="571501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914285" fill="hold"/>
                                        <p:tgtEl>
                                          <p:spTgt spid="1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16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Rubri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Căsătoria forțată </a:t>
            </a:r>
          </a:p>
        </p:txBody>
      </p:sp>
      <p:sp>
        <p:nvSpPr>
          <p:cNvPr id="164" name="textruta 6"/>
          <p:cNvSpPr txBox="1"/>
          <p:nvPr/>
        </p:nvSpPr>
        <p:spPr>
          <a:xfrm>
            <a:off x="867015" y="2641600"/>
            <a:ext cx="20817658" cy="43444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571500" indent="-571500" algn="l">
              <a:buSzPct val="100000"/>
              <a:buFont typeface="Arial"/>
              <a:buChar char="•"/>
              <a:defRPr sz="4000">
                <a:latin typeface="+mj-lt"/>
                <a:ea typeface="+mj-ea"/>
                <a:cs typeface="+mj-cs"/>
                <a:sym typeface="Helvetica Neue"/>
              </a:defRPr>
            </a:pPr>
            <a:r>
              <a:t>O căsătorie trebuie încheiată de bună voie. </a:t>
            </a:r>
          </a:p>
          <a:p>
            <a:pPr marL="571500" indent="-571500" algn="l">
              <a:buSzPct val="100000"/>
              <a:buFont typeface="Arial"/>
              <a:buChar char="•"/>
              <a:defRPr sz="4000">
                <a:latin typeface="+mj-lt"/>
                <a:ea typeface="+mj-ea"/>
                <a:cs typeface="+mj-cs"/>
                <a:sym typeface="Helvetica Neue"/>
              </a:defRPr>
            </a:pPr>
            <a:endParaRPr/>
          </a:p>
          <a:p>
            <a:pPr marL="571500" indent="-571500" algn="l">
              <a:buSzPct val="100000"/>
              <a:buFont typeface="Arial"/>
              <a:buChar char="•"/>
              <a:defRPr sz="4000">
                <a:latin typeface="+mj-lt"/>
                <a:ea typeface="+mj-ea"/>
                <a:cs typeface="+mj-cs"/>
                <a:sym typeface="Helvetica Neue"/>
              </a:defRPr>
            </a:pPr>
            <a:r>
              <a:t>Dacă una dintre părți nu dorește acest lucru, conform legislației suedeze, aceasta se consideră a fi căsătorie forțată.</a:t>
            </a:r>
          </a:p>
          <a:p>
            <a:pPr marL="571500" indent="-571500" algn="l">
              <a:buSzPct val="100000"/>
              <a:buFont typeface="Arial"/>
              <a:buChar char="•"/>
              <a:defRPr sz="4000">
                <a:latin typeface="+mj-lt"/>
                <a:ea typeface="+mj-ea"/>
                <a:cs typeface="+mj-cs"/>
                <a:sym typeface="Helvetica Neue"/>
              </a:defRPr>
            </a:pPr>
            <a:endParaRPr/>
          </a:p>
          <a:p>
            <a:pPr marL="571500" indent="-571500" algn="l">
              <a:buSzPct val="100000"/>
              <a:buFont typeface="Arial"/>
              <a:buChar char="•"/>
              <a:defRPr sz="4000">
                <a:latin typeface="+mj-lt"/>
                <a:ea typeface="+mj-ea"/>
                <a:cs typeface="+mj-cs"/>
                <a:sym typeface="Helvetica Neue"/>
              </a:defRPr>
            </a:pPr>
            <a:r>
              <a:t>Persoanele care conving pe altcineva să se căsătorească împotriva voinței proprii, pot fi pedepsite pentru acest lucru.</a:t>
            </a:r>
          </a:p>
        </p:txBody>
      </p:sp>
      <p:pic>
        <p:nvPicPr>
          <p:cNvPr id="165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579928" y="6616744"/>
            <a:ext cx="6539347" cy="603631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Bild6.mp3" descr="Bild6.mp3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23307039" y="1092200"/>
            <a:ext cx="571501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678367" fill="hold"/>
                                        <p:tgtEl>
                                          <p:spTgt spid="1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16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Rubri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l"/>
            <a:r>
              <a:t>Voiaj de căsătorie înșelător </a:t>
            </a:r>
          </a:p>
        </p:txBody>
      </p:sp>
      <p:sp>
        <p:nvSpPr>
          <p:cNvPr id="169" name="textruta 6"/>
          <p:cNvSpPr txBox="1"/>
          <p:nvPr/>
        </p:nvSpPr>
        <p:spPr>
          <a:xfrm>
            <a:off x="1894135" y="9204176"/>
            <a:ext cx="17613066" cy="19060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571500" indent="-571500" algn="l">
              <a:buSzPct val="100000"/>
              <a:buFont typeface="Arial"/>
              <a:buChar char="•"/>
              <a:defRPr sz="4000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r>
              <a:t>Constituie faptă penală ca cineva să inducă în eroare o altă persoană să călătorească într-un alt stat prin constrângere, pentru a face ca acea persoană să se căsătorească. </a:t>
            </a:r>
          </a:p>
        </p:txBody>
      </p:sp>
      <p:pic>
        <p:nvPicPr>
          <p:cNvPr id="170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987124" y="3360287"/>
            <a:ext cx="10250404" cy="51252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Bild7.mp3" descr="Bild7.mp3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23307039" y="1092200"/>
            <a:ext cx="571501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36326" fill="hold"/>
                                        <p:tgtEl>
                                          <p:spTgt spid="1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171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Rubrik 1"/>
          <p:cNvSpPr txBox="1">
            <a:spLocks noGrp="1"/>
          </p:cNvSpPr>
          <p:nvPr>
            <p:ph type="title"/>
          </p:nvPr>
        </p:nvSpPr>
        <p:spPr>
          <a:xfrm>
            <a:off x="1689100" y="604984"/>
            <a:ext cx="21005800" cy="2286001"/>
          </a:xfrm>
          <a:prstGeom prst="rect">
            <a:avLst/>
          </a:prstGeom>
        </p:spPr>
        <p:txBody>
          <a:bodyPr/>
          <a:lstStyle/>
          <a:p>
            <a:pPr defTabSz="520065">
              <a:defRPr sz="7056"/>
            </a:pPr>
            <a:r>
              <a:t>Recunoașterea căsătoriei încheiate </a:t>
            </a:r>
          </a:p>
          <a:p>
            <a:pPr defTabSz="520065">
              <a:defRPr sz="7056"/>
            </a:pPr>
            <a:r>
              <a:t>în străinătate </a:t>
            </a:r>
          </a:p>
        </p:txBody>
      </p:sp>
      <p:sp>
        <p:nvSpPr>
          <p:cNvPr id="174" name="textruta 6"/>
          <p:cNvSpPr txBox="1"/>
          <p:nvPr/>
        </p:nvSpPr>
        <p:spPr>
          <a:xfrm>
            <a:off x="1689099" y="3715399"/>
            <a:ext cx="20665258" cy="37348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571500" indent="-571500" algn="l">
              <a:buSzPct val="100000"/>
              <a:buFont typeface="Arial"/>
              <a:buChar char="•"/>
              <a:defRPr sz="4000">
                <a:latin typeface="+mj-lt"/>
                <a:ea typeface="+mj-ea"/>
                <a:cs typeface="+mj-cs"/>
                <a:sym typeface="Helvetica Neue"/>
              </a:defRPr>
            </a:pPr>
            <a:r>
              <a:t>Cei care se căsătoresc trebuie să fie prezenți în același loc și în același timp. </a:t>
            </a:r>
          </a:p>
          <a:p>
            <a:pPr marL="571500" indent="-571500" algn="l">
              <a:buSzPct val="100000"/>
              <a:buFont typeface="Arial"/>
              <a:buChar char="•"/>
              <a:defRPr sz="4000">
                <a:latin typeface="+mj-lt"/>
                <a:ea typeface="+mj-ea"/>
                <a:cs typeface="+mj-cs"/>
                <a:sym typeface="Helvetica Neue"/>
              </a:defRPr>
            </a:pPr>
            <a:endParaRPr/>
          </a:p>
          <a:p>
            <a:pPr marL="571500" indent="-571500" algn="l">
              <a:buSzPct val="100000"/>
              <a:buFont typeface="Arial"/>
              <a:buChar char="•"/>
              <a:defRPr sz="4000">
                <a:latin typeface="+mj-lt"/>
                <a:ea typeface="+mj-ea"/>
                <a:cs typeface="+mj-cs"/>
                <a:sym typeface="Helvetica Neue"/>
              </a:defRPr>
            </a:pPr>
            <a:r>
              <a:t>Acest lucru înseamnă că o căsătorie prin procură care a fost încheiată în străinătate, nu este valabilă în Suedia. </a:t>
            </a:r>
          </a:p>
          <a:p>
            <a:pPr marL="571500" indent="-571500" algn="l">
              <a:buSzPct val="100000"/>
              <a:buFont typeface="Arial"/>
              <a:buChar char="•"/>
              <a:defRPr sz="4000">
                <a:latin typeface="+mj-lt"/>
                <a:ea typeface="+mj-ea"/>
                <a:cs typeface="+mj-cs"/>
                <a:sym typeface="Helvetica Neue"/>
              </a:defRPr>
            </a:pPr>
            <a:endParaRPr/>
          </a:p>
          <a:p>
            <a:pPr marL="571500" indent="-571500" algn="l">
              <a:buSzPct val="100000"/>
              <a:buFont typeface="Arial"/>
              <a:buChar char="•"/>
              <a:defRPr sz="4000">
                <a:latin typeface="+mj-lt"/>
                <a:ea typeface="+mj-ea"/>
                <a:cs typeface="+mj-cs"/>
                <a:sym typeface="Helvetica Neue"/>
              </a:defRPr>
            </a:pPr>
            <a:r>
              <a:t>În Suedia nu sunt recunoscute căsătoriile între copii sau căsătoriile forțate.</a:t>
            </a:r>
          </a:p>
        </p:txBody>
      </p:sp>
      <p:pic>
        <p:nvPicPr>
          <p:cNvPr id="175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880213" y="8325467"/>
            <a:ext cx="5538959" cy="515856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Bild8.mp3" descr="Bild8.mp3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23307039" y="935184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133877" fill="hold"/>
                                        <p:tgtEl>
                                          <p:spTgt spid="1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17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Rubri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Violența legată de onoare </a:t>
            </a:r>
          </a:p>
        </p:txBody>
      </p:sp>
      <p:sp>
        <p:nvSpPr>
          <p:cNvPr id="179" name="Platshållare för innehåll 2"/>
          <p:cNvSpPr txBox="1"/>
          <p:nvPr/>
        </p:nvSpPr>
        <p:spPr>
          <a:xfrm>
            <a:off x="1689100" y="2577702"/>
            <a:ext cx="19258972" cy="5383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635000" indent="-635000" algn="l">
              <a:spcBef>
                <a:spcPts val="5900"/>
              </a:spcBef>
              <a:buSzPct val="125000"/>
              <a:buChar char="•"/>
              <a:defRPr sz="4000">
                <a:latin typeface="+mj-lt"/>
                <a:ea typeface="+mj-ea"/>
                <a:cs typeface="+mj-cs"/>
                <a:sym typeface="Helvetica Neue"/>
              </a:defRPr>
            </a:pPr>
            <a:r>
              <a:t>Pot exista mai mulți făptași, de exemplu printre cei mai apropiați membri ai familiei. </a:t>
            </a:r>
          </a:p>
          <a:p>
            <a:pPr marL="635000" indent="-635000" algn="l">
              <a:spcBef>
                <a:spcPts val="5900"/>
              </a:spcBef>
              <a:buSzPct val="125000"/>
              <a:buChar char="•"/>
              <a:defRPr sz="4000">
                <a:latin typeface="+mj-lt"/>
                <a:ea typeface="+mj-ea"/>
                <a:cs typeface="+mj-cs"/>
                <a:sym typeface="Helvetica Neue"/>
              </a:defRPr>
            </a:pPr>
            <a:r>
              <a:t>Poate fi dirijată de către cei din împrejurimi. </a:t>
            </a:r>
          </a:p>
          <a:p>
            <a:pPr marL="635000" indent="-635000" algn="l">
              <a:spcBef>
                <a:spcPts val="5900"/>
              </a:spcBef>
              <a:buSzPct val="125000"/>
              <a:buChar char="•"/>
              <a:defRPr sz="4000">
                <a:latin typeface="+mj-lt"/>
                <a:ea typeface="+mj-ea"/>
                <a:cs typeface="+mj-cs"/>
                <a:sym typeface="Helvetica Neue"/>
              </a:defRPr>
            </a:pPr>
            <a:r>
              <a:t>Controlul sexualității fetelor și femeilor este un lucru esențial. </a:t>
            </a:r>
          </a:p>
          <a:p>
            <a:pPr marL="635000" indent="-635000" algn="l">
              <a:spcBef>
                <a:spcPts val="5900"/>
              </a:spcBef>
              <a:buSzPct val="125000"/>
              <a:buChar char="•"/>
              <a:defRPr sz="4000">
                <a:latin typeface="+mj-lt"/>
                <a:ea typeface="+mj-ea"/>
                <a:cs typeface="+mj-cs"/>
                <a:sym typeface="Helvetica Neue"/>
              </a:defRPr>
            </a:pPr>
            <a:r>
              <a:t>Alegerea partenerului nu este alegerea persoanei în cauză, ci a familiei acesteia.</a:t>
            </a:r>
          </a:p>
        </p:txBody>
      </p:sp>
      <p:pic>
        <p:nvPicPr>
          <p:cNvPr id="180" name="Bild9.mp3" descr="Bild9.mp3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23280913" y="1092200"/>
            <a:ext cx="571501" cy="571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Picture 3" descr="Picture 3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631531" y="8437412"/>
            <a:ext cx="7374109" cy="49071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69387" fill="hold"/>
                                        <p:tgtEl>
                                          <p:spTgt spid="1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18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484</Words>
  <Application>Microsoft Macintosh PowerPoint</Application>
  <PresentationFormat>Anpassad</PresentationFormat>
  <Paragraphs>49</Paragraphs>
  <Slides>12</Slides>
  <Notes>0</Notes>
  <HiddenSlides>0</HiddenSlides>
  <MMClips>11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7" baseType="lpstr">
      <vt:lpstr>Helvetica Neue</vt:lpstr>
      <vt:lpstr>Helvetica Neue Light</vt:lpstr>
      <vt:lpstr>Helvetica Neue Medium</vt:lpstr>
      <vt:lpstr>Arial</vt:lpstr>
      <vt:lpstr>White</vt:lpstr>
      <vt:lpstr>PowerPoint-presentation</vt:lpstr>
      <vt:lpstr>Violența în relațiile apropiate -</vt:lpstr>
      <vt:lpstr>Violența în relațiile apropiate </vt:lpstr>
      <vt:lpstr>Căsătoria între copii </vt:lpstr>
      <vt:lpstr>Căsătoria între copii </vt:lpstr>
      <vt:lpstr>Căsătoria forțată </vt:lpstr>
      <vt:lpstr>Voiaj de căsătorie înșelător </vt:lpstr>
      <vt:lpstr>Recunoașterea căsătoriei încheiate  în străinătate </vt:lpstr>
      <vt:lpstr>Violența legată de onoare </vt:lpstr>
      <vt:lpstr>Violența legată de onoare 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Fredrik Schiren</dc:creator>
  <cp:lastModifiedBy>Microsoft Office-användare</cp:lastModifiedBy>
  <cp:revision>3</cp:revision>
  <dcterms:modified xsi:type="dcterms:W3CDTF">2018-04-20T20:42:37Z</dcterms:modified>
</cp:coreProperties>
</file>