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62" d="100"/>
          <a:sy n="62" d="100"/>
        </p:scale>
        <p:origin x="696" y="20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327906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"/>
          <p:cNvSpPr/>
          <p:nvPr/>
        </p:nvSpPr>
        <p:spPr>
          <a:xfrm>
            <a:off x="-88108" y="2732881"/>
            <a:ext cx="24560216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58333" indent="-423333" algn="ctr">
              <a:spcBef>
                <a:spcPts val="0"/>
              </a:spcBef>
              <a:defRPr sz="3200" i="1"/>
            </a:lvl2pPr>
            <a:lvl3pPr marL="1693333" indent="-423333" algn="ctr">
              <a:spcBef>
                <a:spcPts val="0"/>
              </a:spcBef>
              <a:defRPr sz="3200" i="1"/>
            </a:lvl3pPr>
            <a:lvl4pPr marL="2328333" indent="-423333" algn="ctr">
              <a:spcBef>
                <a:spcPts val="0"/>
              </a:spcBef>
              <a:defRPr sz="3200" i="1"/>
            </a:lvl4pPr>
            <a:lvl5pPr marL="2963333" indent="-423333" algn="ctr">
              <a:spcBef>
                <a:spcPts val="0"/>
              </a:spcBef>
              <a:defRPr sz="3200" i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6" name="”Skriv ett citat här.”"/>
          <p:cNvSpPr txBox="1">
            <a:spLocks noGrp="1"/>
          </p:cNvSpPr>
          <p:nvPr>
            <p:ph type="body" sz="quarter" idx="13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5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Bild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Bild"/>
          <p:cNvSpPr>
            <a:spLocks noGrp="1"/>
          </p:cNvSpPr>
          <p:nvPr>
            <p:ph type="pic" sz="half" idx="13"/>
          </p:nvPr>
        </p:nvSpPr>
        <p:spPr>
          <a:xfrm>
            <a:off x="13165979" y="952500"/>
            <a:ext cx="9525002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6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76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Bild" descr="Bild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1836907" y="989863"/>
            <a:ext cx="1326848" cy="1017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_logo_original.pdf" descr="do_logo_original.pdf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5C85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13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gif"/><Relationship Id="rId5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12.jpe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ktangel 2"/>
          <p:cNvSpPr txBox="1"/>
          <p:nvPr/>
        </p:nvSpPr>
        <p:spPr>
          <a:xfrm>
            <a:off x="1311782" y="12289304"/>
            <a:ext cx="21659850" cy="1296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0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/>
            </a:r>
            <a:br/>
            <a:endParaRPr/>
          </a:p>
        </p:txBody>
      </p:sp>
      <p:pic>
        <p:nvPicPr>
          <p:cNvPr id="141" name="Bildobjekt 5" descr="Bildobjekt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8586" y="683621"/>
            <a:ext cx="11826242" cy="11885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Bild1.mp3" descr="Bild1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2565230" y="683621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6776" y="12258600"/>
            <a:ext cx="5029200" cy="13305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816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Violența legată de onoare </a:t>
            </a:r>
          </a:p>
        </p:txBody>
      </p:sp>
      <p:sp>
        <p:nvSpPr>
          <p:cNvPr id="184" name="textruta 6"/>
          <p:cNvSpPr txBox="1"/>
          <p:nvPr/>
        </p:nvSpPr>
        <p:spPr>
          <a:xfrm>
            <a:off x="1075109" y="8083688"/>
            <a:ext cx="19860842" cy="6173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Violența și asuprirea pot avea forme diferite: fizică, psihologică, socială și sexuală. Limitările din viața de zi cu zi, în ceea ce privește alegerea îmbrăcămintei și relațiile sociale. 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Puteți obține ajutor și asistență din partea serviciilor sociale, a asistenței medicale, a sistemului judiciar. </a:t>
            </a:r>
          </a:p>
          <a:p>
            <a:pPr marL="571500" indent="-571500" algn="l">
              <a:buSzPct val="100000"/>
              <a:buFont typeface="Arial"/>
              <a:buChar char="•"/>
              <a:defRPr sz="4000" i="1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algn="l">
              <a:defRPr sz="4000" i="1">
                <a:latin typeface="+mj-lt"/>
                <a:ea typeface="+mj-ea"/>
                <a:cs typeface="+mj-cs"/>
                <a:sym typeface="Helvetica Neue"/>
              </a:defRPr>
            </a:pPr>
            <a:r>
              <a:t>Există atât fete și femei, precum și băieți și bărbați printre cei care sunt supuși violenței legate de onoare, iar făptașii pot fi atât femei, cât și bărbați.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</p:txBody>
      </p:sp>
      <p:pic>
        <p:nvPicPr>
          <p:cNvPr id="185" name="Bild10.mp3" descr="Bild10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3307039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315200" y="2641600"/>
            <a:ext cx="9126295" cy="54965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2448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tshållare för tex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Dacă bănuiești că un copil este abuzat, contactează poliția, asistența socială sau vorbește cu o altă persoană adultă!</a:t>
            </a:r>
          </a:p>
        </p:txBody>
      </p:sp>
      <p:pic>
        <p:nvPicPr>
          <p:cNvPr id="189" name="Bild11.mp3" descr="Bild11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3359290" y="1095829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8979" fill="hold"/>
                                        <p:tgtEl>
                                          <p:spTgt spid="1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84" y="1381579"/>
            <a:ext cx="16921880" cy="1128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9869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ubrik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9600"/>
            </a:lvl1pPr>
          </a:lstStyle>
          <a:p>
            <a:r>
              <a:t>Violența în relațiile apropiate -</a:t>
            </a:r>
          </a:p>
        </p:txBody>
      </p:sp>
      <p:sp>
        <p:nvSpPr>
          <p:cNvPr id="145" name="Platshållare för text 1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 problemă socială </a:t>
            </a:r>
          </a:p>
        </p:txBody>
      </p:sp>
      <p:pic>
        <p:nvPicPr>
          <p:cNvPr id="146" name="bild2.mp3" descr="bild2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3124160" y="756194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6938" fill="hold"/>
                                        <p:tgtEl>
                                          <p:spTgt spid="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4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Violența în relațiile apropiate </a:t>
            </a:r>
          </a:p>
        </p:txBody>
      </p:sp>
      <p:sp>
        <p:nvSpPr>
          <p:cNvPr id="149" name="Rektangel 2"/>
          <p:cNvSpPr txBox="1"/>
          <p:nvPr/>
        </p:nvSpPr>
        <p:spPr>
          <a:xfrm>
            <a:off x="2971799" y="4017592"/>
            <a:ext cx="12192001" cy="6173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Violența în relațiile apropiate afectează atât femeile cât și bărbații, însă femeile sunt mai frecvent afectate de violențe repetate și mai grave.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În majoritatea cazurilor, făptuitorul este un bărbat.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Mulți copii se confruntă cu violență în familie.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Adesea, este o combinație de violență fizică, sexuală și psihică.</a:t>
            </a:r>
          </a:p>
        </p:txBody>
      </p:sp>
      <p:pic>
        <p:nvPicPr>
          <p:cNvPr id="150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21901" y="4017591"/>
            <a:ext cx="7286245" cy="58507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bild3.mp3" descr="bild3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201745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60816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5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Căsătoria între copii </a:t>
            </a:r>
          </a:p>
        </p:txBody>
      </p:sp>
      <p:sp>
        <p:nvSpPr>
          <p:cNvPr id="154" name="Rektangel 6"/>
          <p:cNvSpPr txBox="1"/>
          <p:nvPr/>
        </p:nvSpPr>
        <p:spPr>
          <a:xfrm>
            <a:off x="1939635" y="4796035"/>
            <a:ext cx="12192001" cy="4954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Vârsta căsătoriei în Suedia este de 18 ani.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S-a stabilit această vârstă deoarece căsătoriile pot fi dăunătoare pentru copii.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Pentru a primi consiliere și sprijin, poți contacta consilierul școlar, centrele de asistență pentru tineri, serviciile sociale sau poliția.</a:t>
            </a:r>
          </a:p>
        </p:txBody>
      </p:sp>
      <p:pic>
        <p:nvPicPr>
          <p:cNvPr id="155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510983" y="2466243"/>
            <a:ext cx="5804570" cy="90607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bild4.mp3" descr="bild4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307039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46122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5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Căsătoria între copii </a:t>
            </a:r>
          </a:p>
        </p:txBody>
      </p:sp>
      <p:sp>
        <p:nvSpPr>
          <p:cNvPr id="159" name="textruta 6"/>
          <p:cNvSpPr txBox="1"/>
          <p:nvPr/>
        </p:nvSpPr>
        <p:spPr>
          <a:xfrm>
            <a:off x="1953427" y="2641599"/>
            <a:ext cx="21647260" cy="4954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Constituie infracțiune ca un părinte să se folosească de situația de dependență dintre copil și părinte pentru a-și determina copilul să se căsătorească.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Părinții nu trebuie să folosească amenințări, constrângeri sau abuzuri. Presiuni cum ar fi cicălirea sau învinovățirea pot fi suficiente.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Părinții nu au voie să decidă niciodată cu cine să te căsătorești, chiar dacă tu ai peste 18 ani.</a:t>
            </a:r>
          </a:p>
        </p:txBody>
      </p:sp>
      <p:pic>
        <p:nvPicPr>
          <p:cNvPr id="160" name="Picture 5" descr="Pictur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91219" y="7452504"/>
            <a:ext cx="13279909" cy="6639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Bild5.mp3" descr="Bild5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194286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4285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6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Căsătoria forțată </a:t>
            </a:r>
          </a:p>
        </p:txBody>
      </p:sp>
      <p:sp>
        <p:nvSpPr>
          <p:cNvPr id="164" name="textruta 6"/>
          <p:cNvSpPr txBox="1"/>
          <p:nvPr/>
        </p:nvSpPr>
        <p:spPr>
          <a:xfrm>
            <a:off x="867015" y="2641600"/>
            <a:ext cx="20817658" cy="4344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O căsătorie trebuie încheiată de bună voie.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Dacă una dintre părți nu dorește acest lucru, conform legislației suedeze, aceasta se consideră a fi căsătorie forțată.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Persoanele care conving pe altcineva să se căsătorească împotriva voinței proprii, pot fi pedepsite pentru acest lucru.</a:t>
            </a:r>
          </a:p>
        </p:txBody>
      </p:sp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579928" y="6616744"/>
            <a:ext cx="6539347" cy="60363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Bild6.mp3" descr="Bild6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307039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78367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6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l"/>
            <a:r>
              <a:t>Voiaj de căsătorie înșelător </a:t>
            </a:r>
          </a:p>
        </p:txBody>
      </p:sp>
      <p:sp>
        <p:nvSpPr>
          <p:cNvPr id="169" name="textruta 6"/>
          <p:cNvSpPr txBox="1"/>
          <p:nvPr/>
        </p:nvSpPr>
        <p:spPr>
          <a:xfrm>
            <a:off x="1894135" y="9204176"/>
            <a:ext cx="17613066" cy="190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Constituie faptă penală ca cineva să inducă în eroare o altă persoană să călătorească într-un alt stat prin constrângere, pentru a face ca acea persoană să se căsătorească. </a:t>
            </a:r>
          </a:p>
        </p:txBody>
      </p:sp>
      <p:pic>
        <p:nvPicPr>
          <p:cNvPr id="170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7124" y="3360287"/>
            <a:ext cx="10250404" cy="51252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Bild7.mp3" descr="Bild7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307039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6326" fill="hold"/>
                                        <p:tgtEl>
                                          <p:spTgt spid="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7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ubrik 1"/>
          <p:cNvSpPr txBox="1">
            <a:spLocks noGrp="1"/>
          </p:cNvSpPr>
          <p:nvPr>
            <p:ph type="title"/>
          </p:nvPr>
        </p:nvSpPr>
        <p:spPr>
          <a:xfrm>
            <a:off x="1689100" y="604984"/>
            <a:ext cx="21005800" cy="2286001"/>
          </a:xfrm>
          <a:prstGeom prst="rect">
            <a:avLst/>
          </a:prstGeom>
        </p:spPr>
        <p:txBody>
          <a:bodyPr/>
          <a:lstStyle/>
          <a:p>
            <a:pPr defTabSz="520065">
              <a:defRPr sz="7056"/>
            </a:pPr>
            <a:r>
              <a:t>Recunoașterea căsătoriei încheiate </a:t>
            </a:r>
          </a:p>
          <a:p>
            <a:pPr defTabSz="520065">
              <a:defRPr sz="7056"/>
            </a:pPr>
            <a:r>
              <a:t>în străinătate </a:t>
            </a:r>
          </a:p>
        </p:txBody>
      </p:sp>
      <p:sp>
        <p:nvSpPr>
          <p:cNvPr id="174" name="textruta 6"/>
          <p:cNvSpPr txBox="1"/>
          <p:nvPr/>
        </p:nvSpPr>
        <p:spPr>
          <a:xfrm>
            <a:off x="1689099" y="3715399"/>
            <a:ext cx="20665258" cy="3734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Cei care se căsătoresc trebuie să fie prezenți în același loc și în același timp.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Acest lucru înseamnă că o căsătorie prin procură care a fost încheiată în străinătate, nu este valabilă în Suedia. </a:t>
            </a:r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endParaRPr/>
          </a:p>
          <a:p>
            <a:pPr marL="571500" indent="-571500" algn="l">
              <a:buSzPct val="100000"/>
              <a:buFont typeface="Arial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În Suedia nu sunt recunoscute căsătoriile între copii sau căsătoriile forțate.</a:t>
            </a:r>
          </a:p>
        </p:txBody>
      </p:sp>
      <p:pic>
        <p:nvPicPr>
          <p:cNvPr id="175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80213" y="8325467"/>
            <a:ext cx="5538959" cy="51585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Bild8.mp3" descr="Bild8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23307039" y="935184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3877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Violența legată de onoare </a:t>
            </a:r>
          </a:p>
        </p:txBody>
      </p:sp>
      <p:sp>
        <p:nvSpPr>
          <p:cNvPr id="179" name="Platshållare för innehåll 2"/>
          <p:cNvSpPr txBox="1"/>
          <p:nvPr/>
        </p:nvSpPr>
        <p:spPr>
          <a:xfrm>
            <a:off x="1689100" y="2577702"/>
            <a:ext cx="19258972" cy="5383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 algn="l">
              <a:spcBef>
                <a:spcPts val="5900"/>
              </a:spcBef>
              <a:buSzPct val="125000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Pot exista mai mulți făptași, de exemplu printre cei mai apropiați membri ai familiei. </a:t>
            </a:r>
          </a:p>
          <a:p>
            <a:pPr marL="635000" indent="-635000" algn="l">
              <a:spcBef>
                <a:spcPts val="5900"/>
              </a:spcBef>
              <a:buSzPct val="125000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Poate fi dirijată de către cei din împrejurimi. </a:t>
            </a:r>
          </a:p>
          <a:p>
            <a:pPr marL="635000" indent="-635000" algn="l">
              <a:spcBef>
                <a:spcPts val="5900"/>
              </a:spcBef>
              <a:buSzPct val="125000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Controlul sexualității fetelor și femeilor este un lucru esențial. </a:t>
            </a:r>
          </a:p>
          <a:p>
            <a:pPr marL="635000" indent="-635000" algn="l">
              <a:spcBef>
                <a:spcPts val="5900"/>
              </a:spcBef>
              <a:buSzPct val="125000"/>
              <a:buChar char="•"/>
              <a:defRPr sz="4000">
                <a:latin typeface="+mj-lt"/>
                <a:ea typeface="+mj-ea"/>
                <a:cs typeface="+mj-cs"/>
                <a:sym typeface="Helvetica Neue"/>
              </a:defRPr>
            </a:pPr>
            <a:r>
              <a:t>Alegerea partenerului nu este alegerea persoanei în cauză, ci a familiei acesteia.</a:t>
            </a:r>
          </a:p>
        </p:txBody>
      </p:sp>
      <p:pic>
        <p:nvPicPr>
          <p:cNvPr id="180" name="Bild9.mp3" descr="Bild9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3280913" y="1092200"/>
            <a:ext cx="571501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31531" y="8437412"/>
            <a:ext cx="7374109" cy="49071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69387" fill="hold"/>
                                        <p:tgtEl>
                                          <p:spTgt spid="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484</Words>
  <Application>Microsoft Macintosh PowerPoint</Application>
  <PresentationFormat>Anpassad</PresentationFormat>
  <Paragraphs>49</Paragraphs>
  <Slides>12</Slides>
  <Notes>0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Arial</vt:lpstr>
      <vt:lpstr>White</vt:lpstr>
      <vt:lpstr>PowerPoint-presentation</vt:lpstr>
      <vt:lpstr>Violența în relațiile apropiate -</vt:lpstr>
      <vt:lpstr>Violența în relațiile apropiate </vt:lpstr>
      <vt:lpstr>Căsătoria între copii </vt:lpstr>
      <vt:lpstr>Căsătoria între copii </vt:lpstr>
      <vt:lpstr>Căsătoria forțată </vt:lpstr>
      <vt:lpstr>Voiaj de căsătorie înșelător </vt:lpstr>
      <vt:lpstr>Recunoașterea căsătoriei încheiate  în străinătate </vt:lpstr>
      <vt:lpstr>Violența legată de onoare </vt:lpstr>
      <vt:lpstr>Violența legată de onoare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Schiren</dc:creator>
  <cp:lastModifiedBy>Microsoft Office-användare</cp:lastModifiedBy>
  <cp:revision>3</cp:revision>
  <dcterms:modified xsi:type="dcterms:W3CDTF">2018-04-20T20:42:37Z</dcterms:modified>
</cp:coreProperties>
</file>