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71" r:id="rId7"/>
    <p:sldId id="268" r:id="rId8"/>
    <p:sldId id="269" r:id="rId9"/>
    <p:sldId id="27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23"/>
    <p:restoredTop sz="94549"/>
  </p:normalViewPr>
  <p:slideViewPr>
    <p:cSldViewPr snapToGrid="0" snapToObjects="1">
      <p:cViewPr varScale="1">
        <p:scale>
          <a:sx n="29" d="100"/>
          <a:sy n="29" d="100"/>
        </p:scale>
        <p:origin x="296" y="6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005C8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57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85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99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0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6908" y="989863"/>
            <a:ext cx="1326847" cy="101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5" Type="http://schemas.openxmlformats.org/officeDocument/2006/relationships/image" Target="../media/image5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5" Type="http://schemas.openxmlformats.org/officeDocument/2006/relationships/image" Target="../media/image5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5" Type="http://schemas.openxmlformats.org/officeDocument/2006/relationships/image" Target="../media/image5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8" Type="http://schemas.openxmlformats.org/officeDocument/2006/relationships/image" Target="../media/image14.wmf"/><Relationship Id="rId9" Type="http://schemas.openxmlformats.org/officeDocument/2006/relationships/image" Target="../media/image15.wmf"/><Relationship Id="rId10" Type="http://schemas.openxmlformats.org/officeDocument/2006/relationships/image" Target="../media/image5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5" Type="http://schemas.openxmlformats.org/officeDocument/2006/relationships/image" Target="../media/image5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8" y="0"/>
            <a:ext cx="22143308" cy="1245561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308148" y="11174213"/>
            <a:ext cx="15475489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sv-SE" sz="4000" b="0" dirty="0"/>
          </a:p>
          <a:p>
            <a:r>
              <a:rPr lang="sv-SE" sz="4000" b="0" dirty="0"/>
              <a:t> </a:t>
            </a:r>
          </a:p>
          <a:p>
            <a:r>
              <a:rPr lang="vi-VN" sz="4000" b="0" dirty="0"/>
              <a:t>Digniti Omnia – o viaţă demnă pentru toţi.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992" y="12132634"/>
            <a:ext cx="5029200" cy="1328928"/>
          </a:xfrm>
          <a:prstGeom prst="rect">
            <a:avLst/>
          </a:prstGeom>
        </p:spPr>
      </p:pic>
      <p:pic>
        <p:nvPicPr>
          <p:cNvPr id="6" name="bil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17546" y="553403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/>
              <a:t> </a:t>
            </a:r>
            <a:br>
              <a:rPr lang="sv-SE" dirty="0"/>
            </a:br>
            <a:r>
              <a:rPr lang="sv-SE" sz="13400" dirty="0" err="1"/>
              <a:t>Fumatul</a:t>
            </a:r>
            <a:r>
              <a:rPr lang="sv-SE" sz="13400" dirty="0"/>
              <a:t> </a:t>
            </a:r>
            <a:r>
              <a:rPr lang="sv-SE" sz="13400" dirty="0" err="1" smtClean="0"/>
              <a:t>interzis</a:t>
            </a:r>
            <a:r>
              <a:rPr lang="sv-SE" sz="13400" dirty="0" smtClean="0"/>
              <a:t> </a:t>
            </a:r>
            <a:endParaRPr lang="sv-SE" dirty="0"/>
          </a:p>
        </p:txBody>
      </p:sp>
      <p:pic>
        <p:nvPicPr>
          <p:cNvPr id="2" name="bil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06000" y="827723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xosaha\AppData\Local\Microsoft\Windows\Temporary Internet Files\Content.IE5\9K8S0JK2\black-smoke-backgroun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09" y="2673524"/>
            <a:ext cx="11626052" cy="73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" name="Innehåll"/>
          <p:cNvSpPr txBox="1">
            <a:spLocks noGrp="1"/>
          </p:cNvSpPr>
          <p:nvPr>
            <p:ph type="body" idx="1"/>
          </p:nvPr>
        </p:nvSpPr>
        <p:spPr>
          <a:xfrm>
            <a:off x="456648" y="-15816"/>
            <a:ext cx="10317369" cy="126345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  <a:p>
            <a:r>
              <a:rPr lang="vi-VN" dirty="0" smtClean="0"/>
              <a:t>Fumatul </a:t>
            </a:r>
            <a:r>
              <a:rPr lang="vi-VN" dirty="0"/>
              <a:t>nu afectează doar sănătatea fumătorului, ci şî a întregului mediu ambiant. </a:t>
            </a:r>
          </a:p>
          <a:p>
            <a:r>
              <a:rPr lang="vi-VN" dirty="0" smtClean="0"/>
              <a:t>În </a:t>
            </a:r>
            <a:r>
              <a:rPr lang="vi-VN" dirty="0"/>
              <a:t>Suedia, fumatul este interzis în majoritatea localurilor şî împrejurărilor. Nu este aşa în toate ţările. </a:t>
            </a:r>
          </a:p>
        </p:txBody>
      </p:sp>
      <p:pic>
        <p:nvPicPr>
          <p:cNvPr id="2" name="b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34040" y="110363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89100" y="-497840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vi-VN" dirty="0"/>
              <a:t> De ce este periculos să fumezi?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2375" y="2757556"/>
            <a:ext cx="14133996" cy="929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v-SE" sz="5700" dirty="0"/>
          </a:p>
          <a:p>
            <a:r>
              <a:rPr lang="vi-VN" sz="5700" dirty="0" smtClean="0"/>
              <a:t>În </a:t>
            </a:r>
            <a:r>
              <a:rPr lang="vi-VN" sz="5700" dirty="0"/>
              <a:t>fumul de ţigări există cca 8000 de substanţe dăunătoare. </a:t>
            </a:r>
          </a:p>
          <a:p>
            <a:r>
              <a:rPr lang="it-IT" sz="5700" dirty="0" smtClean="0"/>
              <a:t>Cca </a:t>
            </a:r>
            <a:r>
              <a:rPr lang="it-IT" sz="5700" dirty="0"/>
              <a:t>60 din acestea sunt cancerigene. </a:t>
            </a:r>
          </a:p>
          <a:p>
            <a:r>
              <a:rPr lang="vi-VN" sz="5700" dirty="0" smtClean="0"/>
              <a:t>În </a:t>
            </a:r>
            <a:r>
              <a:rPr lang="vi-VN" sz="5700" dirty="0"/>
              <a:t>primul rând este inima, plămânii şi vasele sanguine care sunt afectate cel mai rău. </a:t>
            </a:r>
          </a:p>
          <a:p>
            <a:r>
              <a:rPr lang="vi-VN" sz="5700" dirty="0" smtClean="0"/>
              <a:t>Ţigările </a:t>
            </a:r>
            <a:r>
              <a:rPr lang="vi-VN" sz="5700" dirty="0"/>
              <a:t>conţin nicotină, care crează dependenţă. </a:t>
            </a:r>
          </a:p>
          <a:p>
            <a:r>
              <a:rPr lang="vi-VN" sz="5700" dirty="0" smtClean="0"/>
              <a:t>Nicotina </a:t>
            </a:r>
            <a:r>
              <a:rPr lang="vi-VN" sz="5700" dirty="0"/>
              <a:t>este periculoasă pentru corp şi în mod direct, deoarece poate creşte riscul de apariţie a cheagurilor de sânge. </a:t>
            </a:r>
          </a:p>
          <a:p>
            <a:endParaRPr lang="sv-SE" dirty="0"/>
          </a:p>
        </p:txBody>
      </p:sp>
      <p:pic>
        <p:nvPicPr>
          <p:cNvPr id="2050" name="Picture 2" descr="C:\Users\vxosaha\AppData\Local\Microsoft\Windows\Temporary Internet Files\Content.IE5\3VYXYX3Z\poison-146494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989" y="2999406"/>
            <a:ext cx="4406350" cy="88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25480" y="9753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80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xosaha\AppData\Local\Microsoft\Windows\Temporary Internet Files\Content.IE5\YV8EVIJ0\Malarbild-sjuk-s1151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019" y="2302426"/>
            <a:ext cx="10533061" cy="812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5917" y="2641600"/>
            <a:ext cx="14968883" cy="9660835"/>
          </a:xfrm>
        </p:spPr>
        <p:txBody>
          <a:bodyPr/>
          <a:lstStyle/>
          <a:p>
            <a:endParaRPr lang="sv-SE" dirty="0"/>
          </a:p>
          <a:p>
            <a:r>
              <a:rPr lang="vi-VN" dirty="0" smtClean="0"/>
              <a:t>În </a:t>
            </a:r>
            <a:r>
              <a:rPr lang="vi-VN" dirty="0"/>
              <a:t>Suedia se îmbolnăvesc cca 3500 de persoane pe an de cancer pulmonar. </a:t>
            </a:r>
          </a:p>
          <a:p>
            <a:r>
              <a:rPr lang="vi-VN" dirty="0" smtClean="0"/>
              <a:t>Acelaşi </a:t>
            </a:r>
            <a:r>
              <a:rPr lang="vi-VN" dirty="0"/>
              <a:t>număr de persoane mor din cauza bronhopneumopatiei obstructive (BPO), care obstrucţionează căile respiratorii şi plămânii. </a:t>
            </a:r>
          </a:p>
          <a:p>
            <a:r>
              <a:rPr lang="vi-VN" dirty="0" smtClean="0"/>
              <a:t>Fumatul </a:t>
            </a:r>
            <a:r>
              <a:rPr lang="vi-VN" dirty="0"/>
              <a:t>este cauza principală a acestor boli. </a:t>
            </a:r>
          </a:p>
          <a:p>
            <a:endParaRPr lang="sv-SE" dirty="0"/>
          </a:p>
        </p:txBody>
      </p:sp>
      <p:pic>
        <p:nvPicPr>
          <p:cNvPr id="5" name="bild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00080" y="11036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27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-755395" y="73333"/>
            <a:ext cx="22696557" cy="2258387"/>
          </a:xfrm>
        </p:spPr>
        <p:txBody>
          <a:bodyPr>
            <a:noAutofit/>
          </a:bodyPr>
          <a:lstStyle/>
          <a:p>
            <a:r>
              <a:rPr lang="sv-SE" sz="10100" dirty="0"/>
              <a:t/>
            </a:r>
            <a:br>
              <a:rPr lang="sv-SE" sz="10100" dirty="0"/>
            </a:br>
            <a:r>
              <a:rPr lang="vi-VN" sz="10100" dirty="0"/>
              <a:t> De ce este periculos să fii fumător pasiv? </a:t>
            </a:r>
            <a:endParaRPr lang="sv-SE" sz="10100" dirty="0"/>
          </a:p>
        </p:txBody>
      </p:sp>
      <p:pic>
        <p:nvPicPr>
          <p:cNvPr id="5" name="Picture 5" descr="C:\Users\vxosaha\AppData\Local\Microsoft\Windows\Temporary Internet Files\Content.IE5\3VYXYX3Z\logo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6" r="4172"/>
          <a:stretch/>
        </p:blipFill>
        <p:spPr bwMode="auto">
          <a:xfrm>
            <a:off x="15875449" y="2331720"/>
            <a:ext cx="8508551" cy="837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15867380" cy="9296400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 </a:t>
            </a:r>
            <a:r>
              <a:rPr lang="vi-VN" dirty="0" smtClean="0"/>
              <a:t>Atât </a:t>
            </a:r>
            <a:r>
              <a:rPr lang="vi-VN" dirty="0"/>
              <a:t>fumătorul cât şi persoanele din apropiere se pot îmbolnăvi din cauza fumului. </a:t>
            </a:r>
          </a:p>
          <a:p>
            <a:r>
              <a:rPr lang="vi-VN" dirty="0" smtClean="0"/>
              <a:t>Fumătorul </a:t>
            </a:r>
            <a:r>
              <a:rPr lang="vi-VN" dirty="0"/>
              <a:t>inhalează numai un sfert din fum. Restul fumului este inhalat de cei din jur. </a:t>
            </a:r>
          </a:p>
          <a:p>
            <a:r>
              <a:rPr lang="vi-VN" dirty="0" smtClean="0"/>
              <a:t>Fumul </a:t>
            </a:r>
            <a:r>
              <a:rPr lang="vi-VN" dirty="0"/>
              <a:t>pasiv poate fi şi mai periculos decât cel inhalat de fumător, deoarece fumul dinprejur se pune pe mucoasele persoanelor din jur. </a:t>
            </a:r>
          </a:p>
          <a:p>
            <a:pPr marL="0" lvl="0" indent="0">
              <a:buNone/>
            </a:pPr>
            <a:endParaRPr lang="sv-SE" dirty="0"/>
          </a:p>
        </p:txBody>
      </p:sp>
      <p:pic>
        <p:nvPicPr>
          <p:cNvPr id="7" name="bild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88320" y="10653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33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xosaha\AppData\Local\Microsoft\Windows\Temporary Internet Files\Content.IE5\9K8S0JK2\no_smokin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3145221"/>
            <a:ext cx="5691673" cy="432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2596" y="-558800"/>
            <a:ext cx="22452304" cy="2286000"/>
          </a:xfrm>
        </p:spPr>
        <p:txBody>
          <a:bodyPr>
            <a:noAutofit/>
          </a:bodyPr>
          <a:lstStyle/>
          <a:p>
            <a:r>
              <a:rPr lang="sv-SE" sz="13400" dirty="0"/>
              <a:t/>
            </a:r>
            <a:br>
              <a:rPr lang="sv-SE" sz="13400" dirty="0"/>
            </a:br>
            <a:r>
              <a:rPr lang="sv-SE" sz="13400" dirty="0"/>
              <a:t> </a:t>
            </a:r>
            <a:r>
              <a:rPr lang="sv-SE" sz="13400" dirty="0" err="1"/>
              <a:t>Aici</a:t>
            </a:r>
            <a:r>
              <a:rPr lang="sv-SE" sz="13400" dirty="0"/>
              <a:t> </a:t>
            </a:r>
            <a:r>
              <a:rPr lang="sv-SE" sz="13400" dirty="0" err="1"/>
              <a:t>este</a:t>
            </a:r>
            <a:r>
              <a:rPr lang="sv-SE" sz="13400" dirty="0"/>
              <a:t> </a:t>
            </a:r>
            <a:r>
              <a:rPr lang="sv-SE" sz="13400" dirty="0" err="1"/>
              <a:t>interzis</a:t>
            </a:r>
            <a:r>
              <a:rPr lang="sv-SE" sz="13400" dirty="0"/>
              <a:t> </a:t>
            </a:r>
            <a:r>
              <a:rPr lang="sv-SE" sz="13400" dirty="0" err="1"/>
              <a:t>fumatul</a:t>
            </a:r>
            <a:r>
              <a:rPr lang="sv-SE" sz="13400" dirty="0"/>
              <a:t> </a:t>
            </a:r>
          </a:p>
        </p:txBody>
      </p:sp>
      <p:pic>
        <p:nvPicPr>
          <p:cNvPr id="1026" name="Picture 2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029" y="5834074"/>
            <a:ext cx="2945480" cy="29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35319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92" y="3644123"/>
            <a:ext cx="2808341" cy="28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384" y="9926138"/>
            <a:ext cx="3404485" cy="29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6972" y="3762980"/>
            <a:ext cx="2944857" cy="37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199283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433" y="8792977"/>
            <a:ext cx="3190885" cy="28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310876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9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vxosaha\AppData\Local\Microsoft\Windows\Temporary Internet Files\Content.IE5\3VYXYX3Z\tabac-cigarette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898" y="4180114"/>
            <a:ext cx="10209588" cy="61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779" y="522514"/>
            <a:ext cx="21005800" cy="2268374"/>
          </a:xfrm>
        </p:spPr>
        <p:txBody>
          <a:bodyPr>
            <a:normAutofit fontScale="90000"/>
          </a:bodyPr>
          <a:lstStyle/>
          <a:p>
            <a:r>
              <a:rPr lang="it-IT" dirty="0"/>
              <a:t>Compararea riscurilor între fumători şi nefumători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779" y="3937518"/>
            <a:ext cx="21432143" cy="9273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vi-VN" sz="4000" dirty="0" smtClean="0"/>
              <a:t>- </a:t>
            </a:r>
            <a:r>
              <a:rPr lang="vi-VN" sz="4000" i="1" dirty="0"/>
              <a:t>Un fumător care fumează un pachet de ţigări pe zi riscă, în comparaţie cu cel care nu fumează, următoarele: </a:t>
            </a:r>
            <a:endParaRPr lang="vi-VN" sz="4000" dirty="0"/>
          </a:p>
          <a:p>
            <a:r>
              <a:rPr lang="vi-VN" sz="4000" dirty="0" smtClean="0"/>
              <a:t>De </a:t>
            </a:r>
            <a:r>
              <a:rPr lang="vi-VN" sz="4000" dirty="0"/>
              <a:t>cincisprezece ori mai mare risc de a se îmbolnăvi de cancer pulmonar </a:t>
            </a:r>
          </a:p>
          <a:p>
            <a:r>
              <a:rPr lang="vi-VN" sz="4000" dirty="0" smtClean="0"/>
              <a:t>De </a:t>
            </a:r>
            <a:r>
              <a:rPr lang="vi-VN" sz="4000" dirty="0"/>
              <a:t>zece ori mai mare risc de a se îmbolnăvi de bronhopneumopatie obstructivă (BPO) </a:t>
            </a:r>
          </a:p>
          <a:p>
            <a:r>
              <a:rPr lang="vi-VN" sz="4000" dirty="0" smtClean="0"/>
              <a:t>De </a:t>
            </a:r>
            <a:r>
              <a:rPr lang="vi-VN" sz="4000" dirty="0"/>
              <a:t>zece ori mai mare risc de a se îmbolnăvi de cancer esofagian </a:t>
            </a:r>
          </a:p>
          <a:p>
            <a:r>
              <a:rPr lang="sv-SE" sz="4000" dirty="0" smtClean="0"/>
              <a:t>De </a:t>
            </a:r>
            <a:r>
              <a:rPr lang="sv-SE" sz="4000" dirty="0" err="1"/>
              <a:t>cinci</a:t>
            </a:r>
            <a:r>
              <a:rPr lang="sv-SE" sz="4000" dirty="0"/>
              <a:t> </a:t>
            </a:r>
            <a:r>
              <a:rPr lang="sv-SE" sz="4000" dirty="0" err="1"/>
              <a:t>ori</a:t>
            </a:r>
            <a:r>
              <a:rPr lang="sv-SE" sz="4000" dirty="0"/>
              <a:t> </a:t>
            </a:r>
            <a:r>
              <a:rPr lang="sv-SE" sz="4000" dirty="0" err="1"/>
              <a:t>mai</a:t>
            </a:r>
            <a:r>
              <a:rPr lang="sv-SE" sz="4000" dirty="0"/>
              <a:t> </a:t>
            </a:r>
            <a:r>
              <a:rPr lang="sv-SE" sz="4000" dirty="0" err="1"/>
              <a:t>mare</a:t>
            </a:r>
            <a:r>
              <a:rPr lang="sv-SE" sz="4000" dirty="0"/>
              <a:t> </a:t>
            </a:r>
            <a:r>
              <a:rPr lang="sv-SE" sz="4000" dirty="0" err="1"/>
              <a:t>risc</a:t>
            </a:r>
            <a:r>
              <a:rPr lang="sv-SE" sz="4000" dirty="0"/>
              <a:t> de a face </a:t>
            </a:r>
            <a:r>
              <a:rPr lang="sv-SE" sz="4000" dirty="0" err="1"/>
              <a:t>infarct</a:t>
            </a:r>
            <a:r>
              <a:rPr lang="sv-SE" sz="4000" dirty="0"/>
              <a:t> </a:t>
            </a:r>
            <a:r>
              <a:rPr lang="sv-SE" sz="4000" dirty="0" err="1"/>
              <a:t>cardiac</a:t>
            </a:r>
            <a:r>
              <a:rPr lang="sv-SE" sz="4000" dirty="0"/>
              <a:t> </a:t>
            </a:r>
            <a:r>
              <a:rPr lang="sv-SE" sz="4000" dirty="0" err="1"/>
              <a:t>înainte</a:t>
            </a:r>
            <a:r>
              <a:rPr lang="sv-SE" sz="4000" dirty="0"/>
              <a:t> de a </a:t>
            </a:r>
            <a:r>
              <a:rPr lang="sv-SE" sz="4000" dirty="0" err="1"/>
              <a:t>împlini</a:t>
            </a:r>
            <a:r>
              <a:rPr lang="sv-SE" sz="4000" dirty="0"/>
              <a:t> 50 de </a:t>
            </a:r>
            <a:r>
              <a:rPr lang="sv-SE" sz="4000" dirty="0" err="1"/>
              <a:t>ani</a:t>
            </a:r>
            <a:r>
              <a:rPr lang="sv-SE" sz="4000" dirty="0"/>
              <a:t>. </a:t>
            </a:r>
          </a:p>
          <a:p>
            <a:r>
              <a:rPr lang="it-IT" sz="4000" dirty="0" smtClean="0"/>
              <a:t>De </a:t>
            </a:r>
            <a:r>
              <a:rPr lang="it-IT" sz="4000" dirty="0"/>
              <a:t>trei ori mai mare risc de a suferi accidente vasculare. </a:t>
            </a:r>
          </a:p>
          <a:p>
            <a:r>
              <a:rPr lang="vi-VN" sz="4000" dirty="0" smtClean="0"/>
              <a:t>De </a:t>
            </a:r>
            <a:r>
              <a:rPr lang="vi-VN" sz="4000" dirty="0"/>
              <a:t>trei ori mai mare risc de a avea cancer în vezica urinară. </a:t>
            </a:r>
          </a:p>
          <a:p>
            <a:r>
              <a:rPr lang="sv-SE" sz="4000" i="1" dirty="0"/>
              <a:t>https://www.hjart-lungfonden.se/Sjukdomar </a:t>
            </a:r>
            <a:endParaRPr lang="sv-SE" dirty="0"/>
          </a:p>
        </p:txBody>
      </p:sp>
      <p:pic>
        <p:nvPicPr>
          <p:cNvPr id="4" name="bild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33705" y="11131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3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06" y="1498600"/>
            <a:ext cx="16506567" cy="1100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665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323</Words>
  <Application>Microsoft Macintosh PowerPoint</Application>
  <PresentationFormat>Anpassad</PresentationFormat>
  <Paragraphs>33</Paragraphs>
  <Slides>9</Slides>
  <Notes>0</Notes>
  <HiddenSlides>0</HiddenSlides>
  <MMClips>8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Helvetica Neue</vt:lpstr>
      <vt:lpstr>Helvetica Neue Light</vt:lpstr>
      <vt:lpstr>Helvetica Neue Medium</vt:lpstr>
      <vt:lpstr>White</vt:lpstr>
      <vt:lpstr>PowerPoint-presentation</vt:lpstr>
      <vt:lpstr>   Fumatul interzis </vt:lpstr>
      <vt:lpstr>PowerPoint-presentation</vt:lpstr>
      <vt:lpstr>  De ce este periculos să fumezi? </vt:lpstr>
      <vt:lpstr>PowerPoint-presentation</vt:lpstr>
      <vt:lpstr>  De ce este periculos să fii fumător pasiv? </vt:lpstr>
      <vt:lpstr>  Aici este interzis fumatul </vt:lpstr>
      <vt:lpstr>Compararea riscurilor între fumători şi nefumători 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Sandra Håkansson</dc:creator>
  <cp:lastModifiedBy>Microsoft Office-användare</cp:lastModifiedBy>
  <cp:revision>12</cp:revision>
  <dcterms:modified xsi:type="dcterms:W3CDTF">2018-05-03T09:22:31Z</dcterms:modified>
</cp:coreProperties>
</file>