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1" name="Shape 181"/>
        <p:cNvGrpSpPr/>
        <p:nvPr/>
      </p:nvGrpSpPr>
      <p:grpSpPr>
        <a:xfrm>
          <a:off x="0" y="0"/>
          <a:ext cx="0" cy="0"/>
          <a:chOff x="0" y="0"/>
          <a:chExt cx="0" cy="0"/>
        </a:xfrm>
      </p:grpSpPr>
      <p:sp>
        <p:nvSpPr>
          <p:cNvPr id="182" name="Google Shape;182;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3" name="Google Shape;183;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2" name="Shape 192"/>
        <p:cNvGrpSpPr/>
        <p:nvPr/>
      </p:nvGrpSpPr>
      <p:grpSpPr>
        <a:xfrm>
          <a:off x="0" y="0"/>
          <a:ext cx="0" cy="0"/>
          <a:chOff x="0" y="0"/>
          <a:chExt cx="0" cy="0"/>
        </a:xfrm>
      </p:grpSpPr>
      <p:sp>
        <p:nvSpPr>
          <p:cNvPr id="193" name="Google Shape;193;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4" name="Google Shape;194;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3" name="Shape 203"/>
        <p:cNvGrpSpPr/>
        <p:nvPr/>
      </p:nvGrpSpPr>
      <p:grpSpPr>
        <a:xfrm>
          <a:off x="0" y="0"/>
          <a:ext cx="0" cy="0"/>
          <a:chOff x="0" y="0"/>
          <a:chExt cx="0" cy="0"/>
        </a:xfrm>
      </p:grpSpPr>
      <p:sp>
        <p:nvSpPr>
          <p:cNvPr id="204" name="Google Shape;204;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5" name="Google Shape;205;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4" name="Shape 214"/>
        <p:cNvGrpSpPr/>
        <p:nvPr/>
      </p:nvGrpSpPr>
      <p:grpSpPr>
        <a:xfrm>
          <a:off x="0" y="0"/>
          <a:ext cx="0" cy="0"/>
          <a:chOff x="0" y="0"/>
          <a:chExt cx="0" cy="0"/>
        </a:xfrm>
      </p:grpSpPr>
      <p:sp>
        <p:nvSpPr>
          <p:cNvPr id="215" name="Google Shape;215;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6" name="Google Shape;216;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4" name="Google Shape;94;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3" name="Shape 103"/>
        <p:cNvGrpSpPr/>
        <p:nvPr/>
      </p:nvGrpSpPr>
      <p:grpSpPr>
        <a:xfrm>
          <a:off x="0" y="0"/>
          <a:ext cx="0" cy="0"/>
          <a:chOff x="0" y="0"/>
          <a:chExt cx="0" cy="0"/>
        </a:xfrm>
      </p:grpSpPr>
      <p:sp>
        <p:nvSpPr>
          <p:cNvPr id="104" name="Google Shape;104;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5" name="Google Shape;105;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 name="Shape 114"/>
        <p:cNvGrpSpPr/>
        <p:nvPr/>
      </p:nvGrpSpPr>
      <p:grpSpPr>
        <a:xfrm>
          <a:off x="0" y="0"/>
          <a:ext cx="0" cy="0"/>
          <a:chOff x="0" y="0"/>
          <a:chExt cx="0" cy="0"/>
        </a:xfrm>
      </p:grpSpPr>
      <p:sp>
        <p:nvSpPr>
          <p:cNvPr id="115" name="Google Shape;115;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6" name="Google Shape;116;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5" name="Shape 125"/>
        <p:cNvGrpSpPr/>
        <p:nvPr/>
      </p:nvGrpSpPr>
      <p:grpSpPr>
        <a:xfrm>
          <a:off x="0" y="0"/>
          <a:ext cx="0" cy="0"/>
          <a:chOff x="0" y="0"/>
          <a:chExt cx="0" cy="0"/>
        </a:xfrm>
      </p:grpSpPr>
      <p:sp>
        <p:nvSpPr>
          <p:cNvPr id="126" name="Google Shape;126;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7" name="Google Shape;127;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8" name="Google Shape;138;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7" name="Shape 147"/>
        <p:cNvGrpSpPr/>
        <p:nvPr/>
      </p:nvGrpSpPr>
      <p:grpSpPr>
        <a:xfrm>
          <a:off x="0" y="0"/>
          <a:ext cx="0" cy="0"/>
          <a:chOff x="0" y="0"/>
          <a:chExt cx="0" cy="0"/>
        </a:xfrm>
      </p:grpSpPr>
      <p:sp>
        <p:nvSpPr>
          <p:cNvPr id="148" name="Google Shape;148;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9" name="Google Shape;149;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0" name="Google Shape;160;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0" name="Shape 170"/>
        <p:cNvGrpSpPr/>
        <p:nvPr/>
      </p:nvGrpSpPr>
      <p:grpSpPr>
        <a:xfrm>
          <a:off x="0" y="0"/>
          <a:ext cx="0" cy="0"/>
          <a:chOff x="0" y="0"/>
          <a:chExt cx="0" cy="0"/>
        </a:xfrm>
      </p:grpSpPr>
      <p:sp>
        <p:nvSpPr>
          <p:cNvPr id="171" name="Google Shape;171;gaf770e53d1_0_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2" name="Google Shape;172;gaf770e53d1_0_2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Rubrikbild" type="title">
  <p:cSld name="TITLE">
    <p:spTree>
      <p:nvGrpSpPr>
        <p:cNvPr id="11" name="Shape 11"/>
        <p:cNvGrpSpPr/>
        <p:nvPr/>
      </p:nvGrpSpPr>
      <p:grpSpPr>
        <a:xfrm>
          <a:off x="0" y="0"/>
          <a:ext cx="0" cy="0"/>
          <a:chOff x="0" y="0"/>
          <a:chExt cx="0" cy="0"/>
        </a:xfrm>
      </p:grpSpPr>
      <p:sp>
        <p:nvSpPr>
          <p:cNvPr id="12" name="Google Shape;12;p2"/>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2"/>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4" name="Google Shape;14;p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Rubrik och lodrät text" type="vertTx">
  <p:cSld name="VERTICAL_TEXT">
    <p:spTree>
      <p:nvGrpSpPr>
        <p:cNvPr id="68" name="Shape 68"/>
        <p:cNvGrpSpPr/>
        <p:nvPr/>
      </p:nvGrpSpPr>
      <p:grpSpPr>
        <a:xfrm>
          <a:off x="0" y="0"/>
          <a:ext cx="0" cy="0"/>
          <a:chOff x="0" y="0"/>
          <a:chExt cx="0" cy="0"/>
        </a:xfrm>
      </p:grpSpPr>
      <p:sp>
        <p:nvSpPr>
          <p:cNvPr id="69" name="Google Shape;69;p1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11"/>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1" name="Google Shape;71;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Lodrät rubrik och text" type="vertTitleAndTx">
  <p:cSld name="VERTICAL_TITLE_AND_VERTICAL_TEXT">
    <p:spTree>
      <p:nvGrpSpPr>
        <p:cNvPr id="74" name="Shape 74"/>
        <p:cNvGrpSpPr/>
        <p:nvPr/>
      </p:nvGrpSpPr>
      <p:grpSpPr>
        <a:xfrm>
          <a:off x="0" y="0"/>
          <a:ext cx="0" cy="0"/>
          <a:chOff x="0" y="0"/>
          <a:chExt cx="0" cy="0"/>
        </a:xfrm>
      </p:grpSpPr>
      <p:sp>
        <p:nvSpPr>
          <p:cNvPr id="75" name="Google Shape;75;p12"/>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12"/>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7" name="Google Shape;77;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Rubrik och innehåll" type="obj">
  <p:cSld name="OBJECT">
    <p:spTree>
      <p:nvGrpSpPr>
        <p:cNvPr id="17" name="Shape 17"/>
        <p:cNvGrpSpPr/>
        <p:nvPr/>
      </p:nvGrpSpPr>
      <p:grpSpPr>
        <a:xfrm>
          <a:off x="0" y="0"/>
          <a:ext cx="0" cy="0"/>
          <a:chOff x="0" y="0"/>
          <a:chExt cx="0" cy="0"/>
        </a:xfrm>
      </p:grpSpPr>
      <p:sp>
        <p:nvSpPr>
          <p:cNvPr id="18" name="Google Shape;18;p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3"/>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0" name="Google Shape;20;p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Avsnittsrubrik" type="secHead">
  <p:cSld name="SECTION_HEADER">
    <p:spTree>
      <p:nvGrpSpPr>
        <p:cNvPr id="23" name="Shape 23"/>
        <p:cNvGrpSpPr/>
        <p:nvPr/>
      </p:nvGrpSpPr>
      <p:grpSpPr>
        <a:xfrm>
          <a:off x="0" y="0"/>
          <a:ext cx="0" cy="0"/>
          <a:chOff x="0" y="0"/>
          <a:chExt cx="0" cy="0"/>
        </a:xfrm>
      </p:grpSpPr>
      <p:sp>
        <p:nvSpPr>
          <p:cNvPr id="24" name="Google Shape;24;p4"/>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4"/>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26" name="Google Shape;26;p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vå delar" type="twoObj">
  <p:cSld name="TWO_OBJECTS">
    <p:spTree>
      <p:nvGrpSpPr>
        <p:cNvPr id="29" name="Shape 29"/>
        <p:cNvGrpSpPr/>
        <p:nvPr/>
      </p:nvGrpSpPr>
      <p:grpSpPr>
        <a:xfrm>
          <a:off x="0" y="0"/>
          <a:ext cx="0" cy="0"/>
          <a:chOff x="0" y="0"/>
          <a:chExt cx="0" cy="0"/>
        </a:xfrm>
      </p:grpSpPr>
      <p:sp>
        <p:nvSpPr>
          <p:cNvPr id="30" name="Google Shape;30;p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5"/>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2" name="Google Shape;32;p5"/>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3" name="Google Shape;33;p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Jämförelse" type="twoTxTwoObj">
  <p:cSld name="TWO_OBJECTS_WITH_TEXT">
    <p:spTree>
      <p:nvGrpSpPr>
        <p:cNvPr id="36" name="Shape 36"/>
        <p:cNvGrpSpPr/>
        <p:nvPr/>
      </p:nvGrpSpPr>
      <p:grpSpPr>
        <a:xfrm>
          <a:off x="0" y="0"/>
          <a:ext cx="0" cy="0"/>
          <a:chOff x="0" y="0"/>
          <a:chExt cx="0" cy="0"/>
        </a:xfrm>
      </p:grpSpPr>
      <p:sp>
        <p:nvSpPr>
          <p:cNvPr id="37" name="Google Shape;37;p6"/>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6"/>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9" name="Google Shape;39;p6"/>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0" name="Google Shape;40;p6"/>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1" name="Google Shape;41;p6"/>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2" name="Google Shape;42;p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Endast rubrik" type="titleOnly">
  <p:cSld name="TITLE_ONLY">
    <p:spTree>
      <p:nvGrpSpPr>
        <p:cNvPr id="45" name="Shape 45"/>
        <p:cNvGrpSpPr/>
        <p:nvPr/>
      </p:nvGrpSpPr>
      <p:grpSpPr>
        <a:xfrm>
          <a:off x="0" y="0"/>
          <a:ext cx="0" cy="0"/>
          <a:chOff x="0" y="0"/>
          <a:chExt cx="0" cy="0"/>
        </a:xfrm>
      </p:grpSpPr>
      <p:sp>
        <p:nvSpPr>
          <p:cNvPr id="46" name="Google Shape;46;p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om" type="blank">
  <p:cSld name="BLANK">
    <p:spTree>
      <p:nvGrpSpPr>
        <p:cNvPr id="50" name="Shape 50"/>
        <p:cNvGrpSpPr/>
        <p:nvPr/>
      </p:nvGrpSpPr>
      <p:grpSpPr>
        <a:xfrm>
          <a:off x="0" y="0"/>
          <a:ext cx="0" cy="0"/>
          <a:chOff x="0" y="0"/>
          <a:chExt cx="0" cy="0"/>
        </a:xfrm>
      </p:grpSpPr>
      <p:sp>
        <p:nvSpPr>
          <p:cNvPr id="51" name="Google Shape;51;p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ext med bildtext" type="objTx">
  <p:cSld name="OBJECT_WITH_CAPTION_TEXT">
    <p:spTree>
      <p:nvGrpSpPr>
        <p:cNvPr id="54" name="Shape 54"/>
        <p:cNvGrpSpPr/>
        <p:nvPr/>
      </p:nvGrpSpPr>
      <p:grpSpPr>
        <a:xfrm>
          <a:off x="0" y="0"/>
          <a:ext cx="0" cy="0"/>
          <a:chOff x="0" y="0"/>
          <a:chExt cx="0" cy="0"/>
        </a:xfrm>
      </p:grpSpPr>
      <p:sp>
        <p:nvSpPr>
          <p:cNvPr id="55" name="Google Shape;55;p9"/>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9"/>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7" name="Google Shape;57;p9"/>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58" name="Google Shape;58;p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ld med bildtext" type="picTx">
  <p:cSld name="PICTURE_WITH_CAPTION_TEXT">
    <p:spTree>
      <p:nvGrpSpPr>
        <p:cNvPr id="61" name="Shape 61"/>
        <p:cNvGrpSpPr/>
        <p:nvPr/>
      </p:nvGrpSpPr>
      <p:grpSpPr>
        <a:xfrm>
          <a:off x="0" y="0"/>
          <a:ext cx="0" cy="0"/>
          <a:chOff x="0" y="0"/>
          <a:chExt cx="0" cy="0"/>
        </a:xfrm>
      </p:grpSpPr>
      <p:sp>
        <p:nvSpPr>
          <p:cNvPr id="62" name="Google Shape;62;p10"/>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10"/>
          <p:cNvSpPr/>
          <p:nvPr>
            <p:ph idx="2" type="pic"/>
          </p:nvPr>
        </p:nvSpPr>
        <p:spPr>
          <a:xfrm>
            <a:off x="5183188" y="987425"/>
            <a:ext cx="6172200" cy="4873625"/>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1000"/>
              </a:spcBef>
              <a:spcAft>
                <a:spcPts val="0"/>
              </a:spcAft>
              <a:buClr>
                <a:schemeClr val="dk1"/>
              </a:buClr>
              <a:buSzPts val="3200"/>
              <a:buFont typeface="Arial"/>
              <a:buNone/>
              <a:defRPr b="0" i="0" sz="3200" u="none" cap="none" strike="noStrike">
                <a:solidFill>
                  <a:schemeClr val="dk1"/>
                </a:solidFill>
                <a:latin typeface="Calibri"/>
                <a:ea typeface="Calibri"/>
                <a:cs typeface="Calibri"/>
                <a:sym typeface="Calibri"/>
              </a:defRPr>
            </a:lvl1pPr>
            <a:lvl2pPr lvl="1" marR="0" rtl="0" algn="l">
              <a:lnSpc>
                <a:spcPct val="90000"/>
              </a:lnSpc>
              <a:spcBef>
                <a:spcPts val="50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2pPr>
            <a:lvl3pPr lvl="2" marR="0" rtl="0" algn="l">
              <a:lnSpc>
                <a:spcPct val="90000"/>
              </a:lnSpc>
              <a:spcBef>
                <a:spcPts val="50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3pPr>
            <a:lvl4pPr lvl="3"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4pPr>
            <a:lvl5pPr lvl="4"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5pPr>
            <a:lvl6pPr lvl="5"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6pPr>
            <a:lvl7pPr lvl="6"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7pPr>
            <a:lvl8pPr lvl="7"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8pPr>
            <a:lvl9pPr lvl="8"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9pPr>
          </a:lstStyle>
          <a:p/>
        </p:txBody>
      </p:sp>
      <p:sp>
        <p:nvSpPr>
          <p:cNvPr id="64" name="Google Shape;64;p10"/>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5" name="Google Shape;65;p1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1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sv-SE"/>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 name="Google Shape;8;p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sv-SE"/>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4.png"/><Relationship Id="rId4" Type="http://schemas.openxmlformats.org/officeDocument/2006/relationships/image" Target="../media/image3.jpg"/><Relationship Id="rId5" Type="http://schemas.openxmlformats.org/officeDocument/2006/relationships/image" Target="../media/image1.png"/><Relationship Id="rId6" Type="http://schemas.openxmlformats.org/officeDocument/2006/relationships/image" Target="../media/image2.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 Id="rId3" Type="http://schemas.openxmlformats.org/officeDocument/2006/relationships/image" Target="../media/image3.jpg"/><Relationship Id="rId4" Type="http://schemas.openxmlformats.org/officeDocument/2006/relationships/image" Target="../media/image1.png"/><Relationship Id="rId5" Type="http://schemas.openxmlformats.org/officeDocument/2006/relationships/image" Target="../media/image2.jp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 Id="rId3" Type="http://schemas.openxmlformats.org/officeDocument/2006/relationships/image" Target="../media/image3.jpg"/><Relationship Id="rId4" Type="http://schemas.openxmlformats.org/officeDocument/2006/relationships/image" Target="../media/image1.png"/><Relationship Id="rId5" Type="http://schemas.openxmlformats.org/officeDocument/2006/relationships/image" Target="../media/image2.jpg"/><Relationship Id="rId6" Type="http://schemas.openxmlformats.org/officeDocument/2006/relationships/hyperlink" Target="https://www.methodist.org.uk/media/4891/leading_together_final_report.pdf"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 Id="rId3" Type="http://schemas.openxmlformats.org/officeDocument/2006/relationships/image" Target="../media/image3.jpg"/><Relationship Id="rId4" Type="http://schemas.openxmlformats.org/officeDocument/2006/relationships/image" Target="../media/image1.png"/><Relationship Id="rId5" Type="http://schemas.openxmlformats.org/officeDocument/2006/relationships/image" Target="../media/image2.jp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 Id="rId3" Type="http://schemas.openxmlformats.org/officeDocument/2006/relationships/image" Target="../media/image3.jpg"/><Relationship Id="rId4" Type="http://schemas.openxmlformats.org/officeDocument/2006/relationships/image" Target="../media/image1.png"/><Relationship Id="rId5" Type="http://schemas.openxmlformats.org/officeDocument/2006/relationships/image" Target="../media/image2.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3.jpg"/><Relationship Id="rId4" Type="http://schemas.openxmlformats.org/officeDocument/2006/relationships/image" Target="../media/image1.png"/><Relationship Id="rId5" Type="http://schemas.openxmlformats.org/officeDocument/2006/relationships/image" Target="../media/image2.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3.jpg"/><Relationship Id="rId4" Type="http://schemas.openxmlformats.org/officeDocument/2006/relationships/image" Target="../media/image1.png"/><Relationship Id="rId5" Type="http://schemas.openxmlformats.org/officeDocument/2006/relationships/image" Target="../media/image2.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3.jpg"/><Relationship Id="rId4" Type="http://schemas.openxmlformats.org/officeDocument/2006/relationships/image" Target="../media/image1.png"/><Relationship Id="rId5" Type="http://schemas.openxmlformats.org/officeDocument/2006/relationships/image" Target="../media/image2.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3.jpg"/><Relationship Id="rId4" Type="http://schemas.openxmlformats.org/officeDocument/2006/relationships/image" Target="../media/image1.png"/><Relationship Id="rId5" Type="http://schemas.openxmlformats.org/officeDocument/2006/relationships/image" Target="../media/image2.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3.jpg"/><Relationship Id="rId4" Type="http://schemas.openxmlformats.org/officeDocument/2006/relationships/image" Target="../media/image1.png"/><Relationship Id="rId5" Type="http://schemas.openxmlformats.org/officeDocument/2006/relationships/image" Target="../media/image2.jpg"/><Relationship Id="rId6" Type="http://schemas.openxmlformats.org/officeDocument/2006/relationships/hyperlink" Target="https://www.svenskakyrkan.se/framtidenborhososs/finns-det-rum-for-mig"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3.jpg"/><Relationship Id="rId4" Type="http://schemas.openxmlformats.org/officeDocument/2006/relationships/image" Target="../media/image1.png"/><Relationship Id="rId5" Type="http://schemas.openxmlformats.org/officeDocument/2006/relationships/image" Target="../media/image2.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3.jpg"/><Relationship Id="rId4" Type="http://schemas.openxmlformats.org/officeDocument/2006/relationships/image" Target="../media/image1.png"/><Relationship Id="rId5" Type="http://schemas.openxmlformats.org/officeDocument/2006/relationships/image" Target="../media/image2.jpg"/><Relationship Id="rId6" Type="http://schemas.openxmlformats.org/officeDocument/2006/relationships/image" Target="../media/image5.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3.jpg"/><Relationship Id="rId4" Type="http://schemas.openxmlformats.org/officeDocument/2006/relationships/image" Target="../media/image1.png"/><Relationship Id="rId5"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3"/>
          <p:cNvSpPr/>
          <p:nvPr/>
        </p:nvSpPr>
        <p:spPr>
          <a:xfrm>
            <a:off x="-14468" y="0"/>
            <a:ext cx="12220935" cy="5815614"/>
          </a:xfrm>
          <a:prstGeom prst="rect">
            <a:avLst/>
          </a:prstGeom>
          <a:solidFill>
            <a:srgbClr val="C9C9C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5" name="Google Shape;85;p13"/>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Autofit/>
          </a:bodyPr>
          <a:lstStyle/>
          <a:p>
            <a:pPr indent="0" lvl="0" marL="0" rtl="0" algn="ctr">
              <a:lnSpc>
                <a:spcPct val="90000"/>
              </a:lnSpc>
              <a:spcBef>
                <a:spcPts val="0"/>
              </a:spcBef>
              <a:spcAft>
                <a:spcPts val="0"/>
              </a:spcAft>
              <a:buClr>
                <a:srgbClr val="C00000"/>
              </a:buClr>
              <a:buSzPts val="6000"/>
              <a:buFont typeface="Calibri"/>
              <a:buNone/>
            </a:pPr>
            <a:r>
              <a:rPr b="1" lang="sv-SE">
                <a:solidFill>
                  <a:srgbClr val="C00000"/>
                </a:solidFill>
              </a:rPr>
              <a:t>Finns det rum för mig?</a:t>
            </a:r>
            <a:endParaRPr/>
          </a:p>
        </p:txBody>
      </p:sp>
      <p:pic>
        <p:nvPicPr>
          <p:cNvPr id="86" name="Google Shape;86;p13"/>
          <p:cNvPicPr preferRelativeResize="0"/>
          <p:nvPr/>
        </p:nvPicPr>
        <p:blipFill rotWithShape="1">
          <a:blip r:embed="rId3">
            <a:alphaModFix/>
          </a:blip>
          <a:srcRect b="27450" l="1582" r="6418" t="52464"/>
          <a:stretch/>
        </p:blipFill>
        <p:spPr>
          <a:xfrm>
            <a:off x="72571" y="68403"/>
            <a:ext cx="12040724" cy="1478672"/>
          </a:xfrm>
          <a:prstGeom prst="rect">
            <a:avLst/>
          </a:prstGeom>
          <a:noFill/>
          <a:ln>
            <a:noFill/>
          </a:ln>
        </p:spPr>
      </p:pic>
      <p:grpSp>
        <p:nvGrpSpPr>
          <p:cNvPr id="87" name="Google Shape;87;p13"/>
          <p:cNvGrpSpPr/>
          <p:nvPr/>
        </p:nvGrpSpPr>
        <p:grpSpPr>
          <a:xfrm>
            <a:off x="7451494" y="5874026"/>
            <a:ext cx="4589230" cy="839668"/>
            <a:chOff x="7109726" y="5811495"/>
            <a:chExt cx="4930997" cy="902199"/>
          </a:xfrm>
        </p:grpSpPr>
        <p:pic>
          <p:nvPicPr>
            <p:cNvPr descr="En bild som visar text&#10;&#10;Automatiskt genererad beskrivning" id="88" name="Google Shape;88;p13"/>
            <p:cNvPicPr preferRelativeResize="0"/>
            <p:nvPr/>
          </p:nvPicPr>
          <p:blipFill rotWithShape="1">
            <a:blip r:embed="rId4">
              <a:alphaModFix/>
            </a:blip>
            <a:srcRect b="0" l="0" r="0" t="0"/>
            <a:stretch/>
          </p:blipFill>
          <p:spPr>
            <a:xfrm>
              <a:off x="9571596" y="5811495"/>
              <a:ext cx="2469127" cy="883906"/>
            </a:xfrm>
            <a:prstGeom prst="rect">
              <a:avLst/>
            </a:prstGeom>
            <a:noFill/>
            <a:ln>
              <a:noFill/>
            </a:ln>
          </p:spPr>
        </p:pic>
        <p:pic>
          <p:nvPicPr>
            <p:cNvPr descr="En bild som visar text&#10;&#10;Automatiskt genererad beskrivning" id="89" name="Google Shape;89;p13"/>
            <p:cNvPicPr preferRelativeResize="0"/>
            <p:nvPr/>
          </p:nvPicPr>
          <p:blipFill rotWithShape="1">
            <a:blip r:embed="rId5">
              <a:alphaModFix/>
            </a:blip>
            <a:srcRect b="41926" l="0" r="0" t="30929"/>
            <a:stretch/>
          </p:blipFill>
          <p:spPr>
            <a:xfrm>
              <a:off x="8266888" y="6385213"/>
              <a:ext cx="1210107" cy="328481"/>
            </a:xfrm>
            <a:prstGeom prst="rect">
              <a:avLst/>
            </a:prstGeom>
            <a:noFill/>
            <a:ln>
              <a:noFill/>
            </a:ln>
          </p:spPr>
        </p:pic>
        <p:pic>
          <p:nvPicPr>
            <p:cNvPr descr="En bild som visar ritning&#10;&#10;Automatiskt genererad beskrivning" id="90" name="Google Shape;90;p13"/>
            <p:cNvPicPr preferRelativeResize="0"/>
            <p:nvPr/>
          </p:nvPicPr>
          <p:blipFill rotWithShape="1">
            <a:blip r:embed="rId6">
              <a:alphaModFix/>
            </a:blip>
            <a:srcRect b="0" l="0" r="0" t="0"/>
            <a:stretch/>
          </p:blipFill>
          <p:spPr>
            <a:xfrm>
              <a:off x="7109726" y="5870687"/>
              <a:ext cx="2469128" cy="451765"/>
            </a:xfrm>
            <a:prstGeom prst="rect">
              <a:avLst/>
            </a:prstGeom>
            <a:noFill/>
            <a:ln>
              <a:noFill/>
            </a:ln>
          </p:spPr>
        </p:pic>
      </p:grpSp>
      <p:sp>
        <p:nvSpPr>
          <p:cNvPr id="91" name="Google Shape;91;p13"/>
          <p:cNvSpPr txBox="1"/>
          <p:nvPr>
            <p:ph idx="1" type="subTitle"/>
          </p:nvPr>
        </p:nvSpPr>
        <p:spPr>
          <a:xfrm>
            <a:off x="-14467" y="3624189"/>
            <a:ext cx="12206469" cy="93787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dk1"/>
              </a:buClr>
              <a:buSzPts val="2800"/>
              <a:buNone/>
            </a:pPr>
            <a:r>
              <a:rPr b="1" lang="sv-SE" sz="2800">
                <a:latin typeface="Calibri"/>
                <a:ea typeface="Calibri"/>
                <a:cs typeface="Calibri"/>
                <a:sym typeface="Calibri"/>
              </a:rPr>
              <a:t>Processutbildning om Inclusive Church för medarbetare i FBHO-församlingar</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4" name="Shape 184"/>
        <p:cNvGrpSpPr/>
        <p:nvPr/>
      </p:nvGrpSpPr>
      <p:grpSpPr>
        <a:xfrm>
          <a:off x="0" y="0"/>
          <a:ext cx="0" cy="0"/>
          <a:chOff x="0" y="0"/>
          <a:chExt cx="0" cy="0"/>
        </a:xfrm>
      </p:grpSpPr>
      <p:sp>
        <p:nvSpPr>
          <p:cNvPr id="185" name="Google Shape;185;p22"/>
          <p:cNvSpPr/>
          <p:nvPr/>
        </p:nvSpPr>
        <p:spPr>
          <a:xfrm>
            <a:off x="0" y="-99391"/>
            <a:ext cx="12358868" cy="5915005"/>
          </a:xfrm>
          <a:prstGeom prst="rect">
            <a:avLst/>
          </a:prstGeom>
          <a:solidFill>
            <a:srgbClr val="C9C9C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86" name="Google Shape;186;p22"/>
          <p:cNvSpPr txBox="1"/>
          <p:nvPr>
            <p:ph type="ctrTitle"/>
          </p:nvPr>
        </p:nvSpPr>
        <p:spPr>
          <a:xfrm>
            <a:off x="-1025882" y="144306"/>
            <a:ext cx="11637674" cy="1139329"/>
          </a:xfrm>
          <a:prstGeom prst="rect">
            <a:avLst/>
          </a:prstGeom>
          <a:noFill/>
          <a:ln>
            <a:noFill/>
          </a:ln>
        </p:spPr>
        <p:txBody>
          <a:bodyPr anchorCtr="0" anchor="b" bIns="45700" lIns="91425" spcFirstLastPara="1" rIns="91425" wrap="square" tIns="45700">
            <a:noAutofit/>
          </a:bodyPr>
          <a:lstStyle/>
          <a:p>
            <a:pPr indent="0" lvl="0" marL="0" rtl="0" algn="ctr">
              <a:lnSpc>
                <a:spcPct val="90000"/>
              </a:lnSpc>
              <a:spcBef>
                <a:spcPts val="0"/>
              </a:spcBef>
              <a:spcAft>
                <a:spcPts val="0"/>
              </a:spcAft>
              <a:buClr>
                <a:srgbClr val="C00000"/>
              </a:buClr>
              <a:buSzPts val="4000"/>
              <a:buFont typeface="Calibri"/>
              <a:buNone/>
            </a:pPr>
            <a:r>
              <a:rPr b="1" lang="sv-SE" sz="4000">
                <a:solidFill>
                  <a:srgbClr val="C00000"/>
                </a:solidFill>
              </a:rPr>
              <a:t>Samtal om föreläsningen</a:t>
            </a:r>
            <a:endParaRPr b="1" sz="4000">
              <a:solidFill>
                <a:srgbClr val="C00000"/>
              </a:solidFill>
            </a:endParaRPr>
          </a:p>
        </p:txBody>
      </p:sp>
      <p:grpSp>
        <p:nvGrpSpPr>
          <p:cNvPr id="187" name="Google Shape;187;p22"/>
          <p:cNvGrpSpPr/>
          <p:nvPr/>
        </p:nvGrpSpPr>
        <p:grpSpPr>
          <a:xfrm>
            <a:off x="7451494" y="5874026"/>
            <a:ext cx="4589230" cy="839668"/>
            <a:chOff x="7109726" y="5811495"/>
            <a:chExt cx="4930997" cy="902199"/>
          </a:xfrm>
        </p:grpSpPr>
        <p:pic>
          <p:nvPicPr>
            <p:cNvPr descr="En bild som visar text&#10;&#10;Automatiskt genererad beskrivning" id="188" name="Google Shape;188;p22"/>
            <p:cNvPicPr preferRelativeResize="0"/>
            <p:nvPr/>
          </p:nvPicPr>
          <p:blipFill rotWithShape="1">
            <a:blip r:embed="rId3">
              <a:alphaModFix/>
            </a:blip>
            <a:srcRect b="0" l="0" r="0" t="0"/>
            <a:stretch/>
          </p:blipFill>
          <p:spPr>
            <a:xfrm>
              <a:off x="9571596" y="5811495"/>
              <a:ext cx="2469127" cy="883906"/>
            </a:xfrm>
            <a:prstGeom prst="rect">
              <a:avLst/>
            </a:prstGeom>
            <a:noFill/>
            <a:ln>
              <a:noFill/>
            </a:ln>
          </p:spPr>
        </p:pic>
        <p:pic>
          <p:nvPicPr>
            <p:cNvPr descr="En bild som visar text&#10;&#10;Automatiskt genererad beskrivning" id="189" name="Google Shape;189;p22"/>
            <p:cNvPicPr preferRelativeResize="0"/>
            <p:nvPr/>
          </p:nvPicPr>
          <p:blipFill rotWithShape="1">
            <a:blip r:embed="rId4">
              <a:alphaModFix/>
            </a:blip>
            <a:srcRect b="41926" l="0" r="0" t="30929"/>
            <a:stretch/>
          </p:blipFill>
          <p:spPr>
            <a:xfrm>
              <a:off x="8266888" y="6385213"/>
              <a:ext cx="1210107" cy="328481"/>
            </a:xfrm>
            <a:prstGeom prst="rect">
              <a:avLst/>
            </a:prstGeom>
            <a:noFill/>
            <a:ln>
              <a:noFill/>
            </a:ln>
          </p:spPr>
        </p:pic>
        <p:pic>
          <p:nvPicPr>
            <p:cNvPr descr="En bild som visar ritning&#10;&#10;Automatiskt genererad beskrivning" id="190" name="Google Shape;190;p22"/>
            <p:cNvPicPr preferRelativeResize="0"/>
            <p:nvPr/>
          </p:nvPicPr>
          <p:blipFill rotWithShape="1">
            <a:blip r:embed="rId5">
              <a:alphaModFix/>
            </a:blip>
            <a:srcRect b="0" l="0" r="0" t="0"/>
            <a:stretch/>
          </p:blipFill>
          <p:spPr>
            <a:xfrm>
              <a:off x="7109726" y="5870687"/>
              <a:ext cx="2469128" cy="451765"/>
            </a:xfrm>
            <a:prstGeom prst="rect">
              <a:avLst/>
            </a:prstGeom>
            <a:noFill/>
            <a:ln>
              <a:noFill/>
            </a:ln>
          </p:spPr>
        </p:pic>
      </p:grpSp>
      <p:sp>
        <p:nvSpPr>
          <p:cNvPr id="191" name="Google Shape;191;p22"/>
          <p:cNvSpPr txBox="1"/>
          <p:nvPr>
            <p:ph idx="1" type="subTitle"/>
          </p:nvPr>
        </p:nvSpPr>
        <p:spPr>
          <a:xfrm>
            <a:off x="694837" y="1634433"/>
            <a:ext cx="11497163" cy="4204322"/>
          </a:xfrm>
          <a:prstGeom prst="rect">
            <a:avLst/>
          </a:prstGeom>
          <a:noFill/>
          <a:ln>
            <a:noFill/>
          </a:ln>
        </p:spPr>
        <p:txBody>
          <a:bodyPr anchorCtr="0" anchor="t" bIns="45700" lIns="91425" spcFirstLastPara="1" rIns="91425" wrap="square" tIns="45700">
            <a:noAutofit/>
          </a:bodyPr>
          <a:lstStyle/>
          <a:p>
            <a:pPr indent="0" lvl="0" marL="0" rtl="0" algn="l">
              <a:lnSpc>
                <a:spcPct val="70000"/>
              </a:lnSpc>
              <a:spcBef>
                <a:spcPts val="0"/>
              </a:spcBef>
              <a:spcAft>
                <a:spcPts val="0"/>
              </a:spcAft>
              <a:buClr>
                <a:schemeClr val="dk1"/>
              </a:buClr>
              <a:buSzPts val="2590"/>
              <a:buNone/>
            </a:pPr>
            <a:r>
              <a:rPr b="1" lang="sv-SE" sz="2590">
                <a:latin typeface="Calibri"/>
                <a:ea typeface="Calibri"/>
                <a:cs typeface="Calibri"/>
                <a:sym typeface="Calibri"/>
              </a:rPr>
              <a:t>1. Vad tar du särskilt med dig från föreläsningen? Låt alla i gruppen säga något de minns/tar med sig. </a:t>
            </a:r>
            <a:endParaRPr/>
          </a:p>
          <a:p>
            <a:pPr indent="0" lvl="0" marL="0" rtl="0" algn="l">
              <a:lnSpc>
                <a:spcPct val="70000"/>
              </a:lnSpc>
              <a:spcBef>
                <a:spcPts val="1000"/>
              </a:spcBef>
              <a:spcAft>
                <a:spcPts val="0"/>
              </a:spcAft>
              <a:buClr>
                <a:schemeClr val="dk1"/>
              </a:buClr>
              <a:buSzPts val="2590"/>
              <a:buNone/>
            </a:pPr>
            <a:r>
              <a:rPr b="1" lang="sv-SE" sz="2590">
                <a:latin typeface="Calibri"/>
                <a:ea typeface="Calibri"/>
                <a:cs typeface="Calibri"/>
                <a:sym typeface="Calibri"/>
              </a:rPr>
              <a:t>2. Var det något i Ruths föreläsning som överraskade dig eller fick dig att känna dig obekväm?</a:t>
            </a:r>
            <a:endParaRPr/>
          </a:p>
          <a:p>
            <a:pPr indent="0" lvl="0" marL="0" rtl="0" algn="l">
              <a:lnSpc>
                <a:spcPct val="70000"/>
              </a:lnSpc>
              <a:spcBef>
                <a:spcPts val="1000"/>
              </a:spcBef>
              <a:spcAft>
                <a:spcPts val="0"/>
              </a:spcAft>
              <a:buClr>
                <a:schemeClr val="dk1"/>
              </a:buClr>
              <a:buSzPts val="2590"/>
              <a:buNone/>
            </a:pPr>
            <a:r>
              <a:rPr b="1" lang="sv-SE" sz="2590">
                <a:latin typeface="Calibri"/>
                <a:ea typeface="Calibri"/>
                <a:cs typeface="Calibri"/>
                <a:sym typeface="Calibri"/>
              </a:rPr>
              <a:t>3. Tror du att det är sant att framtidens kyrka måste vara inkluderande?</a:t>
            </a:r>
            <a:endParaRPr/>
          </a:p>
          <a:p>
            <a:pPr indent="0" lvl="0" marL="0" rtl="0" algn="l">
              <a:lnSpc>
                <a:spcPct val="70000"/>
              </a:lnSpc>
              <a:spcBef>
                <a:spcPts val="1000"/>
              </a:spcBef>
              <a:spcAft>
                <a:spcPts val="0"/>
              </a:spcAft>
              <a:buClr>
                <a:schemeClr val="dk1"/>
              </a:buClr>
              <a:buSzPts val="2590"/>
              <a:buNone/>
            </a:pPr>
            <a:r>
              <a:rPr b="1" lang="sv-SE" sz="2590">
                <a:latin typeface="Calibri"/>
                <a:ea typeface="Calibri"/>
                <a:cs typeface="Calibri"/>
                <a:sym typeface="Calibri"/>
              </a:rPr>
              <a:t>4. Tänk på ett behov du har. Hur vill du att kyrkan ska förändras så att du kan delta fullt ut?</a:t>
            </a:r>
            <a:endParaRPr/>
          </a:p>
          <a:p>
            <a:pPr indent="0" lvl="0" marL="0" rtl="0" algn="l">
              <a:lnSpc>
                <a:spcPct val="70000"/>
              </a:lnSpc>
              <a:spcBef>
                <a:spcPts val="1000"/>
              </a:spcBef>
              <a:spcAft>
                <a:spcPts val="0"/>
              </a:spcAft>
              <a:buClr>
                <a:schemeClr val="dk1"/>
              </a:buClr>
              <a:buSzPts val="2590"/>
              <a:buNone/>
            </a:pPr>
            <a:r>
              <a:rPr b="1" lang="sv-SE" sz="2590">
                <a:latin typeface="Calibri"/>
                <a:ea typeface="Calibri"/>
                <a:cs typeface="Calibri"/>
                <a:sym typeface="Calibri"/>
              </a:rPr>
              <a:t>5. Tänk på en gåva du har. Hur kan du använda denna gåva för att arbeta för rättvisa i kyrkan?</a:t>
            </a:r>
            <a:endParaRPr/>
          </a:p>
          <a:p>
            <a:pPr indent="0" lvl="0" marL="0" rtl="0" algn="l">
              <a:lnSpc>
                <a:spcPct val="70000"/>
              </a:lnSpc>
              <a:spcBef>
                <a:spcPts val="1000"/>
              </a:spcBef>
              <a:spcAft>
                <a:spcPts val="0"/>
              </a:spcAft>
              <a:buClr>
                <a:schemeClr val="dk1"/>
              </a:buClr>
              <a:buSzPts val="2590"/>
              <a:buNone/>
            </a:pPr>
            <a:r>
              <a:rPr b="1" lang="sv-SE" sz="2590">
                <a:latin typeface="Calibri"/>
                <a:ea typeface="Calibri"/>
                <a:cs typeface="Calibri"/>
                <a:sym typeface="Calibri"/>
              </a:rPr>
              <a:t>6. Ruth har skrivit föreläsningen från ett brittiskt perspektiv. Hur tror du att exemplen från England relaterar till kyrkan i Sverige?</a:t>
            </a:r>
            <a:endParaRPr b="1" sz="2590">
              <a:latin typeface="Calibri"/>
              <a:ea typeface="Calibri"/>
              <a:cs typeface="Calibri"/>
              <a:sym typeface="Calibri"/>
            </a:endParaRPr>
          </a:p>
          <a:p>
            <a:pPr indent="0" lvl="0" marL="0" rtl="0" algn="l">
              <a:lnSpc>
                <a:spcPct val="70000"/>
              </a:lnSpc>
              <a:spcBef>
                <a:spcPts val="1000"/>
              </a:spcBef>
              <a:spcAft>
                <a:spcPts val="0"/>
              </a:spcAft>
              <a:buClr>
                <a:schemeClr val="dk1"/>
              </a:buClr>
              <a:buSzPts val="2590"/>
              <a:buNone/>
            </a:pPr>
            <a:r>
              <a:t/>
            </a:r>
            <a:endParaRPr b="1" sz="2590">
              <a:latin typeface="Calibri"/>
              <a:ea typeface="Calibri"/>
              <a:cs typeface="Calibri"/>
              <a:sym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5" name="Shape 195"/>
        <p:cNvGrpSpPr/>
        <p:nvPr/>
      </p:nvGrpSpPr>
      <p:grpSpPr>
        <a:xfrm>
          <a:off x="0" y="0"/>
          <a:ext cx="0" cy="0"/>
          <a:chOff x="0" y="0"/>
          <a:chExt cx="0" cy="0"/>
        </a:xfrm>
      </p:grpSpPr>
      <p:sp>
        <p:nvSpPr>
          <p:cNvPr id="196" name="Google Shape;196;p23"/>
          <p:cNvSpPr/>
          <p:nvPr/>
        </p:nvSpPr>
        <p:spPr>
          <a:xfrm>
            <a:off x="0" y="-99391"/>
            <a:ext cx="12358868" cy="5915005"/>
          </a:xfrm>
          <a:prstGeom prst="rect">
            <a:avLst/>
          </a:prstGeom>
          <a:solidFill>
            <a:srgbClr val="C9C9C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7" name="Google Shape;197;p23"/>
          <p:cNvSpPr txBox="1"/>
          <p:nvPr>
            <p:ph type="ctrTitle"/>
          </p:nvPr>
        </p:nvSpPr>
        <p:spPr>
          <a:xfrm>
            <a:off x="-1025882" y="144306"/>
            <a:ext cx="11637674" cy="1139329"/>
          </a:xfrm>
          <a:prstGeom prst="rect">
            <a:avLst/>
          </a:prstGeom>
          <a:noFill/>
          <a:ln>
            <a:noFill/>
          </a:ln>
        </p:spPr>
        <p:txBody>
          <a:bodyPr anchorCtr="0" anchor="b" bIns="45700" lIns="91425" spcFirstLastPara="1" rIns="91425" wrap="square" tIns="45700">
            <a:noAutofit/>
          </a:bodyPr>
          <a:lstStyle/>
          <a:p>
            <a:pPr indent="0" lvl="0" marL="0" rtl="0" algn="ctr">
              <a:lnSpc>
                <a:spcPct val="90000"/>
              </a:lnSpc>
              <a:spcBef>
                <a:spcPts val="0"/>
              </a:spcBef>
              <a:spcAft>
                <a:spcPts val="0"/>
              </a:spcAft>
              <a:buClr>
                <a:srgbClr val="C00000"/>
              </a:buClr>
              <a:buSzPts val="4000"/>
              <a:buFont typeface="Calibri"/>
              <a:buNone/>
            </a:pPr>
            <a:r>
              <a:rPr b="1" lang="sv-SE" sz="4000">
                <a:solidFill>
                  <a:srgbClr val="C00000"/>
                </a:solidFill>
              </a:rPr>
              <a:t>Fördjupning för den som vill</a:t>
            </a:r>
            <a:endParaRPr b="1" sz="4000">
              <a:solidFill>
                <a:srgbClr val="C00000"/>
              </a:solidFill>
            </a:endParaRPr>
          </a:p>
        </p:txBody>
      </p:sp>
      <p:grpSp>
        <p:nvGrpSpPr>
          <p:cNvPr id="198" name="Google Shape;198;p23"/>
          <p:cNvGrpSpPr/>
          <p:nvPr/>
        </p:nvGrpSpPr>
        <p:grpSpPr>
          <a:xfrm>
            <a:off x="7451494" y="5874026"/>
            <a:ext cx="4589230" cy="839668"/>
            <a:chOff x="7109726" y="5811495"/>
            <a:chExt cx="4930997" cy="902199"/>
          </a:xfrm>
        </p:grpSpPr>
        <p:pic>
          <p:nvPicPr>
            <p:cNvPr descr="En bild som visar text&#10;&#10;Automatiskt genererad beskrivning" id="199" name="Google Shape;199;p23"/>
            <p:cNvPicPr preferRelativeResize="0"/>
            <p:nvPr/>
          </p:nvPicPr>
          <p:blipFill rotWithShape="1">
            <a:blip r:embed="rId3">
              <a:alphaModFix/>
            </a:blip>
            <a:srcRect b="0" l="0" r="0" t="0"/>
            <a:stretch/>
          </p:blipFill>
          <p:spPr>
            <a:xfrm>
              <a:off x="9571596" y="5811495"/>
              <a:ext cx="2469127" cy="883906"/>
            </a:xfrm>
            <a:prstGeom prst="rect">
              <a:avLst/>
            </a:prstGeom>
            <a:noFill/>
            <a:ln>
              <a:noFill/>
            </a:ln>
          </p:spPr>
        </p:pic>
        <p:pic>
          <p:nvPicPr>
            <p:cNvPr descr="En bild som visar text&#10;&#10;Automatiskt genererad beskrivning" id="200" name="Google Shape;200;p23"/>
            <p:cNvPicPr preferRelativeResize="0"/>
            <p:nvPr/>
          </p:nvPicPr>
          <p:blipFill rotWithShape="1">
            <a:blip r:embed="rId4">
              <a:alphaModFix/>
            </a:blip>
            <a:srcRect b="41926" l="0" r="0" t="30929"/>
            <a:stretch/>
          </p:blipFill>
          <p:spPr>
            <a:xfrm>
              <a:off x="8266888" y="6385213"/>
              <a:ext cx="1210107" cy="328481"/>
            </a:xfrm>
            <a:prstGeom prst="rect">
              <a:avLst/>
            </a:prstGeom>
            <a:noFill/>
            <a:ln>
              <a:noFill/>
            </a:ln>
          </p:spPr>
        </p:pic>
        <p:pic>
          <p:nvPicPr>
            <p:cNvPr descr="En bild som visar ritning&#10;&#10;Automatiskt genererad beskrivning" id="201" name="Google Shape;201;p23"/>
            <p:cNvPicPr preferRelativeResize="0"/>
            <p:nvPr/>
          </p:nvPicPr>
          <p:blipFill rotWithShape="1">
            <a:blip r:embed="rId5">
              <a:alphaModFix/>
            </a:blip>
            <a:srcRect b="0" l="0" r="0" t="0"/>
            <a:stretch/>
          </p:blipFill>
          <p:spPr>
            <a:xfrm>
              <a:off x="7109726" y="5870687"/>
              <a:ext cx="2469128" cy="451765"/>
            </a:xfrm>
            <a:prstGeom prst="rect">
              <a:avLst/>
            </a:prstGeom>
            <a:noFill/>
            <a:ln>
              <a:noFill/>
            </a:ln>
          </p:spPr>
        </p:pic>
      </p:grpSp>
      <p:sp>
        <p:nvSpPr>
          <p:cNvPr id="202" name="Google Shape;202;p23"/>
          <p:cNvSpPr txBox="1"/>
          <p:nvPr>
            <p:ph idx="1" type="subTitle"/>
          </p:nvPr>
        </p:nvSpPr>
        <p:spPr>
          <a:xfrm>
            <a:off x="694837" y="1634433"/>
            <a:ext cx="11497163" cy="4204322"/>
          </a:xfrm>
          <a:prstGeom prst="rect">
            <a:avLst/>
          </a:prstGeom>
          <a:noFill/>
          <a:ln>
            <a:noFill/>
          </a:ln>
        </p:spPr>
        <p:txBody>
          <a:bodyPr anchorCtr="0" anchor="t" bIns="45700" lIns="91425" spcFirstLastPara="1" rIns="91425" wrap="square" tIns="45700">
            <a:noAutofit/>
          </a:bodyPr>
          <a:lstStyle/>
          <a:p>
            <a:pPr indent="-457200" lvl="0" marL="457200" rtl="0" algn="l">
              <a:lnSpc>
                <a:spcPct val="90000"/>
              </a:lnSpc>
              <a:spcBef>
                <a:spcPts val="0"/>
              </a:spcBef>
              <a:spcAft>
                <a:spcPts val="0"/>
              </a:spcAft>
              <a:buClr>
                <a:schemeClr val="dk1"/>
              </a:buClr>
              <a:buSzPts val="2800"/>
              <a:buFont typeface="Calibri"/>
              <a:buChar char="-"/>
            </a:pPr>
            <a:r>
              <a:rPr b="1" lang="sv-SE" sz="2800">
                <a:latin typeface="Calibri"/>
                <a:ea typeface="Calibri"/>
                <a:cs typeface="Calibri"/>
                <a:sym typeface="Calibri"/>
              </a:rPr>
              <a:t>Ni kommer få Ruths föreläsning i text på mail. </a:t>
            </a:r>
            <a:endParaRPr/>
          </a:p>
          <a:p>
            <a:pPr indent="-279400" lvl="0" marL="457200" rtl="0" algn="l">
              <a:lnSpc>
                <a:spcPct val="90000"/>
              </a:lnSpc>
              <a:spcBef>
                <a:spcPts val="1000"/>
              </a:spcBef>
              <a:spcAft>
                <a:spcPts val="0"/>
              </a:spcAft>
              <a:buClr>
                <a:schemeClr val="dk1"/>
              </a:buClr>
              <a:buSzPts val="2800"/>
              <a:buFont typeface="Calibri"/>
              <a:buNone/>
            </a:pPr>
            <a:r>
              <a:t/>
            </a:r>
            <a:endParaRPr b="1" sz="2800">
              <a:latin typeface="Calibri"/>
              <a:ea typeface="Calibri"/>
              <a:cs typeface="Calibri"/>
              <a:sym typeface="Calibri"/>
            </a:endParaRPr>
          </a:p>
          <a:p>
            <a:pPr indent="-457200" lvl="0" marL="457200" rtl="0" algn="l">
              <a:lnSpc>
                <a:spcPct val="90000"/>
              </a:lnSpc>
              <a:spcBef>
                <a:spcPts val="1000"/>
              </a:spcBef>
              <a:spcAft>
                <a:spcPts val="0"/>
              </a:spcAft>
              <a:buClr>
                <a:schemeClr val="dk1"/>
              </a:buClr>
              <a:buSzPts val="2800"/>
              <a:buFont typeface="Calibri"/>
              <a:buChar char="-"/>
            </a:pPr>
            <a:r>
              <a:rPr b="1" lang="sv-SE" sz="2800">
                <a:latin typeface="Calibri"/>
                <a:ea typeface="Calibri"/>
                <a:cs typeface="Calibri"/>
                <a:sym typeface="Calibri"/>
              </a:rPr>
              <a:t>Ruth hänvisade till rapporten ”Leading Togheter in Growing Methodist Churches”. </a:t>
            </a:r>
            <a:br>
              <a:rPr b="1" lang="sv-SE" sz="2800">
                <a:latin typeface="Calibri"/>
                <a:ea typeface="Calibri"/>
                <a:cs typeface="Calibri"/>
                <a:sym typeface="Calibri"/>
              </a:rPr>
            </a:br>
            <a:r>
              <a:rPr b="1" lang="sv-SE" sz="2800">
                <a:latin typeface="Calibri"/>
                <a:ea typeface="Calibri"/>
                <a:cs typeface="Calibri"/>
                <a:sym typeface="Calibri"/>
              </a:rPr>
              <a:t>Rapporten kan laddas ned här: </a:t>
            </a:r>
            <a:r>
              <a:rPr b="1" lang="sv-SE" sz="2800" u="sng">
                <a:solidFill>
                  <a:schemeClr val="hlink"/>
                </a:solidFill>
                <a:latin typeface="Calibri"/>
                <a:ea typeface="Calibri"/>
                <a:cs typeface="Calibri"/>
                <a:sym typeface="Calibri"/>
                <a:hlinkClick r:id="rId6"/>
              </a:rPr>
              <a:t>https://www.methodist.org.uk/media/4891/leading_together_final_report.pdf</a:t>
            </a:r>
            <a:r>
              <a:rPr b="1" lang="sv-SE" sz="2800">
                <a:latin typeface="Calibri"/>
                <a:ea typeface="Calibri"/>
                <a:cs typeface="Calibri"/>
                <a:sym typeface="Calibri"/>
              </a:rPr>
              <a:t> </a:t>
            </a:r>
            <a:endParaRPr b="1" sz="2800">
              <a:latin typeface="Calibri"/>
              <a:ea typeface="Calibri"/>
              <a:cs typeface="Calibri"/>
              <a:sym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6" name="Shape 206"/>
        <p:cNvGrpSpPr/>
        <p:nvPr/>
      </p:nvGrpSpPr>
      <p:grpSpPr>
        <a:xfrm>
          <a:off x="0" y="0"/>
          <a:ext cx="0" cy="0"/>
          <a:chOff x="0" y="0"/>
          <a:chExt cx="0" cy="0"/>
        </a:xfrm>
      </p:grpSpPr>
      <p:sp>
        <p:nvSpPr>
          <p:cNvPr id="207" name="Google Shape;207;p24"/>
          <p:cNvSpPr/>
          <p:nvPr/>
        </p:nvSpPr>
        <p:spPr>
          <a:xfrm>
            <a:off x="0" y="-99391"/>
            <a:ext cx="12358868" cy="5915005"/>
          </a:xfrm>
          <a:prstGeom prst="rect">
            <a:avLst/>
          </a:prstGeom>
          <a:solidFill>
            <a:srgbClr val="C9C9C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08" name="Google Shape;208;p24"/>
          <p:cNvSpPr txBox="1"/>
          <p:nvPr>
            <p:ph type="ctrTitle"/>
          </p:nvPr>
        </p:nvSpPr>
        <p:spPr>
          <a:xfrm>
            <a:off x="-1025882" y="144306"/>
            <a:ext cx="11637674" cy="1139329"/>
          </a:xfrm>
          <a:prstGeom prst="rect">
            <a:avLst/>
          </a:prstGeom>
          <a:noFill/>
          <a:ln>
            <a:noFill/>
          </a:ln>
        </p:spPr>
        <p:txBody>
          <a:bodyPr anchorCtr="0" anchor="b" bIns="45700" lIns="91425" spcFirstLastPara="1" rIns="91425" wrap="square" tIns="45700">
            <a:noAutofit/>
          </a:bodyPr>
          <a:lstStyle/>
          <a:p>
            <a:pPr indent="0" lvl="0" marL="0" rtl="0" algn="ctr">
              <a:lnSpc>
                <a:spcPct val="90000"/>
              </a:lnSpc>
              <a:spcBef>
                <a:spcPts val="0"/>
              </a:spcBef>
              <a:spcAft>
                <a:spcPts val="0"/>
              </a:spcAft>
              <a:buClr>
                <a:srgbClr val="C00000"/>
              </a:buClr>
              <a:buSzPts val="4000"/>
              <a:buFont typeface="Calibri"/>
              <a:buNone/>
            </a:pPr>
            <a:r>
              <a:rPr b="1" lang="sv-SE" sz="4000">
                <a:solidFill>
                  <a:srgbClr val="C00000"/>
                </a:solidFill>
              </a:rPr>
              <a:t>Hemuppgift till nästa gång</a:t>
            </a:r>
            <a:endParaRPr b="1" sz="4000">
              <a:solidFill>
                <a:srgbClr val="C00000"/>
              </a:solidFill>
            </a:endParaRPr>
          </a:p>
        </p:txBody>
      </p:sp>
      <p:grpSp>
        <p:nvGrpSpPr>
          <p:cNvPr id="209" name="Google Shape;209;p24"/>
          <p:cNvGrpSpPr/>
          <p:nvPr/>
        </p:nvGrpSpPr>
        <p:grpSpPr>
          <a:xfrm>
            <a:off x="7451494" y="5874026"/>
            <a:ext cx="4589230" cy="839668"/>
            <a:chOff x="7109726" y="5811495"/>
            <a:chExt cx="4930997" cy="902199"/>
          </a:xfrm>
        </p:grpSpPr>
        <p:pic>
          <p:nvPicPr>
            <p:cNvPr descr="En bild som visar text&#10;&#10;Automatiskt genererad beskrivning" id="210" name="Google Shape;210;p24"/>
            <p:cNvPicPr preferRelativeResize="0"/>
            <p:nvPr/>
          </p:nvPicPr>
          <p:blipFill rotWithShape="1">
            <a:blip r:embed="rId3">
              <a:alphaModFix/>
            </a:blip>
            <a:srcRect b="0" l="0" r="0" t="0"/>
            <a:stretch/>
          </p:blipFill>
          <p:spPr>
            <a:xfrm>
              <a:off x="9571596" y="5811495"/>
              <a:ext cx="2469127" cy="883906"/>
            </a:xfrm>
            <a:prstGeom prst="rect">
              <a:avLst/>
            </a:prstGeom>
            <a:noFill/>
            <a:ln>
              <a:noFill/>
            </a:ln>
          </p:spPr>
        </p:pic>
        <p:pic>
          <p:nvPicPr>
            <p:cNvPr descr="En bild som visar text&#10;&#10;Automatiskt genererad beskrivning" id="211" name="Google Shape;211;p24"/>
            <p:cNvPicPr preferRelativeResize="0"/>
            <p:nvPr/>
          </p:nvPicPr>
          <p:blipFill rotWithShape="1">
            <a:blip r:embed="rId4">
              <a:alphaModFix/>
            </a:blip>
            <a:srcRect b="41926" l="0" r="0" t="30929"/>
            <a:stretch/>
          </p:blipFill>
          <p:spPr>
            <a:xfrm>
              <a:off x="8266888" y="6385213"/>
              <a:ext cx="1210107" cy="328481"/>
            </a:xfrm>
            <a:prstGeom prst="rect">
              <a:avLst/>
            </a:prstGeom>
            <a:noFill/>
            <a:ln>
              <a:noFill/>
            </a:ln>
          </p:spPr>
        </p:pic>
        <p:pic>
          <p:nvPicPr>
            <p:cNvPr descr="En bild som visar ritning&#10;&#10;Automatiskt genererad beskrivning" id="212" name="Google Shape;212;p24"/>
            <p:cNvPicPr preferRelativeResize="0"/>
            <p:nvPr/>
          </p:nvPicPr>
          <p:blipFill rotWithShape="1">
            <a:blip r:embed="rId5">
              <a:alphaModFix/>
            </a:blip>
            <a:srcRect b="0" l="0" r="0" t="0"/>
            <a:stretch/>
          </p:blipFill>
          <p:spPr>
            <a:xfrm>
              <a:off x="7109726" y="5870687"/>
              <a:ext cx="2469128" cy="451765"/>
            </a:xfrm>
            <a:prstGeom prst="rect">
              <a:avLst/>
            </a:prstGeom>
            <a:noFill/>
            <a:ln>
              <a:noFill/>
            </a:ln>
          </p:spPr>
        </p:pic>
      </p:grpSp>
      <p:sp>
        <p:nvSpPr>
          <p:cNvPr id="213" name="Google Shape;213;p24"/>
          <p:cNvSpPr txBox="1"/>
          <p:nvPr>
            <p:ph idx="1" type="subTitle"/>
          </p:nvPr>
        </p:nvSpPr>
        <p:spPr>
          <a:xfrm>
            <a:off x="694837" y="1634433"/>
            <a:ext cx="11497200" cy="4204200"/>
          </a:xfrm>
          <a:prstGeom prst="rect">
            <a:avLst/>
          </a:prstGeom>
          <a:noFill/>
          <a:ln>
            <a:noFill/>
          </a:ln>
        </p:spPr>
        <p:txBody>
          <a:bodyPr anchorCtr="0" anchor="t" bIns="45700" lIns="91425" spcFirstLastPara="1" rIns="91425" wrap="square" tIns="45700">
            <a:noAutofit/>
          </a:bodyPr>
          <a:lstStyle/>
          <a:p>
            <a:pPr indent="-457200" lvl="0" marL="457200" rtl="0" algn="l">
              <a:lnSpc>
                <a:spcPct val="90000"/>
              </a:lnSpc>
              <a:spcBef>
                <a:spcPts val="0"/>
              </a:spcBef>
              <a:spcAft>
                <a:spcPts val="0"/>
              </a:spcAft>
              <a:buClr>
                <a:schemeClr val="dk1"/>
              </a:buClr>
              <a:buSzPts val="2800"/>
              <a:buFont typeface="Calibri"/>
              <a:buChar char="-"/>
            </a:pPr>
            <a:r>
              <a:rPr b="1" lang="sv-SE" sz="2800"/>
              <a:t>Fundera tillsammans på frågorna:</a:t>
            </a:r>
            <a:br>
              <a:rPr b="1" lang="sv-SE" sz="2800"/>
            </a:br>
            <a:r>
              <a:rPr lang="sv-SE" sz="2800"/>
              <a:t>Hur ser det ut i ert sammanhang idag? </a:t>
            </a:r>
            <a:br>
              <a:rPr lang="sv-SE" sz="2800"/>
            </a:br>
            <a:r>
              <a:rPr lang="sv-SE" sz="2800"/>
              <a:t>Vilka saknar ni i era ”rum”?</a:t>
            </a:r>
            <a:endParaRPr sz="2800"/>
          </a:p>
          <a:p>
            <a:pPr indent="0" lvl="0" marL="0" rtl="0" algn="l">
              <a:lnSpc>
                <a:spcPct val="90000"/>
              </a:lnSpc>
              <a:spcBef>
                <a:spcPts val="0"/>
              </a:spcBef>
              <a:spcAft>
                <a:spcPts val="0"/>
              </a:spcAft>
              <a:buNone/>
            </a:pPr>
            <a:r>
              <a:t/>
            </a:r>
            <a:endParaRPr b="1" sz="2800"/>
          </a:p>
          <a:p>
            <a:pPr indent="-457200" lvl="0" marL="457200" rtl="0" algn="l">
              <a:lnSpc>
                <a:spcPct val="90000"/>
              </a:lnSpc>
              <a:spcBef>
                <a:spcPts val="0"/>
              </a:spcBef>
              <a:spcAft>
                <a:spcPts val="0"/>
              </a:spcAft>
              <a:buClr>
                <a:schemeClr val="dk1"/>
              </a:buClr>
              <a:buSzPts val="2800"/>
              <a:buFont typeface="Calibri"/>
              <a:buChar char="-"/>
            </a:pPr>
            <a:r>
              <a:rPr b="1" lang="sv-SE" sz="2800">
                <a:latin typeface="Calibri"/>
                <a:ea typeface="Calibri"/>
                <a:cs typeface="Calibri"/>
                <a:sym typeface="Calibri"/>
              </a:rPr>
              <a:t>Läs boken </a:t>
            </a:r>
            <a:r>
              <a:rPr b="1" lang="sv-SE" sz="2800"/>
              <a:t>Mental Health</a:t>
            </a:r>
            <a:r>
              <a:rPr lang="sv-SE" sz="2800"/>
              <a:t> av Jean Vanier och John Swinton</a:t>
            </a:r>
            <a:endParaRPr sz="2800"/>
          </a:p>
          <a:p>
            <a:pPr indent="0" lvl="0" marL="0" rtl="0" algn="l">
              <a:lnSpc>
                <a:spcPct val="90000"/>
              </a:lnSpc>
              <a:spcBef>
                <a:spcPts val="0"/>
              </a:spcBef>
              <a:spcAft>
                <a:spcPts val="0"/>
              </a:spcAft>
              <a:buNone/>
            </a:pPr>
            <a:r>
              <a:t/>
            </a:r>
            <a:endParaRPr sz="2800"/>
          </a:p>
          <a:p>
            <a:pPr indent="-406400" lvl="0" marL="457200" rtl="0" algn="l">
              <a:lnSpc>
                <a:spcPct val="90000"/>
              </a:lnSpc>
              <a:spcBef>
                <a:spcPts val="0"/>
              </a:spcBef>
              <a:spcAft>
                <a:spcPts val="0"/>
              </a:spcAft>
              <a:buSzPts val="2800"/>
              <a:buChar char="-"/>
            </a:pPr>
            <a:r>
              <a:rPr lang="sv-SE" sz="2800"/>
              <a:t>För arbetslag som vill utmana sig själva ytterligare: Googla “teflontestet” och gör en ögonöppnande normkritisk övning</a:t>
            </a:r>
            <a:endParaRPr sz="2800"/>
          </a:p>
          <a:p>
            <a:pPr indent="0" lvl="0" marL="0" rtl="0" algn="l">
              <a:lnSpc>
                <a:spcPct val="90000"/>
              </a:lnSpc>
              <a:spcBef>
                <a:spcPts val="1000"/>
              </a:spcBef>
              <a:spcAft>
                <a:spcPts val="0"/>
              </a:spcAft>
              <a:buClr>
                <a:schemeClr val="dk1"/>
              </a:buClr>
              <a:buSzPts val="2800"/>
              <a:buFont typeface="Calibri"/>
              <a:buNone/>
            </a:pPr>
            <a:r>
              <a:t/>
            </a:r>
            <a:endParaRPr b="1" sz="2800">
              <a:latin typeface="Calibri"/>
              <a:ea typeface="Calibri"/>
              <a:cs typeface="Calibri"/>
              <a:sym typeface="Calibri"/>
            </a:endParaRPr>
          </a:p>
          <a:p>
            <a:pPr indent="0" lvl="0" marL="0" rtl="0" algn="l">
              <a:lnSpc>
                <a:spcPct val="90000"/>
              </a:lnSpc>
              <a:spcBef>
                <a:spcPts val="1000"/>
              </a:spcBef>
              <a:spcAft>
                <a:spcPts val="0"/>
              </a:spcAft>
              <a:buNone/>
            </a:pPr>
            <a:r>
              <a:t/>
            </a:r>
            <a:endParaRPr sz="2800"/>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7" name="Shape 217"/>
        <p:cNvGrpSpPr/>
        <p:nvPr/>
      </p:nvGrpSpPr>
      <p:grpSpPr>
        <a:xfrm>
          <a:off x="0" y="0"/>
          <a:ext cx="0" cy="0"/>
          <a:chOff x="0" y="0"/>
          <a:chExt cx="0" cy="0"/>
        </a:xfrm>
      </p:grpSpPr>
      <p:sp>
        <p:nvSpPr>
          <p:cNvPr id="218" name="Google Shape;218;p25"/>
          <p:cNvSpPr/>
          <p:nvPr/>
        </p:nvSpPr>
        <p:spPr>
          <a:xfrm>
            <a:off x="0" y="-99391"/>
            <a:ext cx="12358868" cy="5915005"/>
          </a:xfrm>
          <a:prstGeom prst="rect">
            <a:avLst/>
          </a:prstGeom>
          <a:solidFill>
            <a:srgbClr val="C9C9C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19" name="Google Shape;219;p25"/>
          <p:cNvSpPr txBox="1"/>
          <p:nvPr>
            <p:ph type="ctrTitle"/>
          </p:nvPr>
        </p:nvSpPr>
        <p:spPr>
          <a:xfrm>
            <a:off x="360597" y="148003"/>
            <a:ext cx="11637674" cy="1139329"/>
          </a:xfrm>
          <a:prstGeom prst="rect">
            <a:avLst/>
          </a:prstGeom>
          <a:noFill/>
          <a:ln>
            <a:noFill/>
          </a:ln>
        </p:spPr>
        <p:txBody>
          <a:bodyPr anchorCtr="0" anchor="b" bIns="45700" lIns="91425" spcFirstLastPara="1" rIns="91425" wrap="square" tIns="45700">
            <a:noAutofit/>
          </a:bodyPr>
          <a:lstStyle/>
          <a:p>
            <a:pPr indent="0" lvl="0" marL="0" rtl="0" algn="ctr">
              <a:lnSpc>
                <a:spcPct val="90000"/>
              </a:lnSpc>
              <a:spcBef>
                <a:spcPts val="0"/>
              </a:spcBef>
              <a:spcAft>
                <a:spcPts val="0"/>
              </a:spcAft>
              <a:buClr>
                <a:srgbClr val="C00000"/>
              </a:buClr>
              <a:buSzPts val="4000"/>
              <a:buFont typeface="Calibri"/>
              <a:buNone/>
            </a:pPr>
            <a:r>
              <a:rPr b="1" lang="sv-SE" sz="4000">
                <a:solidFill>
                  <a:srgbClr val="C00000"/>
                </a:solidFill>
              </a:rPr>
              <a:t>Extrainsatt filmvisning</a:t>
            </a:r>
            <a:endParaRPr b="1" sz="4000">
              <a:solidFill>
                <a:srgbClr val="C00000"/>
              </a:solidFill>
            </a:endParaRPr>
          </a:p>
        </p:txBody>
      </p:sp>
      <p:grpSp>
        <p:nvGrpSpPr>
          <p:cNvPr id="220" name="Google Shape;220;p25"/>
          <p:cNvGrpSpPr/>
          <p:nvPr/>
        </p:nvGrpSpPr>
        <p:grpSpPr>
          <a:xfrm>
            <a:off x="7451494" y="5874026"/>
            <a:ext cx="4589230" cy="839668"/>
            <a:chOff x="7109726" y="5811495"/>
            <a:chExt cx="4930997" cy="902199"/>
          </a:xfrm>
        </p:grpSpPr>
        <p:pic>
          <p:nvPicPr>
            <p:cNvPr descr="En bild som visar text&#10;&#10;Automatiskt genererad beskrivning" id="221" name="Google Shape;221;p25"/>
            <p:cNvPicPr preferRelativeResize="0"/>
            <p:nvPr/>
          </p:nvPicPr>
          <p:blipFill rotWithShape="1">
            <a:blip r:embed="rId3">
              <a:alphaModFix/>
            </a:blip>
            <a:srcRect b="0" l="0" r="0" t="0"/>
            <a:stretch/>
          </p:blipFill>
          <p:spPr>
            <a:xfrm>
              <a:off x="9571596" y="5811495"/>
              <a:ext cx="2469127" cy="883906"/>
            </a:xfrm>
            <a:prstGeom prst="rect">
              <a:avLst/>
            </a:prstGeom>
            <a:noFill/>
            <a:ln>
              <a:noFill/>
            </a:ln>
          </p:spPr>
        </p:pic>
        <p:pic>
          <p:nvPicPr>
            <p:cNvPr descr="En bild som visar text&#10;&#10;Automatiskt genererad beskrivning" id="222" name="Google Shape;222;p25"/>
            <p:cNvPicPr preferRelativeResize="0"/>
            <p:nvPr/>
          </p:nvPicPr>
          <p:blipFill rotWithShape="1">
            <a:blip r:embed="rId4">
              <a:alphaModFix/>
            </a:blip>
            <a:srcRect b="41926" l="0" r="0" t="30929"/>
            <a:stretch/>
          </p:blipFill>
          <p:spPr>
            <a:xfrm>
              <a:off x="8266888" y="6385213"/>
              <a:ext cx="1210107" cy="328481"/>
            </a:xfrm>
            <a:prstGeom prst="rect">
              <a:avLst/>
            </a:prstGeom>
            <a:noFill/>
            <a:ln>
              <a:noFill/>
            </a:ln>
          </p:spPr>
        </p:pic>
        <p:pic>
          <p:nvPicPr>
            <p:cNvPr descr="En bild som visar ritning&#10;&#10;Automatiskt genererad beskrivning" id="223" name="Google Shape;223;p25"/>
            <p:cNvPicPr preferRelativeResize="0"/>
            <p:nvPr/>
          </p:nvPicPr>
          <p:blipFill rotWithShape="1">
            <a:blip r:embed="rId5">
              <a:alphaModFix/>
            </a:blip>
            <a:srcRect b="0" l="0" r="0" t="0"/>
            <a:stretch/>
          </p:blipFill>
          <p:spPr>
            <a:xfrm>
              <a:off x="7109726" y="5870687"/>
              <a:ext cx="2469128" cy="451765"/>
            </a:xfrm>
            <a:prstGeom prst="rect">
              <a:avLst/>
            </a:prstGeom>
            <a:noFill/>
            <a:ln>
              <a:noFill/>
            </a:ln>
          </p:spPr>
        </p:pic>
      </p:grpSp>
      <p:sp>
        <p:nvSpPr>
          <p:cNvPr id="224" name="Google Shape;224;p25"/>
          <p:cNvSpPr txBox="1"/>
          <p:nvPr>
            <p:ph idx="1" type="subTitle"/>
          </p:nvPr>
        </p:nvSpPr>
        <p:spPr>
          <a:xfrm>
            <a:off x="501108" y="1534726"/>
            <a:ext cx="11497163" cy="4204322"/>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1000"/>
              </a:spcBef>
              <a:spcAft>
                <a:spcPts val="0"/>
              </a:spcAft>
              <a:buClr>
                <a:schemeClr val="dk1"/>
              </a:buClr>
              <a:buSzPts val="2800"/>
              <a:buNone/>
            </a:pPr>
            <a:r>
              <a:t/>
            </a:r>
            <a:endParaRPr b="1" sz="2800"/>
          </a:p>
          <a:p>
            <a:pPr indent="0" lvl="0" marL="0" rtl="0" algn="l">
              <a:lnSpc>
                <a:spcPct val="90000"/>
              </a:lnSpc>
              <a:spcBef>
                <a:spcPts val="1000"/>
              </a:spcBef>
              <a:spcAft>
                <a:spcPts val="0"/>
              </a:spcAft>
              <a:buClr>
                <a:schemeClr val="dk1"/>
              </a:buClr>
              <a:buSzPts val="2800"/>
              <a:buNone/>
            </a:pPr>
            <a:r>
              <a:rPr lang="sv-SE" sz="2800"/>
              <a:t>En längre variant av samtalet mellan Silvia och Lorentz om psykisk hälsa visas på zoom fredagen den 12 februari kl. 9.00-10.00” – öppen visning, inget samtal.</a:t>
            </a:r>
            <a:endParaRPr sz="28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 name="Shape 95"/>
        <p:cNvGrpSpPr/>
        <p:nvPr/>
      </p:nvGrpSpPr>
      <p:grpSpPr>
        <a:xfrm>
          <a:off x="0" y="0"/>
          <a:ext cx="0" cy="0"/>
          <a:chOff x="0" y="0"/>
          <a:chExt cx="0" cy="0"/>
        </a:xfrm>
      </p:grpSpPr>
      <p:sp>
        <p:nvSpPr>
          <p:cNvPr id="96" name="Google Shape;96;p14"/>
          <p:cNvSpPr/>
          <p:nvPr/>
        </p:nvSpPr>
        <p:spPr>
          <a:xfrm>
            <a:off x="-19877" y="-184072"/>
            <a:ext cx="12211877" cy="5915005"/>
          </a:xfrm>
          <a:prstGeom prst="rect">
            <a:avLst/>
          </a:prstGeom>
          <a:solidFill>
            <a:srgbClr val="C9C9C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7" name="Google Shape;97;p14"/>
          <p:cNvSpPr txBox="1"/>
          <p:nvPr>
            <p:ph type="ctrTitle"/>
          </p:nvPr>
        </p:nvSpPr>
        <p:spPr>
          <a:xfrm>
            <a:off x="1275521" y="293354"/>
            <a:ext cx="9144000" cy="1139329"/>
          </a:xfrm>
          <a:prstGeom prst="rect">
            <a:avLst/>
          </a:prstGeom>
          <a:noFill/>
          <a:ln>
            <a:noFill/>
          </a:ln>
        </p:spPr>
        <p:txBody>
          <a:bodyPr anchorCtr="0" anchor="b" bIns="45700" lIns="91425" spcFirstLastPara="1" rIns="91425" wrap="square" tIns="45700">
            <a:noAutofit/>
          </a:bodyPr>
          <a:lstStyle/>
          <a:p>
            <a:pPr indent="0" lvl="0" marL="0" rtl="0" algn="ctr">
              <a:lnSpc>
                <a:spcPct val="90000"/>
              </a:lnSpc>
              <a:spcBef>
                <a:spcPts val="0"/>
              </a:spcBef>
              <a:spcAft>
                <a:spcPts val="0"/>
              </a:spcAft>
              <a:buClr>
                <a:srgbClr val="C00000"/>
              </a:buClr>
              <a:buSzPts val="4000"/>
              <a:buFont typeface="Calibri"/>
              <a:buNone/>
            </a:pPr>
            <a:r>
              <a:rPr b="1" lang="sv-SE" sz="4000">
                <a:solidFill>
                  <a:srgbClr val="C00000"/>
                </a:solidFill>
              </a:rPr>
              <a:t>Välkomna till kurstillfälle 1</a:t>
            </a:r>
            <a:endParaRPr b="1" sz="4000">
              <a:solidFill>
                <a:srgbClr val="C00000"/>
              </a:solidFill>
            </a:endParaRPr>
          </a:p>
        </p:txBody>
      </p:sp>
      <p:grpSp>
        <p:nvGrpSpPr>
          <p:cNvPr id="98" name="Google Shape;98;p14"/>
          <p:cNvGrpSpPr/>
          <p:nvPr/>
        </p:nvGrpSpPr>
        <p:grpSpPr>
          <a:xfrm>
            <a:off x="7451494" y="5874026"/>
            <a:ext cx="4589230" cy="839668"/>
            <a:chOff x="7109726" y="5811495"/>
            <a:chExt cx="4930997" cy="902199"/>
          </a:xfrm>
        </p:grpSpPr>
        <p:pic>
          <p:nvPicPr>
            <p:cNvPr descr="En bild som visar text&#10;&#10;Automatiskt genererad beskrivning" id="99" name="Google Shape;99;p14"/>
            <p:cNvPicPr preferRelativeResize="0"/>
            <p:nvPr/>
          </p:nvPicPr>
          <p:blipFill rotWithShape="1">
            <a:blip r:embed="rId3">
              <a:alphaModFix/>
            </a:blip>
            <a:srcRect b="0" l="0" r="0" t="0"/>
            <a:stretch/>
          </p:blipFill>
          <p:spPr>
            <a:xfrm>
              <a:off x="9571596" y="5811495"/>
              <a:ext cx="2469127" cy="883906"/>
            </a:xfrm>
            <a:prstGeom prst="rect">
              <a:avLst/>
            </a:prstGeom>
            <a:noFill/>
            <a:ln>
              <a:noFill/>
            </a:ln>
          </p:spPr>
        </p:pic>
        <p:pic>
          <p:nvPicPr>
            <p:cNvPr descr="En bild som visar text&#10;&#10;Automatiskt genererad beskrivning" id="100" name="Google Shape;100;p14"/>
            <p:cNvPicPr preferRelativeResize="0"/>
            <p:nvPr/>
          </p:nvPicPr>
          <p:blipFill rotWithShape="1">
            <a:blip r:embed="rId4">
              <a:alphaModFix/>
            </a:blip>
            <a:srcRect b="41926" l="0" r="0" t="30929"/>
            <a:stretch/>
          </p:blipFill>
          <p:spPr>
            <a:xfrm>
              <a:off x="8266888" y="6385213"/>
              <a:ext cx="1210107" cy="328481"/>
            </a:xfrm>
            <a:prstGeom prst="rect">
              <a:avLst/>
            </a:prstGeom>
            <a:noFill/>
            <a:ln>
              <a:noFill/>
            </a:ln>
          </p:spPr>
        </p:pic>
        <p:pic>
          <p:nvPicPr>
            <p:cNvPr descr="En bild som visar ritning&#10;&#10;Automatiskt genererad beskrivning" id="101" name="Google Shape;101;p14"/>
            <p:cNvPicPr preferRelativeResize="0"/>
            <p:nvPr/>
          </p:nvPicPr>
          <p:blipFill rotWithShape="1">
            <a:blip r:embed="rId5">
              <a:alphaModFix/>
            </a:blip>
            <a:srcRect b="0" l="0" r="0" t="0"/>
            <a:stretch/>
          </p:blipFill>
          <p:spPr>
            <a:xfrm>
              <a:off x="7109726" y="5870687"/>
              <a:ext cx="2469128" cy="451765"/>
            </a:xfrm>
            <a:prstGeom prst="rect">
              <a:avLst/>
            </a:prstGeom>
            <a:noFill/>
            <a:ln>
              <a:noFill/>
            </a:ln>
          </p:spPr>
        </p:pic>
      </p:grpSp>
      <p:sp>
        <p:nvSpPr>
          <p:cNvPr id="102" name="Google Shape;102;p14"/>
          <p:cNvSpPr txBox="1"/>
          <p:nvPr>
            <p:ph idx="1" type="subTitle"/>
          </p:nvPr>
        </p:nvSpPr>
        <p:spPr>
          <a:xfrm>
            <a:off x="56323" y="2592164"/>
            <a:ext cx="12206469" cy="2244789"/>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dk1"/>
              </a:buClr>
              <a:buSzPts val="2800"/>
              <a:buNone/>
            </a:pPr>
            <a:r>
              <a:rPr b="1" lang="sv-SE" sz="2800">
                <a:latin typeface="Calibri"/>
                <a:ea typeface="Calibri"/>
                <a:cs typeface="Calibri"/>
                <a:sym typeface="Calibri"/>
              </a:rPr>
              <a:t>Dagens Tema:</a:t>
            </a:r>
            <a:endParaRPr/>
          </a:p>
          <a:p>
            <a:pPr indent="0" lvl="0" marL="0" rtl="0" algn="ctr">
              <a:lnSpc>
                <a:spcPct val="90000"/>
              </a:lnSpc>
              <a:spcBef>
                <a:spcPts val="1000"/>
              </a:spcBef>
              <a:spcAft>
                <a:spcPts val="0"/>
              </a:spcAft>
              <a:buClr>
                <a:schemeClr val="dk1"/>
              </a:buClr>
              <a:buSzPts val="2800"/>
              <a:buNone/>
            </a:pPr>
            <a:r>
              <a:rPr lang="sv-SE" sz="2800">
                <a:latin typeface="Calibri"/>
                <a:ea typeface="Calibri"/>
                <a:cs typeface="Calibri"/>
                <a:sym typeface="Calibri"/>
              </a:rPr>
              <a:t>En introduktion till ”Inclusive Church”</a:t>
            </a:r>
            <a:endParaRPr/>
          </a:p>
          <a:p>
            <a:pPr indent="0" lvl="0" marL="0" rtl="0" algn="ctr">
              <a:lnSpc>
                <a:spcPct val="90000"/>
              </a:lnSpc>
              <a:spcBef>
                <a:spcPts val="1000"/>
              </a:spcBef>
              <a:spcAft>
                <a:spcPts val="0"/>
              </a:spcAft>
              <a:buClr>
                <a:schemeClr val="dk1"/>
              </a:buClr>
              <a:buSzPts val="2800"/>
              <a:buNone/>
            </a:pPr>
            <a:r>
              <a:rPr b="1" lang="sv-SE" sz="2800">
                <a:latin typeface="Calibri"/>
                <a:ea typeface="Calibri"/>
                <a:cs typeface="Calibri"/>
                <a:sym typeface="Calibri"/>
              </a:rPr>
              <a:t>Dagens föreläsare:</a:t>
            </a:r>
            <a:endParaRPr/>
          </a:p>
          <a:p>
            <a:pPr indent="0" lvl="0" marL="0" rtl="0" algn="ctr">
              <a:lnSpc>
                <a:spcPct val="90000"/>
              </a:lnSpc>
              <a:spcBef>
                <a:spcPts val="1000"/>
              </a:spcBef>
              <a:spcAft>
                <a:spcPts val="0"/>
              </a:spcAft>
              <a:buClr>
                <a:schemeClr val="dk1"/>
              </a:buClr>
              <a:buSzPts val="2800"/>
              <a:buNone/>
            </a:pPr>
            <a:r>
              <a:rPr lang="sv-SE" sz="2800">
                <a:latin typeface="Calibri"/>
                <a:ea typeface="Calibri"/>
                <a:cs typeface="Calibri"/>
                <a:sym typeface="Calibri"/>
              </a:rPr>
              <a:t>Ruth Wilde</a:t>
            </a:r>
            <a:endParaRPr sz="2800">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6" name="Shape 106"/>
        <p:cNvGrpSpPr/>
        <p:nvPr/>
      </p:nvGrpSpPr>
      <p:grpSpPr>
        <a:xfrm>
          <a:off x="0" y="0"/>
          <a:ext cx="0" cy="0"/>
          <a:chOff x="0" y="0"/>
          <a:chExt cx="0" cy="0"/>
        </a:xfrm>
      </p:grpSpPr>
      <p:sp>
        <p:nvSpPr>
          <p:cNvPr id="107" name="Google Shape;107;p15"/>
          <p:cNvSpPr/>
          <p:nvPr/>
        </p:nvSpPr>
        <p:spPr>
          <a:xfrm>
            <a:off x="-166868" y="-85323"/>
            <a:ext cx="12358868" cy="5915005"/>
          </a:xfrm>
          <a:prstGeom prst="rect">
            <a:avLst/>
          </a:prstGeom>
          <a:solidFill>
            <a:srgbClr val="C9C9C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8" name="Google Shape;108;p15"/>
          <p:cNvSpPr txBox="1"/>
          <p:nvPr>
            <p:ph type="ctrTitle"/>
          </p:nvPr>
        </p:nvSpPr>
        <p:spPr>
          <a:xfrm>
            <a:off x="124678" y="278120"/>
            <a:ext cx="9144000" cy="1139329"/>
          </a:xfrm>
          <a:prstGeom prst="rect">
            <a:avLst/>
          </a:prstGeom>
          <a:noFill/>
          <a:ln>
            <a:noFill/>
          </a:ln>
        </p:spPr>
        <p:txBody>
          <a:bodyPr anchorCtr="0" anchor="b" bIns="45700" lIns="91425" spcFirstLastPara="1" rIns="91425" wrap="square" tIns="45700">
            <a:noAutofit/>
          </a:bodyPr>
          <a:lstStyle/>
          <a:p>
            <a:pPr indent="0" lvl="0" marL="0" rtl="0" algn="ctr">
              <a:lnSpc>
                <a:spcPct val="90000"/>
              </a:lnSpc>
              <a:spcBef>
                <a:spcPts val="0"/>
              </a:spcBef>
              <a:spcAft>
                <a:spcPts val="0"/>
              </a:spcAft>
              <a:buClr>
                <a:srgbClr val="C00000"/>
              </a:buClr>
              <a:buSzPts val="4000"/>
              <a:buFont typeface="Calibri"/>
              <a:buNone/>
            </a:pPr>
            <a:r>
              <a:rPr b="1" lang="sv-SE" sz="4000">
                <a:solidFill>
                  <a:srgbClr val="C00000"/>
                </a:solidFill>
              </a:rPr>
              <a:t>Inclusive Church</a:t>
            </a:r>
            <a:endParaRPr b="1" sz="4000">
              <a:solidFill>
                <a:srgbClr val="C00000"/>
              </a:solidFill>
            </a:endParaRPr>
          </a:p>
        </p:txBody>
      </p:sp>
      <p:grpSp>
        <p:nvGrpSpPr>
          <p:cNvPr id="109" name="Google Shape;109;p15"/>
          <p:cNvGrpSpPr/>
          <p:nvPr/>
        </p:nvGrpSpPr>
        <p:grpSpPr>
          <a:xfrm>
            <a:off x="7451494" y="5874026"/>
            <a:ext cx="4589230" cy="839668"/>
            <a:chOff x="7109726" y="5811495"/>
            <a:chExt cx="4930997" cy="902199"/>
          </a:xfrm>
        </p:grpSpPr>
        <p:pic>
          <p:nvPicPr>
            <p:cNvPr descr="En bild som visar text&#10;&#10;Automatiskt genererad beskrivning" id="110" name="Google Shape;110;p15"/>
            <p:cNvPicPr preferRelativeResize="0"/>
            <p:nvPr/>
          </p:nvPicPr>
          <p:blipFill rotWithShape="1">
            <a:blip r:embed="rId3">
              <a:alphaModFix/>
            </a:blip>
            <a:srcRect b="0" l="0" r="0" t="0"/>
            <a:stretch/>
          </p:blipFill>
          <p:spPr>
            <a:xfrm>
              <a:off x="9571596" y="5811495"/>
              <a:ext cx="2469127" cy="883906"/>
            </a:xfrm>
            <a:prstGeom prst="rect">
              <a:avLst/>
            </a:prstGeom>
            <a:noFill/>
            <a:ln>
              <a:noFill/>
            </a:ln>
          </p:spPr>
        </p:pic>
        <p:pic>
          <p:nvPicPr>
            <p:cNvPr descr="En bild som visar text&#10;&#10;Automatiskt genererad beskrivning" id="111" name="Google Shape;111;p15"/>
            <p:cNvPicPr preferRelativeResize="0"/>
            <p:nvPr/>
          </p:nvPicPr>
          <p:blipFill rotWithShape="1">
            <a:blip r:embed="rId4">
              <a:alphaModFix/>
            </a:blip>
            <a:srcRect b="41926" l="0" r="0" t="30929"/>
            <a:stretch/>
          </p:blipFill>
          <p:spPr>
            <a:xfrm>
              <a:off x="8266888" y="6385213"/>
              <a:ext cx="1210107" cy="328481"/>
            </a:xfrm>
            <a:prstGeom prst="rect">
              <a:avLst/>
            </a:prstGeom>
            <a:noFill/>
            <a:ln>
              <a:noFill/>
            </a:ln>
          </p:spPr>
        </p:pic>
        <p:pic>
          <p:nvPicPr>
            <p:cNvPr descr="En bild som visar ritning&#10;&#10;Automatiskt genererad beskrivning" id="112" name="Google Shape;112;p15"/>
            <p:cNvPicPr preferRelativeResize="0"/>
            <p:nvPr/>
          </p:nvPicPr>
          <p:blipFill rotWithShape="1">
            <a:blip r:embed="rId5">
              <a:alphaModFix/>
            </a:blip>
            <a:srcRect b="0" l="0" r="0" t="0"/>
            <a:stretch/>
          </p:blipFill>
          <p:spPr>
            <a:xfrm>
              <a:off x="7109726" y="5870687"/>
              <a:ext cx="2469128" cy="451765"/>
            </a:xfrm>
            <a:prstGeom prst="rect">
              <a:avLst/>
            </a:prstGeom>
            <a:noFill/>
            <a:ln>
              <a:noFill/>
            </a:ln>
          </p:spPr>
        </p:pic>
      </p:grpSp>
      <p:sp>
        <p:nvSpPr>
          <p:cNvPr id="113" name="Google Shape;113;p15"/>
          <p:cNvSpPr txBox="1"/>
          <p:nvPr>
            <p:ph idx="1" type="subTitle"/>
          </p:nvPr>
        </p:nvSpPr>
        <p:spPr>
          <a:xfrm>
            <a:off x="984738" y="1530950"/>
            <a:ext cx="10325687" cy="3723221"/>
          </a:xfrm>
          <a:prstGeom prst="rect">
            <a:avLst/>
          </a:prstGeom>
          <a:noFill/>
          <a:ln>
            <a:noFill/>
          </a:ln>
        </p:spPr>
        <p:txBody>
          <a:bodyPr anchorCtr="0" anchor="t" bIns="45700" lIns="91425" spcFirstLastPara="1" rIns="91425" wrap="square" tIns="45700">
            <a:noAutofit/>
          </a:bodyPr>
          <a:lstStyle/>
          <a:p>
            <a:pPr indent="0" lvl="0" marL="0" rtl="0" algn="l">
              <a:lnSpc>
                <a:spcPct val="140000"/>
              </a:lnSpc>
              <a:spcBef>
                <a:spcPts val="0"/>
              </a:spcBef>
              <a:spcAft>
                <a:spcPts val="0"/>
              </a:spcAft>
              <a:buClr>
                <a:schemeClr val="dk1"/>
              </a:buClr>
              <a:buSzPts val="1960"/>
              <a:buNone/>
            </a:pPr>
            <a:r>
              <a:rPr lang="sv-SE" sz="1960"/>
              <a:t>"We believe in inclusive Church - a church which celebrates and affirms every person and does not discriminate. We will continue to challenge the church where it continues to discriminate against people on grounds of disability, economic power, ethnicity, gender, gender identity, learning disability, mental health, neurodiversity, or sexuality. We believe in a Church which welcomes and serves all people in the name of Jesus Christ; which is scripturally faithful; which seeks to proclaim the Gospel afresh for each generation; and which, in the power of the Holy Spirit, allows all people to grasp how wide and long and high and deep is the love of Jesus Christ."</a:t>
            </a:r>
            <a:endParaRPr sz="1960">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7" name="Shape 117"/>
        <p:cNvGrpSpPr/>
        <p:nvPr/>
      </p:nvGrpSpPr>
      <p:grpSpPr>
        <a:xfrm>
          <a:off x="0" y="0"/>
          <a:ext cx="0" cy="0"/>
          <a:chOff x="0" y="0"/>
          <a:chExt cx="0" cy="0"/>
        </a:xfrm>
      </p:grpSpPr>
      <p:sp>
        <p:nvSpPr>
          <p:cNvPr id="118" name="Google Shape;118;p16"/>
          <p:cNvSpPr/>
          <p:nvPr/>
        </p:nvSpPr>
        <p:spPr>
          <a:xfrm>
            <a:off x="-19877" y="-129208"/>
            <a:ext cx="12358868" cy="5915005"/>
          </a:xfrm>
          <a:prstGeom prst="rect">
            <a:avLst/>
          </a:prstGeom>
          <a:solidFill>
            <a:srgbClr val="C9C9C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9" name="Google Shape;119;p16"/>
          <p:cNvSpPr txBox="1"/>
          <p:nvPr>
            <p:ph type="ctrTitle"/>
          </p:nvPr>
        </p:nvSpPr>
        <p:spPr>
          <a:xfrm>
            <a:off x="498117" y="373891"/>
            <a:ext cx="10916479" cy="1139329"/>
          </a:xfrm>
          <a:prstGeom prst="rect">
            <a:avLst/>
          </a:prstGeom>
          <a:noFill/>
          <a:ln>
            <a:noFill/>
          </a:ln>
        </p:spPr>
        <p:txBody>
          <a:bodyPr anchorCtr="0" anchor="b" bIns="45700" lIns="91425" spcFirstLastPara="1" rIns="91425" wrap="square" tIns="45700">
            <a:noAutofit/>
          </a:bodyPr>
          <a:lstStyle/>
          <a:p>
            <a:pPr indent="0" lvl="0" marL="0" rtl="0" algn="ctr">
              <a:lnSpc>
                <a:spcPct val="90000"/>
              </a:lnSpc>
              <a:spcBef>
                <a:spcPts val="0"/>
              </a:spcBef>
              <a:spcAft>
                <a:spcPts val="0"/>
              </a:spcAft>
              <a:buClr>
                <a:srgbClr val="C00000"/>
              </a:buClr>
              <a:buSzPts val="4000"/>
              <a:buFont typeface="Calibri"/>
              <a:buNone/>
            </a:pPr>
            <a:r>
              <a:rPr b="1" lang="sv-SE" sz="4000">
                <a:solidFill>
                  <a:srgbClr val="C00000"/>
                </a:solidFill>
              </a:rPr>
              <a:t>Varför en kurs om Inclusive Church?</a:t>
            </a:r>
            <a:endParaRPr/>
          </a:p>
        </p:txBody>
      </p:sp>
      <p:grpSp>
        <p:nvGrpSpPr>
          <p:cNvPr id="120" name="Google Shape;120;p16"/>
          <p:cNvGrpSpPr/>
          <p:nvPr/>
        </p:nvGrpSpPr>
        <p:grpSpPr>
          <a:xfrm>
            <a:off x="7451494" y="5874026"/>
            <a:ext cx="4589230" cy="839668"/>
            <a:chOff x="7109726" y="5811495"/>
            <a:chExt cx="4930997" cy="902199"/>
          </a:xfrm>
        </p:grpSpPr>
        <p:pic>
          <p:nvPicPr>
            <p:cNvPr descr="En bild som visar text&#10;&#10;Automatiskt genererad beskrivning" id="121" name="Google Shape;121;p16"/>
            <p:cNvPicPr preferRelativeResize="0"/>
            <p:nvPr/>
          </p:nvPicPr>
          <p:blipFill rotWithShape="1">
            <a:blip r:embed="rId3">
              <a:alphaModFix/>
            </a:blip>
            <a:srcRect b="0" l="0" r="0" t="0"/>
            <a:stretch/>
          </p:blipFill>
          <p:spPr>
            <a:xfrm>
              <a:off x="9571596" y="5811495"/>
              <a:ext cx="2469127" cy="883906"/>
            </a:xfrm>
            <a:prstGeom prst="rect">
              <a:avLst/>
            </a:prstGeom>
            <a:noFill/>
            <a:ln>
              <a:noFill/>
            </a:ln>
          </p:spPr>
        </p:pic>
        <p:pic>
          <p:nvPicPr>
            <p:cNvPr descr="En bild som visar text&#10;&#10;Automatiskt genererad beskrivning" id="122" name="Google Shape;122;p16"/>
            <p:cNvPicPr preferRelativeResize="0"/>
            <p:nvPr/>
          </p:nvPicPr>
          <p:blipFill rotWithShape="1">
            <a:blip r:embed="rId4">
              <a:alphaModFix/>
            </a:blip>
            <a:srcRect b="41926" l="0" r="0" t="30929"/>
            <a:stretch/>
          </p:blipFill>
          <p:spPr>
            <a:xfrm>
              <a:off x="8266888" y="6385213"/>
              <a:ext cx="1210107" cy="328481"/>
            </a:xfrm>
            <a:prstGeom prst="rect">
              <a:avLst/>
            </a:prstGeom>
            <a:noFill/>
            <a:ln>
              <a:noFill/>
            </a:ln>
          </p:spPr>
        </p:pic>
        <p:pic>
          <p:nvPicPr>
            <p:cNvPr descr="En bild som visar ritning&#10;&#10;Automatiskt genererad beskrivning" id="123" name="Google Shape;123;p16"/>
            <p:cNvPicPr preferRelativeResize="0"/>
            <p:nvPr/>
          </p:nvPicPr>
          <p:blipFill rotWithShape="1">
            <a:blip r:embed="rId5">
              <a:alphaModFix/>
            </a:blip>
            <a:srcRect b="0" l="0" r="0" t="0"/>
            <a:stretch/>
          </p:blipFill>
          <p:spPr>
            <a:xfrm>
              <a:off x="7109726" y="5870687"/>
              <a:ext cx="2469128" cy="451765"/>
            </a:xfrm>
            <a:prstGeom prst="rect">
              <a:avLst/>
            </a:prstGeom>
            <a:noFill/>
            <a:ln>
              <a:noFill/>
            </a:ln>
          </p:spPr>
        </p:pic>
      </p:grpSp>
      <p:sp>
        <p:nvSpPr>
          <p:cNvPr id="124" name="Google Shape;124;p16"/>
          <p:cNvSpPr txBox="1"/>
          <p:nvPr>
            <p:ph idx="1" type="subTitle"/>
          </p:nvPr>
        </p:nvSpPr>
        <p:spPr>
          <a:xfrm>
            <a:off x="2426363" y="2016318"/>
            <a:ext cx="6842315" cy="3565695"/>
          </a:xfrm>
          <a:prstGeom prst="rect">
            <a:avLst/>
          </a:prstGeom>
          <a:noFill/>
          <a:ln>
            <a:noFill/>
          </a:ln>
        </p:spPr>
        <p:txBody>
          <a:bodyPr anchorCtr="0" anchor="t" bIns="45700" lIns="91425" spcFirstLastPara="1" rIns="91425" wrap="square" tIns="45700">
            <a:noAutofit/>
          </a:bodyPr>
          <a:lstStyle/>
          <a:p>
            <a:pPr indent="-342900" lvl="0" marL="342900" rtl="0" algn="ctr">
              <a:lnSpc>
                <a:spcPct val="90000"/>
              </a:lnSpc>
              <a:spcBef>
                <a:spcPts val="0"/>
              </a:spcBef>
              <a:spcAft>
                <a:spcPts val="0"/>
              </a:spcAft>
              <a:buClr>
                <a:srgbClr val="000000"/>
              </a:buClr>
              <a:buSzPts val="1400"/>
              <a:buFont typeface="Calibri"/>
              <a:buChar char="-"/>
            </a:pPr>
            <a:r>
              <a:rPr lang="sv-SE" sz="2800">
                <a:latin typeface="Times New Roman"/>
                <a:ea typeface="Times New Roman"/>
                <a:cs typeface="Times New Roman"/>
                <a:sym typeface="Times New Roman"/>
              </a:rPr>
              <a:t>Vilka saknar vi idag i gudstjänst och verksamhet? </a:t>
            </a:r>
            <a:endParaRPr sz="2800">
              <a:latin typeface="Times New Roman"/>
              <a:ea typeface="Times New Roman"/>
              <a:cs typeface="Times New Roman"/>
              <a:sym typeface="Times New Roman"/>
            </a:endParaRPr>
          </a:p>
          <a:p>
            <a:pPr indent="-342900" lvl="0" marL="342900" rtl="0" algn="ctr">
              <a:lnSpc>
                <a:spcPct val="90000"/>
              </a:lnSpc>
              <a:spcBef>
                <a:spcPts val="1800"/>
              </a:spcBef>
              <a:spcAft>
                <a:spcPts val="0"/>
              </a:spcAft>
              <a:buClr>
                <a:srgbClr val="000000"/>
              </a:buClr>
              <a:buSzPts val="1400"/>
              <a:buFont typeface="Calibri"/>
              <a:buChar char="-"/>
            </a:pPr>
            <a:r>
              <a:rPr lang="sv-SE" sz="2800">
                <a:latin typeface="Times New Roman"/>
                <a:ea typeface="Times New Roman"/>
                <a:cs typeface="Times New Roman"/>
                <a:sym typeface="Times New Roman"/>
              </a:rPr>
              <a:t>Varför känner sig några inte välkomna eller upplever församlingen som otillgänglig eller otrygg? </a:t>
            </a:r>
            <a:endParaRPr sz="2800">
              <a:latin typeface="Times New Roman"/>
              <a:ea typeface="Times New Roman"/>
              <a:cs typeface="Times New Roman"/>
              <a:sym typeface="Times New Roman"/>
            </a:endParaRPr>
          </a:p>
          <a:p>
            <a:pPr indent="-342900" lvl="0" marL="342900" rtl="0" algn="ctr">
              <a:lnSpc>
                <a:spcPct val="90000"/>
              </a:lnSpc>
              <a:spcBef>
                <a:spcPts val="1800"/>
              </a:spcBef>
              <a:spcAft>
                <a:spcPts val="0"/>
              </a:spcAft>
              <a:buClr>
                <a:srgbClr val="000000"/>
              </a:buClr>
              <a:buSzPts val="1400"/>
              <a:buFont typeface="Calibri"/>
              <a:buChar char="-"/>
            </a:pPr>
            <a:r>
              <a:rPr lang="sv-SE" sz="2800">
                <a:latin typeface="Times New Roman"/>
                <a:ea typeface="Times New Roman"/>
                <a:cs typeface="Times New Roman"/>
                <a:sym typeface="Times New Roman"/>
              </a:rPr>
              <a:t>Hur kan evangeliet få nå till fler?</a:t>
            </a:r>
            <a:endParaRPr/>
          </a:p>
          <a:p>
            <a:pPr indent="0" lvl="0" marL="0" rtl="0" algn="l">
              <a:lnSpc>
                <a:spcPct val="90000"/>
              </a:lnSpc>
              <a:spcBef>
                <a:spcPts val="1800"/>
              </a:spcBef>
              <a:spcAft>
                <a:spcPts val="0"/>
              </a:spcAft>
              <a:buClr>
                <a:schemeClr val="dk1"/>
              </a:buClr>
              <a:buSzPts val="2800"/>
              <a:buNone/>
            </a:pPr>
            <a:r>
              <a:t/>
            </a:r>
            <a:endParaRPr b="1" sz="2800">
              <a:latin typeface="Calibri"/>
              <a:ea typeface="Calibri"/>
              <a:cs typeface="Calibri"/>
              <a:sym typeface="Calibri"/>
            </a:endParaRPr>
          </a:p>
          <a:p>
            <a:pPr indent="0" lvl="0" marL="0" rtl="0" algn="l">
              <a:lnSpc>
                <a:spcPct val="90000"/>
              </a:lnSpc>
              <a:spcBef>
                <a:spcPts val="1000"/>
              </a:spcBef>
              <a:spcAft>
                <a:spcPts val="0"/>
              </a:spcAft>
              <a:buClr>
                <a:schemeClr val="dk1"/>
              </a:buClr>
              <a:buSzPts val="2800"/>
              <a:buNone/>
            </a:pPr>
            <a:r>
              <a:t/>
            </a:r>
            <a:endParaRPr b="1" sz="2800">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8" name="Shape 128"/>
        <p:cNvGrpSpPr/>
        <p:nvPr/>
      </p:nvGrpSpPr>
      <p:grpSpPr>
        <a:xfrm>
          <a:off x="0" y="0"/>
          <a:ext cx="0" cy="0"/>
          <a:chOff x="0" y="0"/>
          <a:chExt cx="0" cy="0"/>
        </a:xfrm>
      </p:grpSpPr>
      <p:sp>
        <p:nvSpPr>
          <p:cNvPr id="129" name="Google Shape;129;p17"/>
          <p:cNvSpPr/>
          <p:nvPr/>
        </p:nvSpPr>
        <p:spPr>
          <a:xfrm>
            <a:off x="0" y="-15096"/>
            <a:ext cx="12358868" cy="5659707"/>
          </a:xfrm>
          <a:prstGeom prst="rect">
            <a:avLst/>
          </a:prstGeom>
          <a:solidFill>
            <a:srgbClr val="C9C9C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30" name="Google Shape;130;p17"/>
          <p:cNvSpPr txBox="1"/>
          <p:nvPr>
            <p:ph type="ctrTitle"/>
          </p:nvPr>
        </p:nvSpPr>
        <p:spPr>
          <a:xfrm>
            <a:off x="-526774" y="245072"/>
            <a:ext cx="8134683" cy="708150"/>
          </a:xfrm>
          <a:prstGeom prst="rect">
            <a:avLst/>
          </a:prstGeom>
          <a:noFill/>
          <a:ln>
            <a:noFill/>
          </a:ln>
        </p:spPr>
        <p:txBody>
          <a:bodyPr anchorCtr="0" anchor="b" bIns="45700" lIns="91425" spcFirstLastPara="1" rIns="91425" wrap="square" tIns="45700">
            <a:noAutofit/>
          </a:bodyPr>
          <a:lstStyle/>
          <a:p>
            <a:pPr indent="0" lvl="0" marL="0" rtl="0" algn="ctr">
              <a:lnSpc>
                <a:spcPct val="90000"/>
              </a:lnSpc>
              <a:spcBef>
                <a:spcPts val="0"/>
              </a:spcBef>
              <a:spcAft>
                <a:spcPts val="0"/>
              </a:spcAft>
              <a:buClr>
                <a:srgbClr val="C00000"/>
              </a:buClr>
              <a:buSzPts val="4000"/>
              <a:buFont typeface="Calibri"/>
              <a:buNone/>
            </a:pPr>
            <a:r>
              <a:rPr b="1" lang="sv-SE" sz="4000">
                <a:solidFill>
                  <a:srgbClr val="C00000"/>
                </a:solidFill>
              </a:rPr>
              <a:t>Dagens upplägg</a:t>
            </a:r>
            <a:endParaRPr b="1" sz="4000">
              <a:solidFill>
                <a:srgbClr val="C00000"/>
              </a:solidFill>
            </a:endParaRPr>
          </a:p>
        </p:txBody>
      </p:sp>
      <p:grpSp>
        <p:nvGrpSpPr>
          <p:cNvPr id="131" name="Google Shape;131;p17"/>
          <p:cNvGrpSpPr/>
          <p:nvPr/>
        </p:nvGrpSpPr>
        <p:grpSpPr>
          <a:xfrm>
            <a:off x="7451494" y="5874026"/>
            <a:ext cx="4589230" cy="839668"/>
            <a:chOff x="7109726" y="5811495"/>
            <a:chExt cx="4930997" cy="902199"/>
          </a:xfrm>
        </p:grpSpPr>
        <p:pic>
          <p:nvPicPr>
            <p:cNvPr descr="En bild som visar text&#10;&#10;Automatiskt genererad beskrivning" id="132" name="Google Shape;132;p17"/>
            <p:cNvPicPr preferRelativeResize="0"/>
            <p:nvPr/>
          </p:nvPicPr>
          <p:blipFill rotWithShape="1">
            <a:blip r:embed="rId3">
              <a:alphaModFix/>
            </a:blip>
            <a:srcRect b="0" l="0" r="0" t="0"/>
            <a:stretch/>
          </p:blipFill>
          <p:spPr>
            <a:xfrm>
              <a:off x="9571596" y="5811495"/>
              <a:ext cx="2469127" cy="883906"/>
            </a:xfrm>
            <a:prstGeom prst="rect">
              <a:avLst/>
            </a:prstGeom>
            <a:noFill/>
            <a:ln>
              <a:noFill/>
            </a:ln>
          </p:spPr>
        </p:pic>
        <p:pic>
          <p:nvPicPr>
            <p:cNvPr descr="En bild som visar text&#10;&#10;Automatiskt genererad beskrivning" id="133" name="Google Shape;133;p17"/>
            <p:cNvPicPr preferRelativeResize="0"/>
            <p:nvPr/>
          </p:nvPicPr>
          <p:blipFill rotWithShape="1">
            <a:blip r:embed="rId4">
              <a:alphaModFix/>
            </a:blip>
            <a:srcRect b="41926" l="0" r="0" t="30929"/>
            <a:stretch/>
          </p:blipFill>
          <p:spPr>
            <a:xfrm>
              <a:off x="8266888" y="6385213"/>
              <a:ext cx="1210107" cy="328481"/>
            </a:xfrm>
            <a:prstGeom prst="rect">
              <a:avLst/>
            </a:prstGeom>
            <a:noFill/>
            <a:ln>
              <a:noFill/>
            </a:ln>
          </p:spPr>
        </p:pic>
        <p:pic>
          <p:nvPicPr>
            <p:cNvPr descr="En bild som visar ritning&#10;&#10;Automatiskt genererad beskrivning" id="134" name="Google Shape;134;p17"/>
            <p:cNvPicPr preferRelativeResize="0"/>
            <p:nvPr/>
          </p:nvPicPr>
          <p:blipFill rotWithShape="1">
            <a:blip r:embed="rId5">
              <a:alphaModFix/>
            </a:blip>
            <a:srcRect b="0" l="0" r="0" t="0"/>
            <a:stretch/>
          </p:blipFill>
          <p:spPr>
            <a:xfrm>
              <a:off x="7109726" y="5870687"/>
              <a:ext cx="2469128" cy="451765"/>
            </a:xfrm>
            <a:prstGeom prst="rect">
              <a:avLst/>
            </a:prstGeom>
            <a:noFill/>
            <a:ln>
              <a:noFill/>
            </a:ln>
          </p:spPr>
        </p:pic>
      </p:grpSp>
      <p:sp>
        <p:nvSpPr>
          <p:cNvPr id="135" name="Google Shape;135;p17"/>
          <p:cNvSpPr txBox="1"/>
          <p:nvPr>
            <p:ph idx="1" type="subTitle"/>
          </p:nvPr>
        </p:nvSpPr>
        <p:spPr>
          <a:xfrm>
            <a:off x="468512" y="1213389"/>
            <a:ext cx="12714513" cy="4631431"/>
          </a:xfrm>
          <a:prstGeom prst="rect">
            <a:avLst/>
          </a:prstGeom>
          <a:noFill/>
          <a:ln>
            <a:noFill/>
          </a:ln>
        </p:spPr>
        <p:txBody>
          <a:bodyPr anchorCtr="0" anchor="t" bIns="45700" lIns="91425" spcFirstLastPara="1" rIns="91425" wrap="square" tIns="45700">
            <a:noAutofit/>
          </a:bodyPr>
          <a:lstStyle/>
          <a:p>
            <a:pPr indent="0" lvl="0" marL="0" rtl="0" algn="l">
              <a:lnSpc>
                <a:spcPct val="87000"/>
              </a:lnSpc>
              <a:spcBef>
                <a:spcPts val="0"/>
              </a:spcBef>
              <a:spcAft>
                <a:spcPts val="0"/>
              </a:spcAft>
              <a:buClr>
                <a:schemeClr val="dk1"/>
              </a:buClr>
              <a:buSzPts val="2029"/>
              <a:buNone/>
            </a:pPr>
            <a:r>
              <a:rPr lang="sv-SE" sz="2029">
                <a:latin typeface="Calibri"/>
                <a:ea typeface="Calibri"/>
                <a:cs typeface="Calibri"/>
                <a:sym typeface="Calibri"/>
              </a:rPr>
              <a:t>08:45	Mötet öppnar för incheckning</a:t>
            </a:r>
            <a:endParaRPr/>
          </a:p>
          <a:p>
            <a:pPr indent="-828039" lvl="0" marL="828039" rtl="0" algn="l">
              <a:lnSpc>
                <a:spcPct val="87000"/>
              </a:lnSpc>
              <a:spcBef>
                <a:spcPts val="1800"/>
              </a:spcBef>
              <a:spcAft>
                <a:spcPts val="0"/>
              </a:spcAft>
              <a:buClr>
                <a:schemeClr val="dk1"/>
              </a:buClr>
              <a:buSzPts val="2029"/>
              <a:buNone/>
            </a:pPr>
            <a:r>
              <a:rPr lang="sv-SE" sz="2029">
                <a:latin typeface="Calibri"/>
                <a:ea typeface="Calibri"/>
                <a:cs typeface="Calibri"/>
                <a:sym typeface="Calibri"/>
              </a:rPr>
              <a:t>09:00	 Välkomna och presentation av dagens tema, upplägg samt kort återkoppling från förra kurstillfället. </a:t>
            </a:r>
            <a:endParaRPr/>
          </a:p>
          <a:p>
            <a:pPr indent="-828039" lvl="0" marL="828039" rtl="0" algn="l">
              <a:lnSpc>
                <a:spcPct val="87000"/>
              </a:lnSpc>
              <a:spcBef>
                <a:spcPts val="1800"/>
              </a:spcBef>
              <a:spcAft>
                <a:spcPts val="0"/>
              </a:spcAft>
              <a:buClr>
                <a:schemeClr val="dk1"/>
              </a:buClr>
              <a:buSzPts val="2029"/>
              <a:buNone/>
            </a:pPr>
            <a:r>
              <a:rPr lang="sv-SE" sz="2029">
                <a:latin typeface="Calibri"/>
                <a:ea typeface="Calibri"/>
                <a:cs typeface="Calibri"/>
                <a:sym typeface="Calibri"/>
              </a:rPr>
              <a:t>09:15	 Gruppsamtal i smågrupper </a:t>
            </a:r>
            <a:endParaRPr/>
          </a:p>
          <a:p>
            <a:pPr indent="0" lvl="0" marL="0" rtl="0" algn="l">
              <a:lnSpc>
                <a:spcPct val="87000"/>
              </a:lnSpc>
              <a:spcBef>
                <a:spcPts val="1800"/>
              </a:spcBef>
              <a:spcAft>
                <a:spcPts val="0"/>
              </a:spcAft>
              <a:buClr>
                <a:schemeClr val="dk1"/>
              </a:buClr>
              <a:buSzPts val="2029"/>
              <a:buNone/>
            </a:pPr>
            <a:r>
              <a:rPr lang="sv-SE" sz="2029">
                <a:latin typeface="Calibri"/>
                <a:ea typeface="Calibri"/>
                <a:cs typeface="Calibri"/>
                <a:sym typeface="Calibri"/>
              </a:rPr>
              <a:t>09:45	Paus	</a:t>
            </a:r>
            <a:endParaRPr/>
          </a:p>
          <a:p>
            <a:pPr indent="0" lvl="0" marL="0" rtl="0" algn="l">
              <a:lnSpc>
                <a:spcPct val="87000"/>
              </a:lnSpc>
              <a:spcBef>
                <a:spcPts val="1800"/>
              </a:spcBef>
              <a:spcAft>
                <a:spcPts val="0"/>
              </a:spcAft>
              <a:buClr>
                <a:schemeClr val="dk1"/>
              </a:buClr>
              <a:buSzPts val="2029"/>
              <a:buNone/>
            </a:pPr>
            <a:r>
              <a:rPr lang="sv-SE" sz="2029">
                <a:latin typeface="Calibri"/>
                <a:ea typeface="Calibri"/>
                <a:cs typeface="Calibri"/>
                <a:sym typeface="Calibri"/>
              </a:rPr>
              <a:t>10:00	Föreläsning med Ruth Wilde</a:t>
            </a:r>
            <a:endParaRPr sz="2029">
              <a:latin typeface="Calibri"/>
              <a:ea typeface="Calibri"/>
              <a:cs typeface="Calibri"/>
              <a:sym typeface="Calibri"/>
            </a:endParaRPr>
          </a:p>
          <a:p>
            <a:pPr indent="0" lvl="0" marL="0" rtl="0" algn="l">
              <a:lnSpc>
                <a:spcPct val="87000"/>
              </a:lnSpc>
              <a:spcBef>
                <a:spcPts val="1800"/>
              </a:spcBef>
              <a:spcAft>
                <a:spcPts val="0"/>
              </a:spcAft>
              <a:buClr>
                <a:schemeClr val="dk1"/>
              </a:buClr>
              <a:buSzPts val="2029"/>
              <a:buNone/>
            </a:pPr>
            <a:r>
              <a:rPr lang="sv-SE" sz="2029">
                <a:latin typeface="Calibri"/>
                <a:ea typeface="Calibri"/>
                <a:cs typeface="Calibri"/>
                <a:sym typeface="Calibri"/>
              </a:rPr>
              <a:t>10:40	Paus och egen reflektion</a:t>
            </a:r>
            <a:endParaRPr/>
          </a:p>
          <a:p>
            <a:pPr indent="-828039" lvl="0" marL="828039" rtl="0" algn="l">
              <a:lnSpc>
                <a:spcPct val="87000"/>
              </a:lnSpc>
              <a:spcBef>
                <a:spcPts val="1800"/>
              </a:spcBef>
              <a:spcAft>
                <a:spcPts val="0"/>
              </a:spcAft>
              <a:buClr>
                <a:schemeClr val="dk1"/>
              </a:buClr>
              <a:buSzPts val="2029"/>
              <a:buNone/>
            </a:pPr>
            <a:r>
              <a:rPr lang="sv-SE" sz="2029">
                <a:latin typeface="Calibri"/>
                <a:ea typeface="Calibri"/>
                <a:cs typeface="Calibri"/>
                <a:sym typeface="Calibri"/>
              </a:rPr>
              <a:t>11:00	 Samtal i grupper utifrån föreläsningen (förberedda frågor skickas ut i grupperna)</a:t>
            </a:r>
            <a:endParaRPr/>
          </a:p>
          <a:p>
            <a:pPr indent="0" lvl="0" marL="0" rtl="0" algn="l">
              <a:lnSpc>
                <a:spcPct val="87000"/>
              </a:lnSpc>
              <a:spcBef>
                <a:spcPts val="1800"/>
              </a:spcBef>
              <a:spcAft>
                <a:spcPts val="0"/>
              </a:spcAft>
              <a:buClr>
                <a:schemeClr val="dk1"/>
              </a:buClr>
              <a:buSzPts val="2029"/>
              <a:buNone/>
            </a:pPr>
            <a:r>
              <a:rPr lang="sv-SE" sz="2029">
                <a:latin typeface="Calibri"/>
                <a:ea typeface="Calibri"/>
                <a:cs typeface="Calibri"/>
                <a:sym typeface="Calibri"/>
              </a:rPr>
              <a:t>11:40	Hemuppgift delas ut och presenteras. 	</a:t>
            </a:r>
            <a:endParaRPr/>
          </a:p>
          <a:p>
            <a:pPr indent="0" lvl="0" marL="0" rtl="0" algn="l">
              <a:lnSpc>
                <a:spcPct val="87000"/>
              </a:lnSpc>
              <a:spcBef>
                <a:spcPts val="1800"/>
              </a:spcBef>
              <a:spcAft>
                <a:spcPts val="0"/>
              </a:spcAft>
              <a:buClr>
                <a:schemeClr val="dk1"/>
              </a:buClr>
              <a:buSzPts val="2029"/>
              <a:buNone/>
            </a:pPr>
            <a:r>
              <a:rPr lang="sv-SE" sz="2029">
                <a:latin typeface="Calibri"/>
                <a:ea typeface="Calibri"/>
                <a:cs typeface="Calibri"/>
                <a:sym typeface="Calibri"/>
              </a:rPr>
              <a:t>12:00	Slut </a:t>
            </a:r>
            <a:endParaRPr/>
          </a:p>
          <a:p>
            <a:pPr indent="0" lvl="0" marL="0" rtl="0" algn="l">
              <a:lnSpc>
                <a:spcPct val="70000"/>
              </a:lnSpc>
              <a:spcBef>
                <a:spcPts val="1800"/>
              </a:spcBef>
              <a:spcAft>
                <a:spcPts val="0"/>
              </a:spcAft>
              <a:buClr>
                <a:schemeClr val="dk1"/>
              </a:buClr>
              <a:buSzPts val="1960"/>
              <a:buNone/>
            </a:pPr>
            <a:r>
              <a:t/>
            </a:r>
            <a:endParaRPr b="1" sz="1960">
              <a:latin typeface="Calibri"/>
              <a:ea typeface="Calibri"/>
              <a:cs typeface="Calibri"/>
              <a:sym typeface="Calibri"/>
            </a:endParaRPr>
          </a:p>
          <a:p>
            <a:pPr indent="0" lvl="0" marL="0" rtl="0" algn="l">
              <a:lnSpc>
                <a:spcPct val="70000"/>
              </a:lnSpc>
              <a:spcBef>
                <a:spcPts val="1000"/>
              </a:spcBef>
              <a:spcAft>
                <a:spcPts val="0"/>
              </a:spcAft>
              <a:buClr>
                <a:schemeClr val="dk1"/>
              </a:buClr>
              <a:buSzPts val="1960"/>
              <a:buNone/>
            </a:pPr>
            <a:r>
              <a:t/>
            </a:r>
            <a:endParaRPr b="1" sz="1960">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p18"/>
          <p:cNvSpPr/>
          <p:nvPr/>
        </p:nvSpPr>
        <p:spPr>
          <a:xfrm>
            <a:off x="-19877" y="-129208"/>
            <a:ext cx="12358868" cy="5915005"/>
          </a:xfrm>
          <a:prstGeom prst="rect">
            <a:avLst/>
          </a:prstGeom>
          <a:solidFill>
            <a:srgbClr val="C9C9C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41" name="Google Shape;141;p18"/>
          <p:cNvSpPr txBox="1"/>
          <p:nvPr>
            <p:ph type="ctrTitle"/>
          </p:nvPr>
        </p:nvSpPr>
        <p:spPr>
          <a:xfrm>
            <a:off x="-1025882" y="144306"/>
            <a:ext cx="11637674" cy="1139329"/>
          </a:xfrm>
          <a:prstGeom prst="rect">
            <a:avLst/>
          </a:prstGeom>
          <a:noFill/>
          <a:ln>
            <a:noFill/>
          </a:ln>
        </p:spPr>
        <p:txBody>
          <a:bodyPr anchorCtr="0" anchor="b" bIns="45700" lIns="91425" spcFirstLastPara="1" rIns="91425" wrap="square" tIns="45700">
            <a:noAutofit/>
          </a:bodyPr>
          <a:lstStyle/>
          <a:p>
            <a:pPr indent="0" lvl="0" marL="0" rtl="0" algn="ctr">
              <a:lnSpc>
                <a:spcPct val="90000"/>
              </a:lnSpc>
              <a:spcBef>
                <a:spcPts val="0"/>
              </a:spcBef>
              <a:spcAft>
                <a:spcPts val="0"/>
              </a:spcAft>
              <a:buClr>
                <a:srgbClr val="C00000"/>
              </a:buClr>
              <a:buSzPts val="4000"/>
              <a:buFont typeface="Calibri"/>
              <a:buNone/>
            </a:pPr>
            <a:r>
              <a:rPr b="1" lang="sv-SE" sz="4000">
                <a:solidFill>
                  <a:srgbClr val="C00000"/>
                </a:solidFill>
              </a:rPr>
              <a:t>Att tänka på…</a:t>
            </a:r>
            <a:endParaRPr b="1" sz="4000">
              <a:solidFill>
                <a:srgbClr val="C00000"/>
              </a:solidFill>
            </a:endParaRPr>
          </a:p>
        </p:txBody>
      </p:sp>
      <p:grpSp>
        <p:nvGrpSpPr>
          <p:cNvPr id="142" name="Google Shape;142;p18"/>
          <p:cNvGrpSpPr/>
          <p:nvPr/>
        </p:nvGrpSpPr>
        <p:grpSpPr>
          <a:xfrm>
            <a:off x="7451494" y="5874026"/>
            <a:ext cx="4589230" cy="839668"/>
            <a:chOff x="7109726" y="5811495"/>
            <a:chExt cx="4930997" cy="902199"/>
          </a:xfrm>
        </p:grpSpPr>
        <p:pic>
          <p:nvPicPr>
            <p:cNvPr descr="En bild som visar text&#10;&#10;Automatiskt genererad beskrivning" id="143" name="Google Shape;143;p18"/>
            <p:cNvPicPr preferRelativeResize="0"/>
            <p:nvPr/>
          </p:nvPicPr>
          <p:blipFill rotWithShape="1">
            <a:blip r:embed="rId3">
              <a:alphaModFix/>
            </a:blip>
            <a:srcRect b="0" l="0" r="0" t="0"/>
            <a:stretch/>
          </p:blipFill>
          <p:spPr>
            <a:xfrm>
              <a:off x="9571596" y="5811495"/>
              <a:ext cx="2469127" cy="883906"/>
            </a:xfrm>
            <a:prstGeom prst="rect">
              <a:avLst/>
            </a:prstGeom>
            <a:noFill/>
            <a:ln>
              <a:noFill/>
            </a:ln>
          </p:spPr>
        </p:pic>
        <p:pic>
          <p:nvPicPr>
            <p:cNvPr descr="En bild som visar text&#10;&#10;Automatiskt genererad beskrivning" id="144" name="Google Shape;144;p18"/>
            <p:cNvPicPr preferRelativeResize="0"/>
            <p:nvPr/>
          </p:nvPicPr>
          <p:blipFill rotWithShape="1">
            <a:blip r:embed="rId4">
              <a:alphaModFix/>
            </a:blip>
            <a:srcRect b="41926" l="0" r="0" t="30929"/>
            <a:stretch/>
          </p:blipFill>
          <p:spPr>
            <a:xfrm>
              <a:off x="8266888" y="6385213"/>
              <a:ext cx="1210107" cy="328481"/>
            </a:xfrm>
            <a:prstGeom prst="rect">
              <a:avLst/>
            </a:prstGeom>
            <a:noFill/>
            <a:ln>
              <a:noFill/>
            </a:ln>
          </p:spPr>
        </p:pic>
        <p:pic>
          <p:nvPicPr>
            <p:cNvPr descr="En bild som visar ritning&#10;&#10;Automatiskt genererad beskrivning" id="145" name="Google Shape;145;p18"/>
            <p:cNvPicPr preferRelativeResize="0"/>
            <p:nvPr/>
          </p:nvPicPr>
          <p:blipFill rotWithShape="1">
            <a:blip r:embed="rId5">
              <a:alphaModFix/>
            </a:blip>
            <a:srcRect b="0" l="0" r="0" t="0"/>
            <a:stretch/>
          </p:blipFill>
          <p:spPr>
            <a:xfrm>
              <a:off x="7109726" y="5870687"/>
              <a:ext cx="2469128" cy="451765"/>
            </a:xfrm>
            <a:prstGeom prst="rect">
              <a:avLst/>
            </a:prstGeom>
            <a:noFill/>
            <a:ln>
              <a:noFill/>
            </a:ln>
          </p:spPr>
        </p:pic>
      </p:grpSp>
      <p:sp>
        <p:nvSpPr>
          <p:cNvPr id="146" name="Google Shape;146;p18"/>
          <p:cNvSpPr txBox="1"/>
          <p:nvPr>
            <p:ph idx="1" type="subTitle"/>
          </p:nvPr>
        </p:nvSpPr>
        <p:spPr>
          <a:xfrm>
            <a:off x="694837" y="1634433"/>
            <a:ext cx="11497163" cy="4204322"/>
          </a:xfrm>
          <a:prstGeom prst="rect">
            <a:avLst/>
          </a:prstGeom>
          <a:noFill/>
          <a:ln>
            <a:noFill/>
          </a:ln>
        </p:spPr>
        <p:txBody>
          <a:bodyPr anchorCtr="0" anchor="t" bIns="45700" lIns="91425" spcFirstLastPara="1" rIns="91425" wrap="square" tIns="45700">
            <a:noAutofit/>
          </a:bodyPr>
          <a:lstStyle/>
          <a:p>
            <a:pPr indent="-457200" lvl="0" marL="457200" rtl="0" algn="l">
              <a:lnSpc>
                <a:spcPct val="90000"/>
              </a:lnSpc>
              <a:spcBef>
                <a:spcPts val="0"/>
              </a:spcBef>
              <a:spcAft>
                <a:spcPts val="0"/>
              </a:spcAft>
              <a:buClr>
                <a:schemeClr val="dk1"/>
              </a:buClr>
              <a:buSzPts val="2800"/>
              <a:buFont typeface="Arial"/>
              <a:buChar char="•"/>
            </a:pPr>
            <a:r>
              <a:rPr b="1" lang="sv-SE" sz="2800">
                <a:latin typeface="Calibri"/>
                <a:ea typeface="Calibri"/>
                <a:cs typeface="Calibri"/>
                <a:sym typeface="Calibri"/>
              </a:rPr>
              <a:t>Vi är många – kom ihåg att ha mikrofonen avstängd förutom i grupprummen. </a:t>
            </a:r>
            <a:endParaRPr/>
          </a:p>
          <a:p>
            <a:pPr indent="-457200" lvl="0" marL="457200" rtl="0" algn="l">
              <a:lnSpc>
                <a:spcPct val="90000"/>
              </a:lnSpc>
              <a:spcBef>
                <a:spcPts val="1000"/>
              </a:spcBef>
              <a:spcAft>
                <a:spcPts val="0"/>
              </a:spcAft>
              <a:buClr>
                <a:schemeClr val="dk1"/>
              </a:buClr>
              <a:buSzPts val="2800"/>
              <a:buFont typeface="Arial"/>
              <a:buChar char="•"/>
            </a:pPr>
            <a:r>
              <a:rPr b="1" lang="sv-SE" sz="2800">
                <a:latin typeface="Calibri"/>
                <a:ea typeface="Calibri"/>
                <a:cs typeface="Calibri"/>
                <a:sym typeface="Calibri"/>
              </a:rPr>
              <a:t>Alla samtal sker i grupprum på Zoom och såklart med kollegor på hemmaplan. </a:t>
            </a:r>
            <a:endParaRPr/>
          </a:p>
          <a:p>
            <a:pPr indent="-457200" lvl="0" marL="457200" rtl="0" algn="l">
              <a:lnSpc>
                <a:spcPct val="90000"/>
              </a:lnSpc>
              <a:spcBef>
                <a:spcPts val="1000"/>
              </a:spcBef>
              <a:spcAft>
                <a:spcPts val="0"/>
              </a:spcAft>
              <a:buClr>
                <a:schemeClr val="dk1"/>
              </a:buClr>
              <a:buSzPts val="2800"/>
              <a:buFont typeface="Arial"/>
              <a:buChar char="•"/>
            </a:pPr>
            <a:r>
              <a:rPr b="1" lang="sv-SE" sz="2800">
                <a:latin typeface="Calibri"/>
                <a:ea typeface="Calibri"/>
                <a:cs typeface="Calibri"/>
                <a:sym typeface="Calibri"/>
              </a:rPr>
              <a:t>Chatten används enbart för tekniska frågor och då kursledningen uppmuntrar till det </a:t>
            </a:r>
            <a:endParaRPr/>
          </a:p>
          <a:p>
            <a:pPr indent="-457200" lvl="0" marL="457200" rtl="0" algn="l">
              <a:lnSpc>
                <a:spcPct val="90000"/>
              </a:lnSpc>
              <a:spcBef>
                <a:spcPts val="1000"/>
              </a:spcBef>
              <a:spcAft>
                <a:spcPts val="0"/>
              </a:spcAft>
              <a:buClr>
                <a:schemeClr val="dk1"/>
              </a:buClr>
              <a:buSzPts val="2800"/>
              <a:buFont typeface="Arial"/>
              <a:buChar char="•"/>
            </a:pPr>
            <a:r>
              <a:rPr b="1" lang="sv-SE" sz="2800">
                <a:latin typeface="Calibri"/>
                <a:ea typeface="Calibri"/>
                <a:cs typeface="Calibri"/>
                <a:sym typeface="Calibri"/>
              </a:rPr>
              <a:t>Idéer, tankar, frågor och feedback – maila kursledningen!</a:t>
            </a:r>
            <a:endParaRPr/>
          </a:p>
          <a:p>
            <a:pPr indent="-457200" lvl="0" marL="457200" rtl="0" algn="l">
              <a:lnSpc>
                <a:spcPct val="90000"/>
              </a:lnSpc>
              <a:spcBef>
                <a:spcPts val="1000"/>
              </a:spcBef>
              <a:spcAft>
                <a:spcPts val="0"/>
              </a:spcAft>
              <a:buClr>
                <a:schemeClr val="dk1"/>
              </a:buClr>
              <a:buSzPts val="2800"/>
              <a:buFont typeface="Arial"/>
              <a:buChar char="•"/>
            </a:pPr>
            <a:r>
              <a:rPr b="1" lang="sv-SE" sz="2800">
                <a:latin typeface="Calibri"/>
                <a:ea typeface="Calibri"/>
                <a:cs typeface="Calibri"/>
                <a:sym typeface="Calibri"/>
              </a:rPr>
              <a:t>Info, länkar och mailadresser hittar du på</a:t>
            </a:r>
            <a:endParaRPr/>
          </a:p>
          <a:p>
            <a:pPr indent="0" lvl="0" marL="0" rtl="0" algn="l">
              <a:lnSpc>
                <a:spcPct val="90000"/>
              </a:lnSpc>
              <a:spcBef>
                <a:spcPts val="1000"/>
              </a:spcBef>
              <a:spcAft>
                <a:spcPts val="0"/>
              </a:spcAft>
              <a:buClr>
                <a:schemeClr val="dk1"/>
              </a:buClr>
              <a:buSzPts val="2800"/>
              <a:buNone/>
            </a:pPr>
            <a:r>
              <a:rPr b="1" lang="sv-SE" sz="2800" u="sng">
                <a:solidFill>
                  <a:schemeClr val="hlink"/>
                </a:solidFill>
                <a:latin typeface="Calibri"/>
                <a:ea typeface="Calibri"/>
                <a:cs typeface="Calibri"/>
                <a:sym typeface="Calibri"/>
                <a:hlinkClick r:id="rId6"/>
              </a:rPr>
              <a:t>https://www.svenskakyrkan.se/framtidenborhososs/finns-det-rum-for-mig</a:t>
            </a:r>
            <a:r>
              <a:rPr b="1" lang="sv-SE" sz="2800">
                <a:latin typeface="Calibri"/>
                <a:ea typeface="Calibri"/>
                <a:cs typeface="Calibri"/>
                <a:sym typeface="Calibri"/>
              </a:rPr>
              <a:t> </a:t>
            </a:r>
            <a:endParaRPr/>
          </a:p>
          <a:p>
            <a:pPr indent="0" lvl="0" marL="0" rtl="0" algn="l">
              <a:lnSpc>
                <a:spcPct val="90000"/>
              </a:lnSpc>
              <a:spcBef>
                <a:spcPts val="1000"/>
              </a:spcBef>
              <a:spcAft>
                <a:spcPts val="0"/>
              </a:spcAft>
              <a:buClr>
                <a:schemeClr val="dk1"/>
              </a:buClr>
              <a:buSzPts val="2800"/>
              <a:buNone/>
            </a:pPr>
            <a:r>
              <a:t/>
            </a:r>
            <a:endParaRPr b="1" sz="2800">
              <a:latin typeface="Calibri"/>
              <a:ea typeface="Calibri"/>
              <a:cs typeface="Calibri"/>
              <a:sym typeface="Calibri"/>
            </a:endParaRPr>
          </a:p>
          <a:p>
            <a:pPr indent="0" lvl="0" marL="0" rtl="0" algn="l">
              <a:lnSpc>
                <a:spcPct val="90000"/>
              </a:lnSpc>
              <a:spcBef>
                <a:spcPts val="1000"/>
              </a:spcBef>
              <a:spcAft>
                <a:spcPts val="0"/>
              </a:spcAft>
              <a:buClr>
                <a:schemeClr val="dk1"/>
              </a:buClr>
              <a:buSzPts val="2800"/>
              <a:buNone/>
            </a:pPr>
            <a:r>
              <a:t/>
            </a:r>
            <a:endParaRPr b="1" sz="2800">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0" name="Shape 150"/>
        <p:cNvGrpSpPr/>
        <p:nvPr/>
      </p:nvGrpSpPr>
      <p:grpSpPr>
        <a:xfrm>
          <a:off x="0" y="0"/>
          <a:ext cx="0" cy="0"/>
          <a:chOff x="0" y="0"/>
          <a:chExt cx="0" cy="0"/>
        </a:xfrm>
      </p:grpSpPr>
      <p:sp>
        <p:nvSpPr>
          <p:cNvPr id="151" name="Google Shape;151;p19"/>
          <p:cNvSpPr/>
          <p:nvPr/>
        </p:nvSpPr>
        <p:spPr>
          <a:xfrm>
            <a:off x="-19877" y="-129208"/>
            <a:ext cx="12358868" cy="5915005"/>
          </a:xfrm>
          <a:prstGeom prst="rect">
            <a:avLst/>
          </a:prstGeom>
          <a:solidFill>
            <a:srgbClr val="C9C9C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52" name="Google Shape;152;p19"/>
          <p:cNvSpPr txBox="1"/>
          <p:nvPr>
            <p:ph type="ctrTitle"/>
          </p:nvPr>
        </p:nvSpPr>
        <p:spPr>
          <a:xfrm>
            <a:off x="-1025882" y="144306"/>
            <a:ext cx="11637674" cy="1139329"/>
          </a:xfrm>
          <a:prstGeom prst="rect">
            <a:avLst/>
          </a:prstGeom>
          <a:noFill/>
          <a:ln>
            <a:noFill/>
          </a:ln>
        </p:spPr>
        <p:txBody>
          <a:bodyPr anchorCtr="0" anchor="b" bIns="45700" lIns="91425" spcFirstLastPara="1" rIns="91425" wrap="square" tIns="45700">
            <a:noAutofit/>
          </a:bodyPr>
          <a:lstStyle/>
          <a:p>
            <a:pPr indent="0" lvl="0" marL="0" rtl="0" algn="ctr">
              <a:lnSpc>
                <a:spcPct val="90000"/>
              </a:lnSpc>
              <a:spcBef>
                <a:spcPts val="0"/>
              </a:spcBef>
              <a:spcAft>
                <a:spcPts val="0"/>
              </a:spcAft>
              <a:buClr>
                <a:srgbClr val="C00000"/>
              </a:buClr>
              <a:buSzPts val="4000"/>
              <a:buFont typeface="Calibri"/>
              <a:buNone/>
            </a:pPr>
            <a:r>
              <a:rPr b="1" lang="sv-SE" sz="4000">
                <a:solidFill>
                  <a:srgbClr val="C00000"/>
                </a:solidFill>
              </a:rPr>
              <a:t>Samtal i smågrupper</a:t>
            </a:r>
            <a:endParaRPr b="1" sz="4000">
              <a:solidFill>
                <a:srgbClr val="C00000"/>
              </a:solidFill>
            </a:endParaRPr>
          </a:p>
        </p:txBody>
      </p:sp>
      <p:grpSp>
        <p:nvGrpSpPr>
          <p:cNvPr id="153" name="Google Shape;153;p19"/>
          <p:cNvGrpSpPr/>
          <p:nvPr/>
        </p:nvGrpSpPr>
        <p:grpSpPr>
          <a:xfrm>
            <a:off x="7451494" y="5874026"/>
            <a:ext cx="4589230" cy="839668"/>
            <a:chOff x="7109726" y="5811495"/>
            <a:chExt cx="4930997" cy="902199"/>
          </a:xfrm>
        </p:grpSpPr>
        <p:pic>
          <p:nvPicPr>
            <p:cNvPr descr="En bild som visar text&#10;&#10;Automatiskt genererad beskrivning" id="154" name="Google Shape;154;p19"/>
            <p:cNvPicPr preferRelativeResize="0"/>
            <p:nvPr/>
          </p:nvPicPr>
          <p:blipFill rotWithShape="1">
            <a:blip r:embed="rId3">
              <a:alphaModFix/>
            </a:blip>
            <a:srcRect b="0" l="0" r="0" t="0"/>
            <a:stretch/>
          </p:blipFill>
          <p:spPr>
            <a:xfrm>
              <a:off x="9571596" y="5811495"/>
              <a:ext cx="2469127" cy="883906"/>
            </a:xfrm>
            <a:prstGeom prst="rect">
              <a:avLst/>
            </a:prstGeom>
            <a:noFill/>
            <a:ln>
              <a:noFill/>
            </a:ln>
          </p:spPr>
        </p:pic>
        <p:pic>
          <p:nvPicPr>
            <p:cNvPr descr="En bild som visar text&#10;&#10;Automatiskt genererad beskrivning" id="155" name="Google Shape;155;p19"/>
            <p:cNvPicPr preferRelativeResize="0"/>
            <p:nvPr/>
          </p:nvPicPr>
          <p:blipFill rotWithShape="1">
            <a:blip r:embed="rId4">
              <a:alphaModFix/>
            </a:blip>
            <a:srcRect b="41926" l="0" r="0" t="30929"/>
            <a:stretch/>
          </p:blipFill>
          <p:spPr>
            <a:xfrm>
              <a:off x="8266888" y="6385213"/>
              <a:ext cx="1210107" cy="328481"/>
            </a:xfrm>
            <a:prstGeom prst="rect">
              <a:avLst/>
            </a:prstGeom>
            <a:noFill/>
            <a:ln>
              <a:noFill/>
            </a:ln>
          </p:spPr>
        </p:pic>
        <p:pic>
          <p:nvPicPr>
            <p:cNvPr descr="En bild som visar ritning&#10;&#10;Automatiskt genererad beskrivning" id="156" name="Google Shape;156;p19"/>
            <p:cNvPicPr preferRelativeResize="0"/>
            <p:nvPr/>
          </p:nvPicPr>
          <p:blipFill rotWithShape="1">
            <a:blip r:embed="rId5">
              <a:alphaModFix/>
            </a:blip>
            <a:srcRect b="0" l="0" r="0" t="0"/>
            <a:stretch/>
          </p:blipFill>
          <p:spPr>
            <a:xfrm>
              <a:off x="7109726" y="5870687"/>
              <a:ext cx="2469128" cy="451765"/>
            </a:xfrm>
            <a:prstGeom prst="rect">
              <a:avLst/>
            </a:prstGeom>
            <a:noFill/>
            <a:ln>
              <a:noFill/>
            </a:ln>
          </p:spPr>
        </p:pic>
      </p:grpSp>
      <p:sp>
        <p:nvSpPr>
          <p:cNvPr id="157" name="Google Shape;157;p19"/>
          <p:cNvSpPr txBox="1"/>
          <p:nvPr>
            <p:ph idx="1" type="subTitle"/>
          </p:nvPr>
        </p:nvSpPr>
        <p:spPr>
          <a:xfrm>
            <a:off x="694837" y="1634433"/>
            <a:ext cx="11497163" cy="4204322"/>
          </a:xfrm>
          <a:prstGeom prst="rect">
            <a:avLst/>
          </a:prstGeom>
          <a:noFill/>
          <a:ln>
            <a:noFill/>
          </a:ln>
        </p:spPr>
        <p:txBody>
          <a:bodyPr anchorCtr="0" anchor="t" bIns="45700" lIns="91425" spcFirstLastPara="1" rIns="91425" wrap="square" tIns="45700">
            <a:normAutofit fontScale="32500" lnSpcReduction="10000"/>
          </a:bodyPr>
          <a:lstStyle/>
          <a:p>
            <a:pPr indent="0" lvl="0" marL="0" rtl="0" algn="l">
              <a:lnSpc>
                <a:spcPct val="150000"/>
              </a:lnSpc>
              <a:spcBef>
                <a:spcPts val="0"/>
              </a:spcBef>
              <a:spcAft>
                <a:spcPts val="0"/>
              </a:spcAft>
              <a:buClr>
                <a:schemeClr val="dk1"/>
              </a:buClr>
              <a:buSzPct val="51631"/>
              <a:buNone/>
            </a:pPr>
            <a:r>
              <a:rPr b="1" lang="sv-SE" sz="5423"/>
              <a:t>Att tänka på innan ni påbörjar samtalet</a:t>
            </a:r>
            <a:endParaRPr b="1" sz="5423"/>
          </a:p>
          <a:p>
            <a:pPr indent="0" lvl="0" marL="0" rtl="0" algn="l">
              <a:lnSpc>
                <a:spcPct val="150000"/>
              </a:lnSpc>
              <a:spcBef>
                <a:spcPts val="0"/>
              </a:spcBef>
              <a:spcAft>
                <a:spcPts val="0"/>
              </a:spcAft>
              <a:buClr>
                <a:schemeClr val="dk1"/>
              </a:buClr>
              <a:buSzPct val="51631"/>
              <a:buNone/>
            </a:pPr>
            <a:r>
              <a:rPr lang="sv-SE" sz="5423"/>
              <a:t>·        Bestäm vem i gruppen som fördelar ordet</a:t>
            </a:r>
            <a:endParaRPr sz="5423"/>
          </a:p>
          <a:p>
            <a:pPr indent="0" lvl="0" marL="0" rtl="0" algn="l">
              <a:lnSpc>
                <a:spcPct val="150000"/>
              </a:lnSpc>
              <a:spcBef>
                <a:spcPts val="0"/>
              </a:spcBef>
              <a:spcAft>
                <a:spcPts val="0"/>
              </a:spcAft>
              <a:buClr>
                <a:schemeClr val="dk1"/>
              </a:buClr>
              <a:buSzPct val="51631"/>
              <a:buNone/>
            </a:pPr>
            <a:r>
              <a:rPr lang="sv-SE" sz="5423"/>
              <a:t>·        Bestäm vem i gruppen som för korta minnesanteckningar</a:t>
            </a:r>
            <a:endParaRPr sz="5423"/>
          </a:p>
          <a:p>
            <a:pPr indent="0" lvl="0" marL="0" rtl="0" algn="l">
              <a:lnSpc>
                <a:spcPct val="150000"/>
              </a:lnSpc>
              <a:spcBef>
                <a:spcPts val="0"/>
              </a:spcBef>
              <a:spcAft>
                <a:spcPts val="0"/>
              </a:spcAft>
              <a:buClr>
                <a:schemeClr val="dk1"/>
              </a:buClr>
              <a:buSzPct val="51631"/>
              <a:buNone/>
            </a:pPr>
            <a:r>
              <a:rPr lang="sv-SE" sz="5423"/>
              <a:t>·        Minnesanteckningarna skickas till Christina Byström;  Christina.Bystrom@svenskakyrkan.se</a:t>
            </a:r>
            <a:endParaRPr sz="5423"/>
          </a:p>
          <a:p>
            <a:pPr indent="0" lvl="0" marL="0" rtl="0" algn="l">
              <a:lnSpc>
                <a:spcPct val="90000"/>
              </a:lnSpc>
              <a:spcBef>
                <a:spcPts val="1000"/>
              </a:spcBef>
              <a:spcAft>
                <a:spcPts val="0"/>
              </a:spcAft>
              <a:buClr>
                <a:schemeClr val="dk1"/>
              </a:buClr>
              <a:buSzPct val="51631"/>
              <a:buNone/>
            </a:pPr>
            <a:r>
              <a:rPr b="1" lang="sv-SE" sz="5423"/>
              <a:t>Frågor: </a:t>
            </a:r>
            <a:endParaRPr b="1" sz="5423"/>
          </a:p>
          <a:p>
            <a:pPr indent="0" lvl="0" marL="0" rtl="0" algn="l">
              <a:lnSpc>
                <a:spcPct val="90000"/>
              </a:lnSpc>
              <a:spcBef>
                <a:spcPts val="1000"/>
              </a:spcBef>
              <a:spcAft>
                <a:spcPts val="0"/>
              </a:spcAft>
              <a:buClr>
                <a:schemeClr val="dk1"/>
              </a:buClr>
              <a:buSzPct val="51631"/>
              <a:buNone/>
            </a:pPr>
            <a:r>
              <a:rPr lang="sv-SE" sz="5423"/>
              <a:t>- Beskriv ditt sammanhang. </a:t>
            </a:r>
            <a:endParaRPr sz="5423"/>
          </a:p>
          <a:p>
            <a:pPr indent="0" lvl="0" marL="0" rtl="0" algn="l">
              <a:lnSpc>
                <a:spcPct val="90000"/>
              </a:lnSpc>
              <a:spcBef>
                <a:spcPts val="1000"/>
              </a:spcBef>
              <a:spcAft>
                <a:spcPts val="0"/>
              </a:spcAft>
              <a:buClr>
                <a:schemeClr val="dk1"/>
              </a:buClr>
              <a:buSzPct val="51631"/>
              <a:buNone/>
            </a:pPr>
            <a:r>
              <a:rPr lang="sv-SE" sz="5423"/>
              <a:t>- Hur kommer det sig att du vill vara del av den här utbildningen? </a:t>
            </a:r>
            <a:endParaRPr sz="5423"/>
          </a:p>
          <a:p>
            <a:pPr indent="0" lvl="0" marL="0" rtl="0" algn="l">
              <a:lnSpc>
                <a:spcPct val="90000"/>
              </a:lnSpc>
              <a:spcBef>
                <a:spcPts val="1000"/>
              </a:spcBef>
              <a:spcAft>
                <a:spcPts val="0"/>
              </a:spcAft>
              <a:buClr>
                <a:schemeClr val="dk1"/>
              </a:buClr>
              <a:buSzPct val="51631"/>
              <a:buNone/>
            </a:pPr>
            <a:r>
              <a:rPr lang="sv-SE" sz="5423"/>
              <a:t>- Är det något ämne som kommer tas upp i utbildningen ni redan arbetar mycket med?</a:t>
            </a:r>
            <a:endParaRPr sz="5423"/>
          </a:p>
          <a:p>
            <a:pPr indent="0" lvl="0" marL="0" rtl="0" algn="l">
              <a:lnSpc>
                <a:spcPct val="90000"/>
              </a:lnSpc>
              <a:spcBef>
                <a:spcPts val="1000"/>
              </a:spcBef>
              <a:spcAft>
                <a:spcPts val="0"/>
              </a:spcAft>
              <a:buClr>
                <a:schemeClr val="dk1"/>
              </a:buClr>
              <a:buSzPct val="51631"/>
              <a:buNone/>
            </a:pPr>
            <a:r>
              <a:rPr lang="sv-SE" sz="5423"/>
              <a:t>- Är det något ämne eller särskild utmaning du ser fram emot att arbeta med? </a:t>
            </a:r>
            <a:endParaRPr sz="5423"/>
          </a:p>
          <a:p>
            <a:pPr indent="0" lvl="0" marL="0" rtl="0" algn="l">
              <a:lnSpc>
                <a:spcPct val="90000"/>
              </a:lnSpc>
              <a:spcBef>
                <a:spcPts val="1000"/>
              </a:spcBef>
              <a:spcAft>
                <a:spcPts val="0"/>
              </a:spcAft>
              <a:buClr>
                <a:schemeClr val="dk1"/>
              </a:buClr>
              <a:buSzPct val="100000"/>
              <a:buNone/>
            </a:pPr>
            <a:r>
              <a:t/>
            </a:r>
            <a:endParaRPr b="1" sz="2800"/>
          </a:p>
          <a:p>
            <a:pPr indent="0" lvl="0" marL="0" rtl="0" algn="l">
              <a:lnSpc>
                <a:spcPct val="90000"/>
              </a:lnSpc>
              <a:spcBef>
                <a:spcPts val="1000"/>
              </a:spcBef>
              <a:spcAft>
                <a:spcPts val="0"/>
              </a:spcAft>
              <a:buClr>
                <a:schemeClr val="dk1"/>
              </a:buClr>
              <a:buSzPct val="100000"/>
              <a:buNone/>
            </a:pPr>
            <a:r>
              <a:t/>
            </a:r>
            <a:endParaRPr sz="2800"/>
          </a:p>
          <a:p>
            <a:pPr indent="0" lvl="0" marL="0" rtl="0" algn="l">
              <a:lnSpc>
                <a:spcPct val="90000"/>
              </a:lnSpc>
              <a:spcBef>
                <a:spcPts val="1000"/>
              </a:spcBef>
              <a:spcAft>
                <a:spcPts val="0"/>
              </a:spcAft>
              <a:buClr>
                <a:schemeClr val="dk1"/>
              </a:buClr>
              <a:buSzPct val="100000"/>
              <a:buNone/>
            </a:pPr>
            <a:r>
              <a:t/>
            </a:r>
            <a:endParaRPr sz="280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1" name="Shape 161"/>
        <p:cNvGrpSpPr/>
        <p:nvPr/>
      </p:nvGrpSpPr>
      <p:grpSpPr>
        <a:xfrm>
          <a:off x="0" y="0"/>
          <a:ext cx="0" cy="0"/>
          <a:chOff x="0" y="0"/>
          <a:chExt cx="0" cy="0"/>
        </a:xfrm>
      </p:grpSpPr>
      <p:sp>
        <p:nvSpPr>
          <p:cNvPr id="162" name="Google Shape;162;p20"/>
          <p:cNvSpPr/>
          <p:nvPr/>
        </p:nvSpPr>
        <p:spPr>
          <a:xfrm>
            <a:off x="-19877" y="-129208"/>
            <a:ext cx="12358868" cy="5915005"/>
          </a:xfrm>
          <a:prstGeom prst="rect">
            <a:avLst/>
          </a:prstGeom>
          <a:solidFill>
            <a:srgbClr val="C9C9C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63" name="Google Shape;163;p20"/>
          <p:cNvSpPr txBox="1"/>
          <p:nvPr>
            <p:ph type="ctrTitle"/>
          </p:nvPr>
        </p:nvSpPr>
        <p:spPr>
          <a:xfrm>
            <a:off x="403050" y="57992"/>
            <a:ext cx="11637674" cy="1139329"/>
          </a:xfrm>
          <a:prstGeom prst="rect">
            <a:avLst/>
          </a:prstGeom>
          <a:noFill/>
          <a:ln>
            <a:noFill/>
          </a:ln>
        </p:spPr>
        <p:txBody>
          <a:bodyPr anchorCtr="0" anchor="b" bIns="45700" lIns="91425" spcFirstLastPara="1" rIns="91425" wrap="square" tIns="45700">
            <a:noAutofit/>
          </a:bodyPr>
          <a:lstStyle/>
          <a:p>
            <a:pPr indent="0" lvl="0" marL="0" rtl="0" algn="ctr">
              <a:lnSpc>
                <a:spcPct val="90000"/>
              </a:lnSpc>
              <a:spcBef>
                <a:spcPts val="0"/>
              </a:spcBef>
              <a:spcAft>
                <a:spcPts val="0"/>
              </a:spcAft>
              <a:buClr>
                <a:srgbClr val="C00000"/>
              </a:buClr>
              <a:buSzPts val="4000"/>
              <a:buFont typeface="Calibri"/>
              <a:buNone/>
            </a:pPr>
            <a:r>
              <a:rPr b="1" lang="sv-SE" sz="4000">
                <a:solidFill>
                  <a:srgbClr val="C00000"/>
                </a:solidFill>
              </a:rPr>
              <a:t>Paus…</a:t>
            </a:r>
            <a:endParaRPr b="1" sz="4000">
              <a:solidFill>
                <a:srgbClr val="C00000"/>
              </a:solidFill>
            </a:endParaRPr>
          </a:p>
        </p:txBody>
      </p:sp>
      <p:grpSp>
        <p:nvGrpSpPr>
          <p:cNvPr id="164" name="Google Shape;164;p20"/>
          <p:cNvGrpSpPr/>
          <p:nvPr/>
        </p:nvGrpSpPr>
        <p:grpSpPr>
          <a:xfrm>
            <a:off x="7451494" y="5874026"/>
            <a:ext cx="4589230" cy="839668"/>
            <a:chOff x="7109726" y="5811495"/>
            <a:chExt cx="4930997" cy="902199"/>
          </a:xfrm>
        </p:grpSpPr>
        <p:pic>
          <p:nvPicPr>
            <p:cNvPr descr="En bild som visar text&#10;&#10;Automatiskt genererad beskrivning" id="165" name="Google Shape;165;p20"/>
            <p:cNvPicPr preferRelativeResize="0"/>
            <p:nvPr/>
          </p:nvPicPr>
          <p:blipFill rotWithShape="1">
            <a:blip r:embed="rId3">
              <a:alphaModFix/>
            </a:blip>
            <a:srcRect b="0" l="0" r="0" t="0"/>
            <a:stretch/>
          </p:blipFill>
          <p:spPr>
            <a:xfrm>
              <a:off x="9571596" y="5811495"/>
              <a:ext cx="2469127" cy="883906"/>
            </a:xfrm>
            <a:prstGeom prst="rect">
              <a:avLst/>
            </a:prstGeom>
            <a:noFill/>
            <a:ln>
              <a:noFill/>
            </a:ln>
          </p:spPr>
        </p:pic>
        <p:pic>
          <p:nvPicPr>
            <p:cNvPr descr="En bild som visar text&#10;&#10;Automatiskt genererad beskrivning" id="166" name="Google Shape;166;p20"/>
            <p:cNvPicPr preferRelativeResize="0"/>
            <p:nvPr/>
          </p:nvPicPr>
          <p:blipFill rotWithShape="1">
            <a:blip r:embed="rId4">
              <a:alphaModFix/>
            </a:blip>
            <a:srcRect b="41926" l="0" r="0" t="30929"/>
            <a:stretch/>
          </p:blipFill>
          <p:spPr>
            <a:xfrm>
              <a:off x="8266888" y="6385213"/>
              <a:ext cx="1210107" cy="328481"/>
            </a:xfrm>
            <a:prstGeom prst="rect">
              <a:avLst/>
            </a:prstGeom>
            <a:noFill/>
            <a:ln>
              <a:noFill/>
            </a:ln>
          </p:spPr>
        </p:pic>
        <p:pic>
          <p:nvPicPr>
            <p:cNvPr descr="En bild som visar ritning&#10;&#10;Automatiskt genererad beskrivning" id="167" name="Google Shape;167;p20"/>
            <p:cNvPicPr preferRelativeResize="0"/>
            <p:nvPr/>
          </p:nvPicPr>
          <p:blipFill rotWithShape="1">
            <a:blip r:embed="rId5">
              <a:alphaModFix/>
            </a:blip>
            <a:srcRect b="0" l="0" r="0" t="0"/>
            <a:stretch/>
          </p:blipFill>
          <p:spPr>
            <a:xfrm>
              <a:off x="7109726" y="5870687"/>
              <a:ext cx="2469128" cy="451765"/>
            </a:xfrm>
            <a:prstGeom prst="rect">
              <a:avLst/>
            </a:prstGeom>
            <a:noFill/>
            <a:ln>
              <a:noFill/>
            </a:ln>
          </p:spPr>
        </p:pic>
      </p:grpSp>
      <p:sp>
        <p:nvSpPr>
          <p:cNvPr id="168" name="Google Shape;168;p20"/>
          <p:cNvSpPr txBox="1"/>
          <p:nvPr>
            <p:ph idx="1" type="subTitle"/>
          </p:nvPr>
        </p:nvSpPr>
        <p:spPr>
          <a:xfrm>
            <a:off x="694837" y="1634433"/>
            <a:ext cx="11497163" cy="4204322"/>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Clr>
                <a:schemeClr val="dk1"/>
              </a:buClr>
              <a:buSzPts val="2800"/>
              <a:buNone/>
            </a:pPr>
            <a:r>
              <a:t/>
            </a:r>
            <a:endParaRPr b="1" sz="2800">
              <a:latin typeface="Calibri"/>
              <a:ea typeface="Calibri"/>
              <a:cs typeface="Calibri"/>
              <a:sym typeface="Calibri"/>
            </a:endParaRPr>
          </a:p>
          <a:p>
            <a:pPr indent="0" lvl="0" marL="0" rtl="0" algn="l">
              <a:lnSpc>
                <a:spcPct val="90000"/>
              </a:lnSpc>
              <a:spcBef>
                <a:spcPts val="1000"/>
              </a:spcBef>
              <a:spcAft>
                <a:spcPts val="0"/>
              </a:spcAft>
              <a:buClr>
                <a:schemeClr val="dk1"/>
              </a:buClr>
              <a:buSzPts val="2800"/>
              <a:buNone/>
            </a:pPr>
            <a:r>
              <a:t/>
            </a:r>
            <a:endParaRPr b="1" sz="2800">
              <a:latin typeface="Calibri"/>
              <a:ea typeface="Calibri"/>
              <a:cs typeface="Calibri"/>
              <a:sym typeface="Calibri"/>
            </a:endParaRPr>
          </a:p>
        </p:txBody>
      </p:sp>
      <p:pic>
        <p:nvPicPr>
          <p:cNvPr id="169" name="Google Shape;169;p20"/>
          <p:cNvPicPr preferRelativeResize="0"/>
          <p:nvPr/>
        </p:nvPicPr>
        <p:blipFill rotWithShape="1">
          <a:blip r:embed="rId6">
            <a:alphaModFix/>
          </a:blip>
          <a:srcRect b="0" l="0" r="0" t="0"/>
          <a:stretch/>
        </p:blipFill>
        <p:spPr>
          <a:xfrm>
            <a:off x="4010025" y="1343025"/>
            <a:ext cx="4171950" cy="4171950"/>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3" name="Shape 173"/>
        <p:cNvGrpSpPr/>
        <p:nvPr/>
      </p:nvGrpSpPr>
      <p:grpSpPr>
        <a:xfrm>
          <a:off x="0" y="0"/>
          <a:ext cx="0" cy="0"/>
          <a:chOff x="0" y="0"/>
          <a:chExt cx="0" cy="0"/>
        </a:xfrm>
      </p:grpSpPr>
      <p:sp>
        <p:nvSpPr>
          <p:cNvPr id="174" name="Google Shape;174;p21"/>
          <p:cNvSpPr/>
          <p:nvPr/>
        </p:nvSpPr>
        <p:spPr>
          <a:xfrm>
            <a:off x="0" y="-99391"/>
            <a:ext cx="12358800" cy="5915100"/>
          </a:xfrm>
          <a:prstGeom prst="rect">
            <a:avLst/>
          </a:prstGeom>
          <a:solidFill>
            <a:srgbClr val="C9C9C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75" name="Google Shape;175;p21"/>
          <p:cNvSpPr txBox="1"/>
          <p:nvPr>
            <p:ph type="ctrTitle"/>
          </p:nvPr>
        </p:nvSpPr>
        <p:spPr>
          <a:xfrm>
            <a:off x="-1025882" y="144306"/>
            <a:ext cx="11637600" cy="1139400"/>
          </a:xfrm>
          <a:prstGeom prst="rect">
            <a:avLst/>
          </a:prstGeom>
          <a:noFill/>
          <a:ln>
            <a:noFill/>
          </a:ln>
        </p:spPr>
        <p:txBody>
          <a:bodyPr anchorCtr="0" anchor="b" bIns="45700" lIns="91425" spcFirstLastPara="1" rIns="91425" wrap="square" tIns="45700">
            <a:noAutofit/>
          </a:bodyPr>
          <a:lstStyle/>
          <a:p>
            <a:pPr indent="0" lvl="0" marL="0" rtl="0" algn="ctr">
              <a:lnSpc>
                <a:spcPct val="90000"/>
              </a:lnSpc>
              <a:spcBef>
                <a:spcPts val="0"/>
              </a:spcBef>
              <a:spcAft>
                <a:spcPts val="0"/>
              </a:spcAft>
              <a:buClr>
                <a:srgbClr val="C00000"/>
              </a:buClr>
              <a:buSzPts val="4000"/>
              <a:buFont typeface="Calibri"/>
              <a:buNone/>
            </a:pPr>
            <a:r>
              <a:rPr b="1" lang="sv-SE" sz="4000">
                <a:solidFill>
                  <a:srgbClr val="C00000"/>
                </a:solidFill>
              </a:rPr>
              <a:t>Samtal om föreläsningen</a:t>
            </a:r>
            <a:endParaRPr b="1" sz="4000">
              <a:solidFill>
                <a:srgbClr val="C00000"/>
              </a:solidFill>
            </a:endParaRPr>
          </a:p>
        </p:txBody>
      </p:sp>
      <p:grpSp>
        <p:nvGrpSpPr>
          <p:cNvPr id="176" name="Google Shape;176;p21"/>
          <p:cNvGrpSpPr/>
          <p:nvPr/>
        </p:nvGrpSpPr>
        <p:grpSpPr>
          <a:xfrm>
            <a:off x="7451564" y="5874081"/>
            <a:ext cx="4589279" cy="839676"/>
            <a:chOff x="7109726" y="5811495"/>
            <a:chExt cx="4930997" cy="902199"/>
          </a:xfrm>
        </p:grpSpPr>
        <p:pic>
          <p:nvPicPr>
            <p:cNvPr descr="En bild som visar text&#10;&#10;Automatiskt genererad beskrivning" id="177" name="Google Shape;177;p21"/>
            <p:cNvPicPr preferRelativeResize="0"/>
            <p:nvPr/>
          </p:nvPicPr>
          <p:blipFill rotWithShape="1">
            <a:blip r:embed="rId3">
              <a:alphaModFix/>
            </a:blip>
            <a:srcRect b="0" l="0" r="0" t="0"/>
            <a:stretch/>
          </p:blipFill>
          <p:spPr>
            <a:xfrm>
              <a:off x="9571596" y="5811495"/>
              <a:ext cx="2469126" cy="883906"/>
            </a:xfrm>
            <a:prstGeom prst="rect">
              <a:avLst/>
            </a:prstGeom>
            <a:noFill/>
            <a:ln>
              <a:noFill/>
            </a:ln>
          </p:spPr>
        </p:pic>
        <p:pic>
          <p:nvPicPr>
            <p:cNvPr descr="En bild som visar text&#10;&#10;Automatiskt genererad beskrivning" id="178" name="Google Shape;178;p21"/>
            <p:cNvPicPr preferRelativeResize="0"/>
            <p:nvPr/>
          </p:nvPicPr>
          <p:blipFill rotWithShape="1">
            <a:blip r:embed="rId4">
              <a:alphaModFix/>
            </a:blip>
            <a:srcRect b="41925" l="0" r="0" t="30929"/>
            <a:stretch/>
          </p:blipFill>
          <p:spPr>
            <a:xfrm>
              <a:off x="8266888" y="6385213"/>
              <a:ext cx="1210107" cy="328481"/>
            </a:xfrm>
            <a:prstGeom prst="rect">
              <a:avLst/>
            </a:prstGeom>
            <a:noFill/>
            <a:ln>
              <a:noFill/>
            </a:ln>
          </p:spPr>
        </p:pic>
        <p:pic>
          <p:nvPicPr>
            <p:cNvPr descr="En bild som visar ritning&#10;&#10;Automatiskt genererad beskrivning" id="179" name="Google Shape;179;p21"/>
            <p:cNvPicPr preferRelativeResize="0"/>
            <p:nvPr/>
          </p:nvPicPr>
          <p:blipFill rotWithShape="1">
            <a:blip r:embed="rId5">
              <a:alphaModFix/>
            </a:blip>
            <a:srcRect b="0" l="0" r="0" t="0"/>
            <a:stretch/>
          </p:blipFill>
          <p:spPr>
            <a:xfrm>
              <a:off x="7109726" y="5870687"/>
              <a:ext cx="2469128" cy="451765"/>
            </a:xfrm>
            <a:prstGeom prst="rect">
              <a:avLst/>
            </a:prstGeom>
            <a:noFill/>
            <a:ln>
              <a:noFill/>
            </a:ln>
          </p:spPr>
        </p:pic>
      </p:grpSp>
      <p:sp>
        <p:nvSpPr>
          <p:cNvPr id="180" name="Google Shape;180;p21"/>
          <p:cNvSpPr txBox="1"/>
          <p:nvPr>
            <p:ph idx="1" type="subTitle"/>
          </p:nvPr>
        </p:nvSpPr>
        <p:spPr>
          <a:xfrm>
            <a:off x="694837" y="1634433"/>
            <a:ext cx="11497200" cy="4204200"/>
          </a:xfrm>
          <a:prstGeom prst="rect">
            <a:avLst/>
          </a:prstGeom>
          <a:noFill/>
          <a:ln>
            <a:noFill/>
          </a:ln>
        </p:spPr>
        <p:txBody>
          <a:bodyPr anchorCtr="0" anchor="t" bIns="45700" lIns="91425" spcFirstLastPara="1" rIns="91425" wrap="square" tIns="45700">
            <a:normAutofit fontScale="77500" lnSpcReduction="10000"/>
          </a:bodyPr>
          <a:lstStyle/>
          <a:p>
            <a:pPr indent="0" lvl="0" marL="0" rtl="0" algn="l">
              <a:lnSpc>
                <a:spcPct val="150000"/>
              </a:lnSpc>
              <a:spcBef>
                <a:spcPts val="1000"/>
              </a:spcBef>
              <a:spcAft>
                <a:spcPts val="0"/>
              </a:spcAft>
              <a:buClr>
                <a:schemeClr val="dk1"/>
              </a:buClr>
              <a:buSzPct val="100000"/>
              <a:buNone/>
            </a:pPr>
            <a:r>
              <a:rPr b="1" lang="sv-SE" sz="2590"/>
              <a:t>Riktlinjer för samtalet</a:t>
            </a:r>
            <a:endParaRPr b="1" sz="2590"/>
          </a:p>
          <a:p>
            <a:pPr indent="0" lvl="0" marL="0" rtl="0" algn="l">
              <a:lnSpc>
                <a:spcPct val="150000"/>
              </a:lnSpc>
              <a:spcBef>
                <a:spcPts val="1000"/>
              </a:spcBef>
              <a:spcAft>
                <a:spcPts val="0"/>
              </a:spcAft>
              <a:buClr>
                <a:schemeClr val="dk1"/>
              </a:buClr>
              <a:buSzPct val="100000"/>
              <a:buNone/>
            </a:pPr>
            <a:r>
              <a:rPr lang="sv-SE" sz="2590"/>
              <a:t>·        Lyssna på varandras erfarenhet utan att avbryta</a:t>
            </a:r>
            <a:endParaRPr sz="2590"/>
          </a:p>
          <a:p>
            <a:pPr indent="0" lvl="0" marL="0" rtl="0" algn="l">
              <a:lnSpc>
                <a:spcPct val="150000"/>
              </a:lnSpc>
              <a:spcBef>
                <a:spcPts val="1000"/>
              </a:spcBef>
              <a:spcAft>
                <a:spcPts val="0"/>
              </a:spcAft>
              <a:buClr>
                <a:schemeClr val="dk1"/>
              </a:buClr>
              <a:buSzPct val="100000"/>
              <a:buNone/>
            </a:pPr>
            <a:r>
              <a:rPr lang="sv-SE" sz="2590"/>
              <a:t>·        Låt alla komma till tals</a:t>
            </a:r>
            <a:endParaRPr sz="2590"/>
          </a:p>
          <a:p>
            <a:pPr indent="0" lvl="0" marL="0" rtl="0" algn="l">
              <a:lnSpc>
                <a:spcPct val="150000"/>
              </a:lnSpc>
              <a:spcBef>
                <a:spcPts val="1000"/>
              </a:spcBef>
              <a:spcAft>
                <a:spcPts val="0"/>
              </a:spcAft>
              <a:buClr>
                <a:schemeClr val="dk1"/>
              </a:buClr>
              <a:buSzPct val="100000"/>
              <a:buNone/>
            </a:pPr>
            <a:r>
              <a:rPr lang="sv-SE" sz="2590"/>
              <a:t>·        Provtänk tillsammans – det finns inget rätt eller fel</a:t>
            </a:r>
            <a:endParaRPr sz="2590"/>
          </a:p>
          <a:p>
            <a:pPr indent="0" lvl="0" marL="0" rtl="0" algn="l">
              <a:lnSpc>
                <a:spcPct val="150000"/>
              </a:lnSpc>
              <a:spcBef>
                <a:spcPts val="1000"/>
              </a:spcBef>
              <a:spcAft>
                <a:spcPts val="0"/>
              </a:spcAft>
              <a:buClr>
                <a:schemeClr val="dk1"/>
              </a:buClr>
              <a:buSzPct val="100000"/>
              <a:buNone/>
            </a:pPr>
            <a:r>
              <a:rPr lang="sv-SE" sz="2590"/>
              <a:t>·        Ställ nyfikna öppna frågor till varandra</a:t>
            </a:r>
            <a:endParaRPr sz="2590"/>
          </a:p>
          <a:p>
            <a:pPr indent="0" lvl="0" marL="0" rtl="0" algn="l">
              <a:lnSpc>
                <a:spcPct val="150000"/>
              </a:lnSpc>
              <a:spcBef>
                <a:spcPts val="1000"/>
              </a:spcBef>
              <a:spcAft>
                <a:spcPts val="0"/>
              </a:spcAft>
              <a:buClr>
                <a:schemeClr val="dk1"/>
              </a:buClr>
              <a:buSzPct val="100000"/>
              <a:buNone/>
            </a:pPr>
            <a:r>
              <a:rPr lang="sv-SE" sz="2590"/>
              <a:t>·        Bestäm själva vilka frågor som känns mest aktuella för er grupp, hinner ni inte alla så gör det ingenting</a:t>
            </a:r>
            <a:endParaRPr sz="2590"/>
          </a:p>
          <a:p>
            <a:pPr indent="0" lvl="0" marL="0" rtl="0" algn="l">
              <a:lnSpc>
                <a:spcPct val="150000"/>
              </a:lnSpc>
              <a:spcBef>
                <a:spcPts val="1000"/>
              </a:spcBef>
              <a:spcAft>
                <a:spcPts val="0"/>
              </a:spcAft>
              <a:buClr>
                <a:schemeClr val="dk1"/>
              </a:buClr>
              <a:buSzPct val="100000"/>
              <a:buNone/>
            </a:pPr>
            <a:r>
              <a:rPr lang="sv-SE" sz="2590"/>
              <a:t>·        Känner ni att samtalsämnet är uttömt, ta en paus</a:t>
            </a:r>
            <a:endParaRPr sz="2590"/>
          </a:p>
          <a:p>
            <a:pPr indent="0" lvl="0" marL="0" rtl="0" algn="l">
              <a:lnSpc>
                <a:spcPct val="70000"/>
              </a:lnSpc>
              <a:spcBef>
                <a:spcPts val="1000"/>
              </a:spcBef>
              <a:spcAft>
                <a:spcPts val="0"/>
              </a:spcAft>
              <a:buClr>
                <a:schemeClr val="dk1"/>
              </a:buClr>
              <a:buSzPct val="100000"/>
              <a:buNone/>
            </a:pPr>
            <a:r>
              <a:t/>
            </a:r>
            <a:endParaRPr b="1" sz="2590">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tema">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