
<file path=[Content_Types].xml><?xml version="1.0" encoding="utf-8"?>
<Types xmlns="http://schemas.openxmlformats.org/package/2006/content-types">
  <Default Extension="eps"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1" r:id="rId5"/>
    <p:sldMasterId id="2147483704" r:id="rId6"/>
  </p:sldMasterIdLst>
  <p:handoutMasterIdLst>
    <p:handoutMasterId r:id="rId18"/>
  </p:handoutMasterIdLst>
  <p:sldIdLst>
    <p:sldId id="258" r:id="rId7"/>
    <p:sldId id="261" r:id="rId8"/>
    <p:sldId id="269" r:id="rId9"/>
    <p:sldId id="272" r:id="rId10"/>
    <p:sldId id="273" r:id="rId11"/>
    <p:sldId id="274" r:id="rId12"/>
    <p:sldId id="275" r:id="rId13"/>
    <p:sldId id="276" r:id="rId14"/>
    <p:sldId id="277" r:id="rId15"/>
    <p:sldId id="278" r:id="rId16"/>
    <p:sldId id="262" r:id="rId17"/>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54B"/>
    <a:srgbClr val="FFE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47" d="100"/>
          <a:sy n="47" d="100"/>
        </p:scale>
        <p:origin x="3216"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A09440-F48E-2A28-AED6-FBB2602F08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21D4D026-BF84-8D3C-FE8A-FB8CFD0B6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4EE852-EFC4-4074-B3ED-2629680E5983}" type="datetimeFigureOut">
              <a:rPr lang="sv-SE" smtClean="0"/>
              <a:t>2026-04-08</a:t>
            </a:fld>
            <a:endParaRPr lang="sv-SE"/>
          </a:p>
        </p:txBody>
      </p:sp>
      <p:sp>
        <p:nvSpPr>
          <p:cNvPr id="4" name="Platshållare för sidfot 3">
            <a:extLst>
              <a:ext uri="{FF2B5EF4-FFF2-40B4-BE49-F238E27FC236}">
                <a16:creationId xmlns:a16="http://schemas.microsoft.com/office/drawing/2014/main" id="{F117FC58-2EFA-AE85-7D6F-4D62E8729C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DA56461-DE57-DE37-DABB-9ADAF27B5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3CF42-EF4E-4EDE-B2F4-11A42786E369}" type="slidenum">
              <a:rPr lang="sv-SE" smtClean="0"/>
              <a:t>‹#›</a:t>
            </a:fld>
            <a:endParaRPr lang="sv-SE"/>
          </a:p>
        </p:txBody>
      </p:sp>
    </p:spTree>
    <p:extLst>
      <p:ext uri="{BB962C8B-B14F-4D97-AF65-F5344CB8AC3E}">
        <p14:creationId xmlns:p14="http://schemas.microsoft.com/office/powerpoint/2010/main" val="32419997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jus rubri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AE9E73-2943-231B-F63A-3632B0AE4BE0}"/>
              </a:ext>
            </a:extLst>
          </p:cNvPr>
          <p:cNvSpPr/>
          <p:nvPr userDrawn="1"/>
        </p:nvSpPr>
        <p:spPr>
          <a:xfrm>
            <a:off x="5346000" y="5345350"/>
            <a:ext cx="5346000" cy="9774000"/>
          </a:xfrm>
          <a:prstGeom prst="rect">
            <a:avLst/>
          </a:pr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45E3ABE2-1341-2CCB-792E-6524DFF48F21}"/>
              </a:ext>
            </a:extLst>
          </p:cNvPr>
          <p:cNvSpPr/>
          <p:nvPr userDrawn="1"/>
        </p:nvSpPr>
        <p:spPr>
          <a:xfrm>
            <a:off x="0" y="5345350"/>
            <a:ext cx="5346000" cy="977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51276" y="5986845"/>
            <a:ext cx="4104759" cy="7195755"/>
          </a:xfrm>
          <a:prstGeom prst="rect">
            <a:avLst/>
          </a:prstGeom>
        </p:spPr>
        <p:txBody>
          <a:bodyPr/>
          <a:lstStyle>
            <a:lvl1pPr>
              <a:defRPr>
                <a:solidFill>
                  <a:srgbClr val="FFFFFF"/>
                </a:solidFill>
                <a:latin typeface="DM Sans Medium" pitchFamily="2" charset="0"/>
              </a:defRPr>
            </a:lvl1pPr>
          </a:lstStyle>
          <a:p>
            <a:r>
              <a:rPr lang="sv-SE"/>
              <a:t>Klicka här för att ändra mall för rubrikformat</a:t>
            </a:r>
            <a:endParaRPr lang="en-US"/>
          </a:p>
        </p:txBody>
      </p:sp>
      <p:sp>
        <p:nvSpPr>
          <p:cNvPr id="8" name="Platshållare för bild 7">
            <a:extLst>
              <a:ext uri="{FF2B5EF4-FFF2-40B4-BE49-F238E27FC236}">
                <a16:creationId xmlns:a16="http://schemas.microsoft.com/office/drawing/2014/main" id="{117A24A5-3272-C3B3-0AF4-E539AA94E703}"/>
              </a:ext>
            </a:extLst>
          </p:cNvPr>
          <p:cNvSpPr>
            <a:spLocks noGrp="1"/>
          </p:cNvSpPr>
          <p:nvPr>
            <p:ph type="pic" sz="quarter" idx="14" hasCustomPrompt="1"/>
          </p:nvPr>
        </p:nvSpPr>
        <p:spPr>
          <a:xfrm>
            <a:off x="5346000" y="5346000"/>
            <a:ext cx="5345907" cy="9774000"/>
          </a:xfrm>
          <a:custGeom>
            <a:avLst/>
            <a:gdLst>
              <a:gd name="connsiteX0" fmla="*/ 0 w 5345907"/>
              <a:gd name="connsiteY0" fmla="*/ 0 h 9774000"/>
              <a:gd name="connsiteX1" fmla="*/ 5345907 w 5345907"/>
              <a:gd name="connsiteY1" fmla="*/ 0 h 9774000"/>
              <a:gd name="connsiteX2" fmla="*/ 5345907 w 5345907"/>
              <a:gd name="connsiteY2" fmla="*/ 4431677 h 9774000"/>
              <a:gd name="connsiteX3" fmla="*/ 5339044 w 5345907"/>
              <a:gd name="connsiteY3" fmla="*/ 4703105 h 9774000"/>
              <a:gd name="connsiteX4" fmla="*/ 0 w 5345907"/>
              <a:gd name="connsiteY4" fmla="*/ 9774000 h 97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907" h="9774000">
                <a:moveTo>
                  <a:pt x="0" y="0"/>
                </a:moveTo>
                <a:lnTo>
                  <a:pt x="5345907" y="0"/>
                </a:lnTo>
                <a:lnTo>
                  <a:pt x="5345907" y="4431677"/>
                </a:lnTo>
                <a:lnTo>
                  <a:pt x="5339044" y="4703105"/>
                </a:lnTo>
                <a:cubicBezTo>
                  <a:pt x="5195861" y="7527770"/>
                  <a:pt x="2860248" y="9774000"/>
                  <a:pt x="0" y="9774000"/>
                </a:cubicBezTo>
                <a:close/>
              </a:path>
            </a:pathLst>
          </a:custGeom>
          <a:solidFill>
            <a:schemeClr val="bg1"/>
          </a:solid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282010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3" name="Text Placeholder 2">
            <a:extLst>
              <a:ext uri="{FF2B5EF4-FFF2-40B4-BE49-F238E27FC236}">
                <a16:creationId xmlns:a16="http://schemas.microsoft.com/office/drawing/2014/main" id="{EFCF77DF-8316-8F98-8D91-231C4DD8D732}"/>
              </a:ext>
            </a:extLst>
          </p:cNvPr>
          <p:cNvSpPr>
            <a:spLocks noGrp="1"/>
          </p:cNvSpPr>
          <p:nvPr>
            <p:ph type="body" idx="1"/>
          </p:nvPr>
        </p:nvSpPr>
        <p:spPr>
          <a:xfrm>
            <a:off x="5846425" y="5986845"/>
            <a:ext cx="4104758" cy="8567354"/>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
        <p:nvSpPr>
          <p:cNvPr id="6" name="Text Placeholder 2">
            <a:extLst>
              <a:ext uri="{FF2B5EF4-FFF2-40B4-BE49-F238E27FC236}">
                <a16:creationId xmlns:a16="http://schemas.microsoft.com/office/drawing/2014/main" id="{1A10C6C1-9359-3433-4164-74EE7A369043}"/>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31271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3" name="Text Placeholder 2">
            <a:extLst>
              <a:ext uri="{FF2B5EF4-FFF2-40B4-BE49-F238E27FC236}">
                <a16:creationId xmlns:a16="http://schemas.microsoft.com/office/drawing/2014/main" id="{1652F044-74DD-2F08-109A-7BCF1E583001}"/>
              </a:ext>
            </a:extLst>
          </p:cNvPr>
          <p:cNvSpPr>
            <a:spLocks noGrp="1"/>
          </p:cNvSpPr>
          <p:nvPr>
            <p:ph type="body" idx="1"/>
          </p:nvPr>
        </p:nvSpPr>
        <p:spPr>
          <a:xfrm>
            <a:off x="5846425" y="5986845"/>
            <a:ext cx="4104758" cy="8567354"/>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
        <p:nvSpPr>
          <p:cNvPr id="6" name="Text Placeholder 2">
            <a:extLst>
              <a:ext uri="{FF2B5EF4-FFF2-40B4-BE49-F238E27FC236}">
                <a16:creationId xmlns:a16="http://schemas.microsoft.com/office/drawing/2014/main" id="{31C6CF28-25C9-82F8-A404-E2FDFCAB7D21}"/>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75241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3" name="Text Placeholder 2">
            <a:extLst>
              <a:ext uri="{FF2B5EF4-FFF2-40B4-BE49-F238E27FC236}">
                <a16:creationId xmlns:a16="http://schemas.microsoft.com/office/drawing/2014/main" id="{A207428C-AD0A-F9FC-4CB4-BFC03407CD8E}"/>
              </a:ext>
            </a:extLst>
          </p:cNvPr>
          <p:cNvSpPr>
            <a:spLocks noGrp="1"/>
          </p:cNvSpPr>
          <p:nvPr>
            <p:ph type="body" idx="1"/>
          </p:nvPr>
        </p:nvSpPr>
        <p:spPr>
          <a:xfrm>
            <a:off x="5846425" y="5986845"/>
            <a:ext cx="4104758" cy="8567354"/>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
        <p:nvSpPr>
          <p:cNvPr id="6" name="Text Placeholder 2">
            <a:extLst>
              <a:ext uri="{FF2B5EF4-FFF2-40B4-BE49-F238E27FC236}">
                <a16:creationId xmlns:a16="http://schemas.microsoft.com/office/drawing/2014/main" id="{8096EC12-C284-2BE2-5827-A4EE73A0673F}"/>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83094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6" name="Text Placeholder 2">
            <a:extLst>
              <a:ext uri="{FF2B5EF4-FFF2-40B4-BE49-F238E27FC236}">
                <a16:creationId xmlns:a16="http://schemas.microsoft.com/office/drawing/2014/main" id="{1A10C6C1-9359-3433-4164-74EE7A369043}"/>
              </a:ext>
            </a:extLst>
          </p:cNvPr>
          <p:cNvSpPr>
            <a:spLocks noGrp="1"/>
          </p:cNvSpPr>
          <p:nvPr>
            <p:ph type="body" idx="10"/>
          </p:nvPr>
        </p:nvSpPr>
        <p:spPr>
          <a:xfrm>
            <a:off x="620619" y="5986844"/>
            <a:ext cx="9330563"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827894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6" name="Text Placeholder 2">
            <a:extLst>
              <a:ext uri="{FF2B5EF4-FFF2-40B4-BE49-F238E27FC236}">
                <a16:creationId xmlns:a16="http://schemas.microsoft.com/office/drawing/2014/main" id="{31C6CF28-25C9-82F8-A404-E2FDFCAB7D21}"/>
              </a:ext>
            </a:extLst>
          </p:cNvPr>
          <p:cNvSpPr>
            <a:spLocks noGrp="1"/>
          </p:cNvSpPr>
          <p:nvPr>
            <p:ph type="body" idx="10"/>
          </p:nvPr>
        </p:nvSpPr>
        <p:spPr>
          <a:xfrm>
            <a:off x="620619" y="5986844"/>
            <a:ext cx="9437781"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39061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6" name="Text Placeholder 2">
            <a:extLst>
              <a:ext uri="{FF2B5EF4-FFF2-40B4-BE49-F238E27FC236}">
                <a16:creationId xmlns:a16="http://schemas.microsoft.com/office/drawing/2014/main" id="{8096EC12-C284-2BE2-5827-A4EE73A0673F}"/>
              </a:ext>
            </a:extLst>
          </p:cNvPr>
          <p:cNvSpPr>
            <a:spLocks noGrp="1"/>
          </p:cNvSpPr>
          <p:nvPr>
            <p:ph type="body" idx="10"/>
          </p:nvPr>
        </p:nvSpPr>
        <p:spPr>
          <a:xfrm>
            <a:off x="620619" y="5986844"/>
            <a:ext cx="9437781"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428641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jus rubrik + bi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F641CDB-9E6C-944D-DD73-9B1AD484A11C}"/>
              </a:ext>
            </a:extLst>
          </p:cNvPr>
          <p:cNvSpPr>
            <a:spLocks noGrp="1"/>
          </p:cNvSpPr>
          <p:nvPr>
            <p:ph type="title" hasCustomPrompt="1"/>
          </p:nvPr>
        </p:nvSpPr>
        <p:spPr>
          <a:xfrm>
            <a:off x="614700" y="6002539"/>
            <a:ext cx="4104759" cy="7195755"/>
          </a:xfrm>
          <a:prstGeom prst="rect">
            <a:avLst/>
          </a:prstGeom>
        </p:spPr>
        <p:txBody>
          <a:bodyPr/>
          <a:lstStyle>
            <a:lvl1pPr>
              <a:defRPr>
                <a:latin typeface="DM Sans Medium" pitchFamily="2" charset="0"/>
              </a:defRPr>
            </a:lvl1pPr>
          </a:lstStyle>
          <a:p>
            <a:r>
              <a:rPr lang="sv-SE"/>
              <a:t>Klicka här för att ändra  rubrik</a:t>
            </a:r>
            <a:endParaRPr lang="en-US"/>
          </a:p>
        </p:txBody>
      </p:sp>
      <p:sp>
        <p:nvSpPr>
          <p:cNvPr id="9" name="Platshållare för bild 8">
            <a:extLst>
              <a:ext uri="{FF2B5EF4-FFF2-40B4-BE49-F238E27FC236}">
                <a16:creationId xmlns:a16="http://schemas.microsoft.com/office/drawing/2014/main" id="{37E99FF6-7749-C0A2-8E4B-540CE6EE4194}"/>
              </a:ext>
            </a:extLst>
          </p:cNvPr>
          <p:cNvSpPr>
            <a:spLocks noGrp="1" noChangeAspect="1"/>
          </p:cNvSpPr>
          <p:nvPr>
            <p:ph type="pic" sz="quarter" idx="14" hasCustomPrompt="1"/>
          </p:nvPr>
        </p:nvSpPr>
        <p:spPr>
          <a:xfrm>
            <a:off x="5346000" y="0"/>
            <a:ext cx="5346000" cy="5346000"/>
          </a:xfrm>
          <a:custGeom>
            <a:avLst/>
            <a:gdLst>
              <a:gd name="connsiteX0" fmla="*/ 0 w 5346000"/>
              <a:gd name="connsiteY0" fmla="*/ 0 h 5346000"/>
              <a:gd name="connsiteX1" fmla="*/ 5346000 w 5346000"/>
              <a:gd name="connsiteY1" fmla="*/ 5346000 h 5346000"/>
              <a:gd name="connsiteX2" fmla="*/ 0 w 5346000"/>
              <a:gd name="connsiteY2" fmla="*/ 5346000 h 5346000"/>
            </a:gdLst>
            <a:ahLst/>
            <a:cxnLst>
              <a:cxn ang="0">
                <a:pos x="connsiteX0" y="connsiteY0"/>
              </a:cxn>
              <a:cxn ang="0">
                <a:pos x="connsiteX1" y="connsiteY1"/>
              </a:cxn>
              <a:cxn ang="0">
                <a:pos x="connsiteX2" y="connsiteY2"/>
              </a:cxn>
            </a:cxnLst>
            <a:rect l="l" t="t" r="r" b="b"/>
            <a:pathLst>
              <a:path w="5346000" h="5346000">
                <a:moveTo>
                  <a:pt x="0" y="0"/>
                </a:moveTo>
                <a:cubicBezTo>
                  <a:pt x="2952514" y="0"/>
                  <a:pt x="5346000" y="2393486"/>
                  <a:pt x="5346000" y="5346000"/>
                </a:cubicBezTo>
                <a:lnTo>
                  <a:pt x="0" y="5346000"/>
                </a:lnTo>
                <a:close/>
              </a:path>
            </a:pathLst>
          </a:custGeom>
          <a:noFill/>
        </p:spPr>
        <p:txBody>
          <a:bodyPr wrap="square" tIns="720000" bIns="0" anchor="ctr">
            <a:noAutofit/>
          </a:bodyPr>
          <a:lstStyle>
            <a:lvl1pPr marL="0" indent="0" algn="ctr">
              <a:buNone/>
              <a:defRPr sz="1500"/>
            </a:lvl1pPr>
          </a:lstStyle>
          <a:p>
            <a:r>
              <a:rPr lang="sv-SE"/>
              <a:t>Klicka för att infoga bild</a:t>
            </a:r>
          </a:p>
        </p:txBody>
      </p:sp>
      <p:sp>
        <p:nvSpPr>
          <p:cNvPr id="5" name="Text Placeholder 2">
            <a:extLst>
              <a:ext uri="{FF2B5EF4-FFF2-40B4-BE49-F238E27FC236}">
                <a16:creationId xmlns:a16="http://schemas.microsoft.com/office/drawing/2014/main" id="{6EC35F52-8B74-3F26-05C3-0C53076EDDE9}"/>
              </a:ext>
            </a:extLst>
          </p:cNvPr>
          <p:cNvSpPr>
            <a:spLocks noGrp="1"/>
          </p:cNvSpPr>
          <p:nvPr>
            <p:ph type="body" idx="1" hasCustomPrompt="1"/>
          </p:nvPr>
        </p:nvSpPr>
        <p:spPr>
          <a:xfrm>
            <a:off x="5846425" y="5986845"/>
            <a:ext cx="4104758" cy="7438582"/>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text</a:t>
            </a:r>
          </a:p>
        </p:txBody>
      </p:sp>
      <p:sp>
        <p:nvSpPr>
          <p:cNvPr id="6" name="Frihandsfigur: Form 5">
            <a:extLst>
              <a:ext uri="{FF2B5EF4-FFF2-40B4-BE49-F238E27FC236}">
                <a16:creationId xmlns:a16="http://schemas.microsoft.com/office/drawing/2014/main" id="{E022187F-3393-16DC-AFF8-CA3FF3CCC7F4}"/>
              </a:ext>
            </a:extLst>
          </p:cNvPr>
          <p:cNvSpPr>
            <a:spLocks noChangeAspect="1"/>
          </p:cNvSpPr>
          <p:nvPr userDrawn="1"/>
        </p:nvSpPr>
        <p:spPr>
          <a:xfrm rot="-5400000">
            <a:off x="0" y="0"/>
            <a:ext cx="5346000" cy="5346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0 w 3600000"/>
              <a:gd name="connsiteY3" fmla="*/ 0 h 3600000"/>
            </a:gdLst>
            <a:ahLst/>
            <a:cxnLst>
              <a:cxn ang="0">
                <a:pos x="connsiteX0" y="connsiteY0"/>
              </a:cxn>
              <a:cxn ang="0">
                <a:pos x="connsiteX1" y="connsiteY1"/>
              </a:cxn>
              <a:cxn ang="0">
                <a:pos x="connsiteX2" y="connsiteY2"/>
              </a:cxn>
              <a:cxn ang="0">
                <a:pos x="connsiteX3" y="connsiteY3"/>
              </a:cxn>
            </a:cxnLst>
            <a:rect l="l" t="t" r="r" b="b"/>
            <a:pathLst>
              <a:path w="3600000" h="3600000">
                <a:moveTo>
                  <a:pt x="0" y="0"/>
                </a:moveTo>
                <a:lnTo>
                  <a:pt x="3600000" y="0"/>
                </a:lnTo>
                <a:lnTo>
                  <a:pt x="3600000" y="3600000"/>
                </a:lnTo>
                <a:cubicBezTo>
                  <a:pt x="3600000" y="1611775"/>
                  <a:pt x="1988225" y="0"/>
                  <a:pt x="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Frihandsfigur: Form 6">
            <a:extLst>
              <a:ext uri="{FF2B5EF4-FFF2-40B4-BE49-F238E27FC236}">
                <a16:creationId xmlns:a16="http://schemas.microsoft.com/office/drawing/2014/main" id="{B9DF5370-792B-9F19-F2D6-1F36022FD4CE}"/>
              </a:ext>
            </a:extLst>
          </p:cNvPr>
          <p:cNvSpPr>
            <a:spLocks noChangeAspect="1"/>
          </p:cNvSpPr>
          <p:nvPr userDrawn="1"/>
        </p:nvSpPr>
        <p:spPr>
          <a:xfrm>
            <a:off x="5345813" y="0"/>
            <a:ext cx="5346000" cy="5346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0 w 3600000"/>
              <a:gd name="connsiteY3" fmla="*/ 0 h 3600000"/>
            </a:gdLst>
            <a:ahLst/>
            <a:cxnLst>
              <a:cxn ang="0">
                <a:pos x="connsiteX0" y="connsiteY0"/>
              </a:cxn>
              <a:cxn ang="0">
                <a:pos x="connsiteX1" y="connsiteY1"/>
              </a:cxn>
              <a:cxn ang="0">
                <a:pos x="connsiteX2" y="connsiteY2"/>
              </a:cxn>
              <a:cxn ang="0">
                <a:pos x="connsiteX3" y="connsiteY3"/>
              </a:cxn>
            </a:cxnLst>
            <a:rect l="l" t="t" r="r" b="b"/>
            <a:pathLst>
              <a:path w="3600000" h="3600000">
                <a:moveTo>
                  <a:pt x="0" y="0"/>
                </a:moveTo>
                <a:lnTo>
                  <a:pt x="3600000" y="0"/>
                </a:lnTo>
                <a:lnTo>
                  <a:pt x="3600000" y="3600000"/>
                </a:lnTo>
                <a:cubicBezTo>
                  <a:pt x="3600000" y="1611775"/>
                  <a:pt x="1988225" y="0"/>
                  <a:pt x="0" y="0"/>
                </a:cubicBezTo>
                <a:close/>
              </a:path>
            </a:pathLst>
          </a:cu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182672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jus rubri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AB9356-9FD6-E47D-3F87-819071D505EB}"/>
              </a:ext>
            </a:extLst>
          </p:cNvPr>
          <p:cNvSpPr txBox="1">
            <a:spLocks/>
          </p:cNvSpPr>
          <p:nvPr userDrawn="1"/>
        </p:nvSpPr>
        <p:spPr>
          <a:xfrm>
            <a:off x="620620" y="1936751"/>
            <a:ext cx="9419917" cy="2844800"/>
          </a:xfrm>
          <a:prstGeom prst="rect">
            <a:avLst/>
          </a:prstGeom>
          <a:ln>
            <a:noFill/>
          </a:ln>
        </p:spPr>
        <p:txBody>
          <a:bodyPr anchor="b" anchorCtr="0"/>
          <a:lstStyle>
            <a:lvl1pPr algn="l" defTabSz="914400" rtl="0" eaLnBrk="1" latinLnBrk="0" hangingPunct="1">
              <a:lnSpc>
                <a:spcPct val="90000"/>
              </a:lnSpc>
              <a:spcBef>
                <a:spcPct val="0"/>
              </a:spcBef>
              <a:buNone/>
              <a:defRPr sz="4400" kern="1200">
                <a:solidFill>
                  <a:schemeClr val="tx1"/>
                </a:solidFill>
                <a:latin typeface="DM Sans Medium" pitchFamily="2" charset="0"/>
                <a:ea typeface="+mj-ea"/>
                <a:cs typeface="+mj-cs"/>
              </a:defRPr>
            </a:lvl1pPr>
          </a:lstStyle>
          <a:p>
            <a:pPr algn="l"/>
            <a:r>
              <a:rPr lang="sv-SE"/>
              <a:t>Klicka här för att ändra mall för rubrikformat</a:t>
            </a:r>
            <a:endParaRPr lang="en-US"/>
          </a:p>
        </p:txBody>
      </p:sp>
      <p:sp>
        <p:nvSpPr>
          <p:cNvPr id="4" name="Text Placeholder 2">
            <a:extLst>
              <a:ext uri="{FF2B5EF4-FFF2-40B4-BE49-F238E27FC236}">
                <a16:creationId xmlns:a16="http://schemas.microsoft.com/office/drawing/2014/main" id="{ACAC7D16-32B5-0C30-8526-E825A0A0FF80}"/>
              </a:ext>
            </a:extLst>
          </p:cNvPr>
          <p:cNvSpPr>
            <a:spLocks noGrp="1"/>
          </p:cNvSpPr>
          <p:nvPr>
            <p:ph type="body" idx="1"/>
          </p:nvPr>
        </p:nvSpPr>
        <p:spPr>
          <a:xfrm>
            <a:off x="5846425" y="5986845"/>
            <a:ext cx="4104758" cy="8567354"/>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
        <p:nvSpPr>
          <p:cNvPr id="6" name="Text Placeholder 2">
            <a:extLst>
              <a:ext uri="{FF2B5EF4-FFF2-40B4-BE49-F238E27FC236}">
                <a16:creationId xmlns:a16="http://schemas.microsoft.com/office/drawing/2014/main" id="{35D42920-1287-385F-5770-AD0D651B9FC0}"/>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34739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jus rubri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AB9356-9FD6-E47D-3F87-819071D505EB}"/>
              </a:ext>
            </a:extLst>
          </p:cNvPr>
          <p:cNvSpPr txBox="1">
            <a:spLocks/>
          </p:cNvSpPr>
          <p:nvPr userDrawn="1"/>
        </p:nvSpPr>
        <p:spPr>
          <a:xfrm>
            <a:off x="620620" y="1936751"/>
            <a:ext cx="9419917" cy="2844800"/>
          </a:xfrm>
          <a:prstGeom prst="rect">
            <a:avLst/>
          </a:prstGeom>
        </p:spPr>
        <p:txBody>
          <a:bodyPr anchor="b" anchorCtr="0"/>
          <a:lstStyle>
            <a:lvl1pPr algn="l" defTabSz="914400" rtl="0" eaLnBrk="1" latinLnBrk="0" hangingPunct="1">
              <a:lnSpc>
                <a:spcPct val="90000"/>
              </a:lnSpc>
              <a:spcBef>
                <a:spcPct val="0"/>
              </a:spcBef>
              <a:buNone/>
              <a:defRPr sz="4400" kern="1200">
                <a:solidFill>
                  <a:schemeClr val="tx1"/>
                </a:solidFill>
                <a:latin typeface="DM Sans Medium" pitchFamily="2" charset="0"/>
                <a:ea typeface="+mj-ea"/>
                <a:cs typeface="+mj-cs"/>
              </a:defRPr>
            </a:lvl1pPr>
          </a:lstStyle>
          <a:p>
            <a:pPr algn="l"/>
            <a:r>
              <a:rPr lang="sv-SE"/>
              <a:t>Klicka här för att ändra mall för rubrikformat</a:t>
            </a:r>
            <a:endParaRPr lang="en-US"/>
          </a:p>
        </p:txBody>
      </p:sp>
      <p:sp>
        <p:nvSpPr>
          <p:cNvPr id="6" name="Text Placeholder 2">
            <a:extLst>
              <a:ext uri="{FF2B5EF4-FFF2-40B4-BE49-F238E27FC236}">
                <a16:creationId xmlns:a16="http://schemas.microsoft.com/office/drawing/2014/main" id="{35D42920-1287-385F-5770-AD0D651B9FC0}"/>
              </a:ext>
            </a:extLst>
          </p:cNvPr>
          <p:cNvSpPr>
            <a:spLocks noGrp="1"/>
          </p:cNvSpPr>
          <p:nvPr>
            <p:ph type="body" idx="10"/>
          </p:nvPr>
        </p:nvSpPr>
        <p:spPr>
          <a:xfrm>
            <a:off x="620619" y="5986844"/>
            <a:ext cx="9419917"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731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jus rubri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AE9E73-2943-231B-F63A-3632B0AE4BE0}"/>
              </a:ext>
            </a:extLst>
          </p:cNvPr>
          <p:cNvSpPr/>
          <p:nvPr userDrawn="1"/>
        </p:nvSpPr>
        <p:spPr>
          <a:xfrm>
            <a:off x="5346000" y="5345350"/>
            <a:ext cx="5346000" cy="977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sp>
        <p:nvSpPr>
          <p:cNvPr id="8" name="Platshållare för bild 7">
            <a:extLst>
              <a:ext uri="{FF2B5EF4-FFF2-40B4-BE49-F238E27FC236}">
                <a16:creationId xmlns:a16="http://schemas.microsoft.com/office/drawing/2014/main" id="{117A24A5-3272-C3B3-0AF4-E539AA94E703}"/>
              </a:ext>
            </a:extLst>
          </p:cNvPr>
          <p:cNvSpPr>
            <a:spLocks noGrp="1"/>
          </p:cNvSpPr>
          <p:nvPr>
            <p:ph type="pic" sz="quarter" idx="14" hasCustomPrompt="1"/>
          </p:nvPr>
        </p:nvSpPr>
        <p:spPr>
          <a:xfrm>
            <a:off x="5346000" y="5346000"/>
            <a:ext cx="5345907" cy="9774000"/>
          </a:xfrm>
          <a:custGeom>
            <a:avLst/>
            <a:gdLst>
              <a:gd name="connsiteX0" fmla="*/ 0 w 5345907"/>
              <a:gd name="connsiteY0" fmla="*/ 0 h 9774000"/>
              <a:gd name="connsiteX1" fmla="*/ 5345907 w 5345907"/>
              <a:gd name="connsiteY1" fmla="*/ 0 h 9774000"/>
              <a:gd name="connsiteX2" fmla="*/ 5345907 w 5345907"/>
              <a:gd name="connsiteY2" fmla="*/ 4431677 h 9774000"/>
              <a:gd name="connsiteX3" fmla="*/ 5339044 w 5345907"/>
              <a:gd name="connsiteY3" fmla="*/ 4703105 h 9774000"/>
              <a:gd name="connsiteX4" fmla="*/ 0 w 5345907"/>
              <a:gd name="connsiteY4" fmla="*/ 9774000 h 97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907" h="9774000">
                <a:moveTo>
                  <a:pt x="0" y="0"/>
                </a:moveTo>
                <a:lnTo>
                  <a:pt x="5345907" y="0"/>
                </a:lnTo>
                <a:lnTo>
                  <a:pt x="5345907" y="4431677"/>
                </a:lnTo>
                <a:lnTo>
                  <a:pt x="5339044" y="4703105"/>
                </a:lnTo>
                <a:cubicBezTo>
                  <a:pt x="5195861" y="7527770"/>
                  <a:pt x="2860248" y="9774000"/>
                  <a:pt x="0" y="9774000"/>
                </a:cubicBezTo>
                <a:close/>
              </a:path>
            </a:pathLst>
          </a:custGeom>
          <a:solidFill>
            <a:schemeClr val="bg1"/>
          </a:solidFill>
        </p:spPr>
        <p:txBody>
          <a:bodyPr wrap="square" tIns="720000" bIns="0" anchor="ctr">
            <a:noAutofit/>
          </a:bodyPr>
          <a:lstStyle>
            <a:lvl1pPr marL="0" indent="0" algn="ctr">
              <a:buNone/>
              <a:defRPr sz="1500"/>
            </a:lvl1pPr>
          </a:lstStyle>
          <a:p>
            <a:r>
              <a:rPr lang="sv-SE"/>
              <a:t>Klicka för att infoga bild</a:t>
            </a:r>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7" name="Text Placeholder 2">
            <a:extLst>
              <a:ext uri="{FF2B5EF4-FFF2-40B4-BE49-F238E27FC236}">
                <a16:creationId xmlns:a16="http://schemas.microsoft.com/office/drawing/2014/main" id="{44F42B88-47A4-ACA6-7853-4761C338490B}"/>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76080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Ljus rubri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AE9E73-2943-231B-F63A-3632B0AE4BE0}"/>
              </a:ext>
            </a:extLst>
          </p:cNvPr>
          <p:cNvSpPr/>
          <p:nvPr userDrawn="1"/>
        </p:nvSpPr>
        <p:spPr>
          <a:xfrm>
            <a:off x="5346000" y="5345350"/>
            <a:ext cx="5346000" cy="977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sp>
        <p:nvSpPr>
          <p:cNvPr id="8" name="Platshållare för bild 7">
            <a:extLst>
              <a:ext uri="{FF2B5EF4-FFF2-40B4-BE49-F238E27FC236}">
                <a16:creationId xmlns:a16="http://schemas.microsoft.com/office/drawing/2014/main" id="{117A24A5-3272-C3B3-0AF4-E539AA94E703}"/>
              </a:ext>
            </a:extLst>
          </p:cNvPr>
          <p:cNvSpPr>
            <a:spLocks noGrp="1"/>
          </p:cNvSpPr>
          <p:nvPr>
            <p:ph type="pic" sz="quarter" idx="14" hasCustomPrompt="1"/>
          </p:nvPr>
        </p:nvSpPr>
        <p:spPr>
          <a:xfrm>
            <a:off x="5346000" y="5346000"/>
            <a:ext cx="5345907" cy="9774000"/>
          </a:xfrm>
          <a:custGeom>
            <a:avLst/>
            <a:gdLst>
              <a:gd name="connsiteX0" fmla="*/ 0 w 5345907"/>
              <a:gd name="connsiteY0" fmla="*/ 0 h 9774000"/>
              <a:gd name="connsiteX1" fmla="*/ 5345907 w 5345907"/>
              <a:gd name="connsiteY1" fmla="*/ 0 h 9774000"/>
              <a:gd name="connsiteX2" fmla="*/ 5345907 w 5345907"/>
              <a:gd name="connsiteY2" fmla="*/ 4431677 h 9774000"/>
              <a:gd name="connsiteX3" fmla="*/ 5339044 w 5345907"/>
              <a:gd name="connsiteY3" fmla="*/ 4703105 h 9774000"/>
              <a:gd name="connsiteX4" fmla="*/ 0 w 5345907"/>
              <a:gd name="connsiteY4" fmla="*/ 9774000 h 97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907" h="9774000">
                <a:moveTo>
                  <a:pt x="0" y="0"/>
                </a:moveTo>
                <a:lnTo>
                  <a:pt x="5345907" y="0"/>
                </a:lnTo>
                <a:lnTo>
                  <a:pt x="5345907" y="4431677"/>
                </a:lnTo>
                <a:lnTo>
                  <a:pt x="5339044" y="4703105"/>
                </a:lnTo>
                <a:cubicBezTo>
                  <a:pt x="5195861" y="7527770"/>
                  <a:pt x="2860248" y="9774000"/>
                  <a:pt x="0" y="9774000"/>
                </a:cubicBezTo>
                <a:close/>
              </a:path>
            </a:pathLst>
          </a:custGeom>
          <a:solidFill>
            <a:schemeClr val="bg1"/>
          </a:solidFill>
        </p:spPr>
        <p:txBody>
          <a:bodyPr wrap="square" tIns="720000" bIns="0" anchor="ctr">
            <a:noAutofit/>
          </a:bodyPr>
          <a:lstStyle>
            <a:lvl1pPr marL="0" indent="0" algn="ctr">
              <a:buNone/>
              <a:defRPr sz="1500"/>
            </a:lvl1pPr>
          </a:lstStyle>
          <a:p>
            <a:r>
              <a:rPr lang="sv-SE"/>
              <a:t>Klicka för att infoga bild</a:t>
            </a:r>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7" name="Text Placeholder 2">
            <a:extLst>
              <a:ext uri="{FF2B5EF4-FFF2-40B4-BE49-F238E27FC236}">
                <a16:creationId xmlns:a16="http://schemas.microsoft.com/office/drawing/2014/main" id="{44F42B88-47A4-ACA6-7853-4761C338490B}"/>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97466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Ljus rubri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AE9E73-2943-231B-F63A-3632B0AE4BE0}"/>
              </a:ext>
            </a:extLst>
          </p:cNvPr>
          <p:cNvSpPr/>
          <p:nvPr userDrawn="1"/>
        </p:nvSpPr>
        <p:spPr>
          <a:xfrm>
            <a:off x="5346000" y="5345350"/>
            <a:ext cx="5346000" cy="977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sp>
        <p:nvSpPr>
          <p:cNvPr id="8" name="Platshållare för bild 7">
            <a:extLst>
              <a:ext uri="{FF2B5EF4-FFF2-40B4-BE49-F238E27FC236}">
                <a16:creationId xmlns:a16="http://schemas.microsoft.com/office/drawing/2014/main" id="{117A24A5-3272-C3B3-0AF4-E539AA94E703}"/>
              </a:ext>
            </a:extLst>
          </p:cNvPr>
          <p:cNvSpPr>
            <a:spLocks noGrp="1"/>
          </p:cNvSpPr>
          <p:nvPr>
            <p:ph type="pic" sz="quarter" idx="14" hasCustomPrompt="1"/>
          </p:nvPr>
        </p:nvSpPr>
        <p:spPr>
          <a:xfrm>
            <a:off x="5346000" y="5346000"/>
            <a:ext cx="5345907" cy="9774000"/>
          </a:xfrm>
          <a:custGeom>
            <a:avLst/>
            <a:gdLst>
              <a:gd name="connsiteX0" fmla="*/ 0 w 5345907"/>
              <a:gd name="connsiteY0" fmla="*/ 0 h 9774000"/>
              <a:gd name="connsiteX1" fmla="*/ 5345907 w 5345907"/>
              <a:gd name="connsiteY1" fmla="*/ 0 h 9774000"/>
              <a:gd name="connsiteX2" fmla="*/ 5345907 w 5345907"/>
              <a:gd name="connsiteY2" fmla="*/ 4431677 h 9774000"/>
              <a:gd name="connsiteX3" fmla="*/ 5339044 w 5345907"/>
              <a:gd name="connsiteY3" fmla="*/ 4703105 h 9774000"/>
              <a:gd name="connsiteX4" fmla="*/ 0 w 5345907"/>
              <a:gd name="connsiteY4" fmla="*/ 9774000 h 97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907" h="9774000">
                <a:moveTo>
                  <a:pt x="0" y="0"/>
                </a:moveTo>
                <a:lnTo>
                  <a:pt x="5345907" y="0"/>
                </a:lnTo>
                <a:lnTo>
                  <a:pt x="5345907" y="4431677"/>
                </a:lnTo>
                <a:lnTo>
                  <a:pt x="5339044" y="4703105"/>
                </a:lnTo>
                <a:cubicBezTo>
                  <a:pt x="5195861" y="7527770"/>
                  <a:pt x="2860248" y="9774000"/>
                  <a:pt x="0" y="9774000"/>
                </a:cubicBezTo>
                <a:close/>
              </a:path>
            </a:pathLst>
          </a:custGeom>
          <a:solidFill>
            <a:schemeClr val="bg1"/>
          </a:solidFill>
        </p:spPr>
        <p:txBody>
          <a:bodyPr wrap="square" tIns="720000" bIns="0" anchor="ctr">
            <a:noAutofit/>
          </a:bodyPr>
          <a:lstStyle>
            <a:lvl1pPr marL="0" indent="0" algn="ctr">
              <a:buNone/>
              <a:defRPr sz="1500"/>
            </a:lvl1pPr>
          </a:lstStyle>
          <a:p>
            <a:r>
              <a:rPr lang="sv-SE"/>
              <a:t>Klicka för att infoga bild</a:t>
            </a:r>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7" name="Text Placeholder 2">
            <a:extLst>
              <a:ext uri="{FF2B5EF4-FFF2-40B4-BE49-F238E27FC236}">
                <a16:creationId xmlns:a16="http://schemas.microsoft.com/office/drawing/2014/main" id="{44F42B88-47A4-ACA6-7853-4761C338490B}"/>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95436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7" name="Text Placeholder 2">
            <a:extLst>
              <a:ext uri="{FF2B5EF4-FFF2-40B4-BE49-F238E27FC236}">
                <a16:creationId xmlns:a16="http://schemas.microsoft.com/office/drawing/2014/main" id="{44F42B88-47A4-ACA6-7853-4761C338490B}"/>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1401A806-C4A8-69DF-147C-3005E5740F1F}"/>
              </a:ext>
            </a:extLst>
          </p:cNvPr>
          <p:cNvSpPr>
            <a:spLocks noGrp="1"/>
          </p:cNvSpPr>
          <p:nvPr>
            <p:ph type="pic" sz="quarter" idx="14" hasCustomPrompt="1"/>
          </p:nvPr>
        </p:nvSpPr>
        <p:spPr>
          <a:xfrm>
            <a:off x="5345906" y="5346000"/>
            <a:ext cx="5345907" cy="9774000"/>
          </a:xfrm>
          <a:prstGeom prst="rect">
            <a:avLst/>
          </a:prstGeom>
          <a:solidFill>
            <a:schemeClr val="accent2"/>
          </a:solid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279940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rgbClr val="0055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7" name="Text Placeholder 2">
            <a:extLst>
              <a:ext uri="{FF2B5EF4-FFF2-40B4-BE49-F238E27FC236}">
                <a16:creationId xmlns:a16="http://schemas.microsoft.com/office/drawing/2014/main" id="{44F42B88-47A4-ACA6-7853-4761C338490B}"/>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42AB82CC-7CAD-8976-9F07-BFBE2D7D5393}"/>
              </a:ext>
            </a:extLst>
          </p:cNvPr>
          <p:cNvSpPr>
            <a:spLocks noGrp="1"/>
          </p:cNvSpPr>
          <p:nvPr>
            <p:ph type="pic" sz="quarter" idx="14" hasCustomPrompt="1"/>
          </p:nvPr>
        </p:nvSpPr>
        <p:spPr>
          <a:xfrm>
            <a:off x="5345906" y="5346000"/>
            <a:ext cx="5345907" cy="9774000"/>
          </a:xfrm>
          <a:prstGeom prst="rect">
            <a:avLst/>
          </a:prstGeom>
          <a:solidFill>
            <a:schemeClr val="accent5"/>
          </a:solid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262227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Ljus rubri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E3ABE2-1341-2CCB-792E-6524DFF48F21}"/>
              </a:ext>
            </a:extLst>
          </p:cNvPr>
          <p:cNvSpPr/>
          <p:nvPr userDrawn="1"/>
        </p:nvSpPr>
        <p:spPr>
          <a:xfrm>
            <a:off x="30655" y="0"/>
            <a:ext cx="10661158" cy="53447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0CB34253-1FFF-F175-CEE1-823B6AA8E920}"/>
              </a:ext>
            </a:extLst>
          </p:cNvPr>
          <p:cNvSpPr>
            <a:spLocks noGrp="1"/>
          </p:cNvSpPr>
          <p:nvPr>
            <p:ph type="title"/>
          </p:nvPr>
        </p:nvSpPr>
        <p:spPr>
          <a:xfrm>
            <a:off x="620621" y="1747148"/>
            <a:ext cx="9437780" cy="2761057"/>
          </a:xfrm>
          <a:prstGeom prst="rect">
            <a:avLst/>
          </a:prstGeom>
        </p:spPr>
        <p:txBody>
          <a:bodyPr anchor="b" anchorCtr="0"/>
          <a:lstStyle>
            <a:lvl1pPr>
              <a:defRPr>
                <a:solidFill>
                  <a:srgbClr val="FFFFFF"/>
                </a:solidFill>
                <a:latin typeface="DM Sans Medium" pitchFamily="2" charset="0"/>
              </a:defRPr>
            </a:lvl1pPr>
          </a:lstStyle>
          <a:p>
            <a:r>
              <a:rPr lang="sv-SE"/>
              <a:t>Klicka här för att ändra mall för rubrikformat</a:t>
            </a:r>
            <a:endParaRPr lang="en-US"/>
          </a:p>
        </p:txBody>
      </p:sp>
      <p:pic>
        <p:nvPicPr>
          <p:cNvPr id="4" name="Bildobjekt 3">
            <a:extLst>
              <a:ext uri="{FF2B5EF4-FFF2-40B4-BE49-F238E27FC236}">
                <a16:creationId xmlns:a16="http://schemas.microsoft.com/office/drawing/2014/main" id="{D47BE78D-4175-596C-5956-4A73AE608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858" y="533569"/>
            <a:ext cx="2381416" cy="685687"/>
          </a:xfrm>
          <a:prstGeom prst="rect">
            <a:avLst/>
          </a:prstGeom>
        </p:spPr>
      </p:pic>
      <p:sp>
        <p:nvSpPr>
          <p:cNvPr id="7" name="Text Placeholder 2">
            <a:extLst>
              <a:ext uri="{FF2B5EF4-FFF2-40B4-BE49-F238E27FC236}">
                <a16:creationId xmlns:a16="http://schemas.microsoft.com/office/drawing/2014/main" id="{44F42B88-47A4-ACA6-7853-4761C338490B}"/>
              </a:ext>
            </a:extLst>
          </p:cNvPr>
          <p:cNvSpPr>
            <a:spLocks noGrp="1"/>
          </p:cNvSpPr>
          <p:nvPr>
            <p:ph type="body" idx="10"/>
          </p:nvPr>
        </p:nvSpPr>
        <p:spPr>
          <a:xfrm>
            <a:off x="620620" y="5986844"/>
            <a:ext cx="4104758" cy="8567355"/>
          </a:xfrm>
          <a:prstGeom prst="rect">
            <a:avLst/>
          </a:prstGeom>
        </p:spPr>
        <p:txBody>
          <a:bodyPr/>
          <a:lstStyle>
            <a:lvl1pPr marL="0" indent="0">
              <a:buNone/>
              <a:defRPr sz="2800">
                <a:solidFill>
                  <a:schemeClr val="tx1"/>
                </a:solidFill>
                <a:latin typeface="DM Sans" pitchFamily="2" charset="0"/>
              </a:defRPr>
            </a:lvl1pPr>
            <a:lvl2pPr marL="534604" indent="0">
              <a:buNone/>
              <a:defRPr sz="2339">
                <a:solidFill>
                  <a:schemeClr val="tx1">
                    <a:tint val="82000"/>
                  </a:schemeClr>
                </a:solidFill>
              </a:defRPr>
            </a:lvl2pPr>
            <a:lvl3pPr marL="1069208" indent="0">
              <a:buNone/>
              <a:defRPr sz="2105">
                <a:solidFill>
                  <a:schemeClr val="tx1">
                    <a:tint val="82000"/>
                  </a:schemeClr>
                </a:solidFill>
              </a:defRPr>
            </a:lvl3pPr>
            <a:lvl4pPr marL="1603812" indent="0">
              <a:buNone/>
              <a:defRPr sz="1871">
                <a:solidFill>
                  <a:schemeClr val="tx1">
                    <a:tint val="82000"/>
                  </a:schemeClr>
                </a:solidFill>
              </a:defRPr>
            </a:lvl4pPr>
            <a:lvl5pPr marL="2138416" indent="0">
              <a:buNone/>
              <a:defRPr sz="1871">
                <a:solidFill>
                  <a:schemeClr val="tx1">
                    <a:tint val="82000"/>
                  </a:schemeClr>
                </a:solidFill>
              </a:defRPr>
            </a:lvl5pPr>
            <a:lvl6pPr marL="2673020" indent="0">
              <a:buNone/>
              <a:defRPr sz="1871">
                <a:solidFill>
                  <a:schemeClr val="tx1">
                    <a:tint val="82000"/>
                  </a:schemeClr>
                </a:solidFill>
              </a:defRPr>
            </a:lvl6pPr>
            <a:lvl7pPr marL="3207624" indent="0">
              <a:buNone/>
              <a:defRPr sz="1871">
                <a:solidFill>
                  <a:schemeClr val="tx1">
                    <a:tint val="82000"/>
                  </a:schemeClr>
                </a:solidFill>
              </a:defRPr>
            </a:lvl7pPr>
            <a:lvl8pPr marL="3742228" indent="0">
              <a:buNone/>
              <a:defRPr sz="1871">
                <a:solidFill>
                  <a:schemeClr val="tx1">
                    <a:tint val="82000"/>
                  </a:schemeClr>
                </a:solidFill>
              </a:defRPr>
            </a:lvl8pPr>
            <a:lvl9pPr marL="4276832" indent="0">
              <a:buNone/>
              <a:defRPr sz="1871">
                <a:solidFill>
                  <a:schemeClr val="tx1">
                    <a:tint val="82000"/>
                  </a:schemeClr>
                </a:solidFill>
              </a:defRPr>
            </a:lvl9pPr>
          </a:lstStyle>
          <a:p>
            <a:pPr lvl="0"/>
            <a:r>
              <a:rPr lang="sv-SE"/>
              <a:t>Klicka här för att ändra format på bakgrundstexten</a:t>
            </a:r>
          </a:p>
        </p:txBody>
      </p:sp>
      <p:sp>
        <p:nvSpPr>
          <p:cNvPr id="6" name="Platshållare för bild 2">
            <a:extLst>
              <a:ext uri="{FF2B5EF4-FFF2-40B4-BE49-F238E27FC236}">
                <a16:creationId xmlns:a16="http://schemas.microsoft.com/office/drawing/2014/main" id="{294D6538-32C0-431B-33BA-2218C4701A94}"/>
              </a:ext>
            </a:extLst>
          </p:cNvPr>
          <p:cNvSpPr>
            <a:spLocks noGrp="1"/>
          </p:cNvSpPr>
          <p:nvPr>
            <p:ph type="pic" sz="quarter" idx="14" hasCustomPrompt="1"/>
          </p:nvPr>
        </p:nvSpPr>
        <p:spPr>
          <a:xfrm>
            <a:off x="5345906" y="5346000"/>
            <a:ext cx="5345907" cy="9774000"/>
          </a:xfrm>
          <a:prstGeom prst="rect">
            <a:avLst/>
          </a:prstGeom>
          <a:solidFill>
            <a:schemeClr val="accent4"/>
          </a:solid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454620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Bildobjekt 1" descr="En bild som visar symbol, logotyp, emblem, flagga&#10;&#10;Automatiskt genererad beskrivning">
            <a:extLst>
              <a:ext uri="{FF2B5EF4-FFF2-40B4-BE49-F238E27FC236}">
                <a16:creationId xmlns:a16="http://schemas.microsoft.com/office/drawing/2014/main" id="{D155CDAF-7D4C-662E-0454-4192C2666A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0700" y="538163"/>
            <a:ext cx="2374218" cy="684212"/>
          </a:xfrm>
          <a:prstGeom prst="rect">
            <a:avLst/>
          </a:prstGeom>
        </p:spPr>
      </p:pic>
    </p:spTree>
    <p:extLst>
      <p:ext uri="{BB962C8B-B14F-4D97-AF65-F5344CB8AC3E}">
        <p14:creationId xmlns:p14="http://schemas.microsoft.com/office/powerpoint/2010/main" val="3928452068"/>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70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9" userDrawn="1">
          <p15:clr>
            <a:srgbClr val="F26B43"/>
          </p15:clr>
        </p15:guide>
        <p15:guide id="2" pos="3367" userDrawn="1">
          <p15:clr>
            <a:srgbClr val="F26B43"/>
          </p15:clr>
        </p15:guide>
        <p15:guide id="3" orient="horz" pos="770" userDrawn="1">
          <p15:clr>
            <a:srgbClr val="F26B43"/>
          </p15:clr>
        </p15:guide>
        <p15:guide id="4" pos="3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129264"/>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6" r:id="rId3"/>
    <p:sldLayoutId id="2147483693" r:id="rId4"/>
    <p:sldLayoutId id="2147483694" r:id="rId5"/>
    <p:sldLayoutId id="2147483695"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9" userDrawn="1">
          <p15:clr>
            <a:srgbClr val="F26B43"/>
          </p15:clr>
        </p15:guide>
        <p15:guide id="2" pos="3367" userDrawn="1">
          <p15:clr>
            <a:srgbClr val="F26B43"/>
          </p15:clr>
        </p15:guide>
        <p15:guide id="3" orient="horz" pos="770" userDrawn="1">
          <p15:clr>
            <a:srgbClr val="F26B43"/>
          </p15:clr>
        </p15:guide>
        <p15:guide id="4" pos="3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Bildobjekt 2" descr="En bild som visar symbol, logotyp, emblem, flagga&#10;&#10;Automatiskt genererad beskrivning">
            <a:extLst>
              <a:ext uri="{FF2B5EF4-FFF2-40B4-BE49-F238E27FC236}">
                <a16:creationId xmlns:a16="http://schemas.microsoft.com/office/drawing/2014/main" id="{B8BD7CB8-4751-553E-2136-E287827F91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698" y="13860463"/>
            <a:ext cx="2374212" cy="684212"/>
          </a:xfrm>
          <a:prstGeom prst="rect">
            <a:avLst/>
          </a:prstGeom>
        </p:spPr>
      </p:pic>
    </p:spTree>
    <p:extLst>
      <p:ext uri="{BB962C8B-B14F-4D97-AF65-F5344CB8AC3E}">
        <p14:creationId xmlns:p14="http://schemas.microsoft.com/office/powerpoint/2010/main" val="1475568459"/>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31" userDrawn="1">
          <p15:clr>
            <a:srgbClr val="F26B43"/>
          </p15:clr>
        </p15:guide>
        <p15:guide id="2" pos="328" userDrawn="1">
          <p15:clr>
            <a:srgbClr val="F26B43"/>
          </p15:clr>
        </p15:guide>
        <p15:guide id="3" orient="horz" pos="9162" userDrawn="1">
          <p15:clr>
            <a:srgbClr val="F26B43"/>
          </p15:clr>
        </p15:guide>
        <p15:guide id="4" pos="33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2D59212-EF81-EAC0-9304-6D44A82AEB3C}"/>
              </a:ext>
            </a:extLst>
          </p:cNvPr>
          <p:cNvSpPr>
            <a:spLocks noGrp="1"/>
          </p:cNvSpPr>
          <p:nvPr>
            <p:ph type="body" idx="1"/>
          </p:nvPr>
        </p:nvSpPr>
        <p:spPr>
          <a:xfrm>
            <a:off x="579863" y="5932967"/>
            <a:ext cx="9433932" cy="6772940"/>
          </a:xfrm>
        </p:spPr>
        <p:txBody>
          <a:bodyPr lIns="91440" tIns="45720" rIns="91440" bIns="45720" anchor="t"/>
          <a:lstStyle/>
          <a:p>
            <a:pPr>
              <a:spcBef>
                <a:spcPts val="0"/>
              </a:spcBef>
            </a:pPr>
            <a:r>
              <a:rPr lang="sv-SE" sz="1600" b="1" dirty="0">
                <a:latin typeface="DM Sans"/>
              </a:rPr>
              <a:t>Välkommen till </a:t>
            </a:r>
            <a:r>
              <a:rPr lang="sv-SE" sz="1600" b="1">
                <a:latin typeface="DM Sans"/>
              </a:rPr>
              <a:t>Mikaelsnytt</a:t>
            </a:r>
            <a:r>
              <a:rPr lang="sv-SE" sz="1600" b="1" dirty="0">
                <a:latin typeface="DM Sans"/>
              </a:rPr>
              <a:t>!</a:t>
            </a:r>
            <a:endParaRPr lang="en-US"/>
          </a:p>
          <a:p>
            <a:pPr>
              <a:lnSpc>
                <a:spcPct val="100000"/>
              </a:lnSpc>
              <a:spcBef>
                <a:spcPts val="200"/>
              </a:spcBef>
            </a:pPr>
            <a:r>
              <a:rPr lang="sv-SE" sz="1100" dirty="0">
                <a:latin typeface="DM Sans"/>
              </a:rPr>
              <a:t>Nu kommer påsken. När jag skriver det här har Sverige drabbats av fem skjutningar på fem dagar, en av dem i Örebro. Runtom i världen drabbas människor av krigets och våldets hemskheter. Under påsken tänker jag ofta på Jesus mamma Maria, vad hon tvingades uppleva de där timmarna på långfredagen. Som förälder är det svårt att sätta sig in i att förlora sitt barn, avgrunden som öppnar sig. För ett tag sedan </a:t>
            </a:r>
            <a:r>
              <a:rPr lang="sv-SE" sz="1100">
                <a:latin typeface="DM Sans"/>
              </a:rPr>
              <a:t>bearbetade jag det genom att skriva en dikt, till barnet Jesus, om att vara förälder, och om påskens allvar:</a:t>
            </a:r>
            <a:endParaRPr lang="sv-SE" sz="1100" dirty="0"/>
          </a:p>
          <a:p>
            <a:pPr>
              <a:lnSpc>
                <a:spcPct val="100000"/>
              </a:lnSpc>
              <a:spcBef>
                <a:spcPts val="200"/>
              </a:spcBef>
            </a:pPr>
            <a:r>
              <a:rPr lang="sv-SE" sz="1100">
                <a:latin typeface="DM Sans"/>
              </a:rPr>
              <a:t>"</a:t>
            </a:r>
            <a:r>
              <a:rPr lang="sv-SE" sz="1100" i="1">
                <a:latin typeface="DM Sans"/>
              </a:rPr>
              <a:t>Du </a:t>
            </a:r>
            <a:r>
              <a:rPr lang="sv-SE" sz="1100" i="1" dirty="0">
                <a:latin typeface="DM Sans"/>
              </a:rPr>
              <a:t>eviga ord i barnets kropp, med pigga ben och korsmärkt hand. En jordisk kropp som himlen band.</a:t>
            </a:r>
            <a:endParaRPr lang="sv-SE" sz="1100" i="1"/>
          </a:p>
          <a:p>
            <a:pPr>
              <a:lnSpc>
                <a:spcPct val="100000"/>
              </a:lnSpc>
              <a:spcBef>
                <a:spcPts val="200"/>
              </a:spcBef>
            </a:pPr>
            <a:r>
              <a:rPr lang="sv-SE" sz="1100" i="1">
                <a:latin typeface="DM Sans"/>
              </a:rPr>
              <a:t>Faderns röst i humlans surr, i fågelns flykt Hans ande bor, säg vad vill du bli när du blir stor?</a:t>
            </a:r>
            <a:endParaRPr lang="sv-SE" sz="1100" i="1"/>
          </a:p>
          <a:p>
            <a:pPr>
              <a:lnSpc>
                <a:spcPct val="100000"/>
              </a:lnSpc>
              <a:spcBef>
                <a:spcPts val="200"/>
              </a:spcBef>
            </a:pPr>
            <a:r>
              <a:rPr lang="sv-SE" sz="1100" i="1">
                <a:latin typeface="DM Sans"/>
              </a:rPr>
              <a:t>Du somnar lugnt efter lekfull dag, men vaknar med ett skrik. I drömmen vill de göra illa dig, män med vapen, med hammare och spik. När du </a:t>
            </a:r>
            <a:r>
              <a:rPr lang="sv-SE" sz="1100" i="1" dirty="0">
                <a:latin typeface="DM Sans"/>
              </a:rPr>
              <a:t>blir stor, då ska du bära mig. </a:t>
            </a:r>
            <a:endParaRPr lang="sv-SE" sz="1100" i="1"/>
          </a:p>
          <a:p>
            <a:pPr>
              <a:lnSpc>
                <a:spcPct val="100000"/>
              </a:lnSpc>
              <a:spcBef>
                <a:spcPts val="200"/>
              </a:spcBef>
            </a:pPr>
            <a:r>
              <a:rPr lang="sv-SE" sz="1100" i="1">
                <a:latin typeface="DM Sans"/>
              </a:rPr>
              <a:t>Jag vill hålla dig tryggt, och viska allt kommer att bli bra.</a:t>
            </a:r>
            <a:endParaRPr lang="sv-SE" sz="1100" i="1"/>
          </a:p>
          <a:p>
            <a:pPr>
              <a:lnSpc>
                <a:spcPct val="100000"/>
              </a:lnSpc>
              <a:spcBef>
                <a:spcPts val="200"/>
              </a:spcBef>
            </a:pPr>
            <a:r>
              <a:rPr lang="sv-SE" sz="1100" i="1">
                <a:latin typeface="DM Sans"/>
              </a:rPr>
              <a:t>Förlåt. Somna om och lek dig trött ännu en dag.</a:t>
            </a:r>
            <a:endParaRPr lang="sv-SE" sz="1100" i="1"/>
          </a:p>
          <a:p>
            <a:pPr>
              <a:lnSpc>
                <a:spcPct val="100000"/>
              </a:lnSpc>
              <a:spcBef>
                <a:spcPts val="200"/>
              </a:spcBef>
            </a:pPr>
            <a:r>
              <a:rPr lang="sv-SE" sz="1100" i="1">
                <a:latin typeface="DM Sans"/>
              </a:rPr>
              <a:t>Du har så mycket kvar att lära dig, om mörkret och kylan och glömskan i oss. Det sanna ljuset i ditt bröst, världens hjärta, våran tröst. Du vaknar glatt av mammas röst.</a:t>
            </a:r>
            <a:endParaRPr lang="sv-SE" sz="1100" i="1"/>
          </a:p>
          <a:p>
            <a:pPr>
              <a:lnSpc>
                <a:spcPct val="100000"/>
              </a:lnSpc>
              <a:spcBef>
                <a:spcPts val="200"/>
              </a:spcBef>
            </a:pPr>
            <a:r>
              <a:rPr lang="sv-SE" sz="1100" i="1">
                <a:latin typeface="DM Sans"/>
              </a:rPr>
              <a:t>De stora vill dig nu så väl, den lilla byn, din plats i våran värld. Din pappas jobb, där det luktar tryggt - kropp, metall och trä . </a:t>
            </a:r>
            <a:endParaRPr lang="sv-SE" sz="1100" i="1"/>
          </a:p>
          <a:p>
            <a:pPr>
              <a:lnSpc>
                <a:spcPct val="100000"/>
              </a:lnSpc>
              <a:spcBef>
                <a:spcPts val="200"/>
              </a:spcBef>
            </a:pPr>
            <a:r>
              <a:rPr lang="sv-SE" sz="1100" i="1">
                <a:latin typeface="DM Sans"/>
              </a:rPr>
              <a:t>”Kom så ska jag lära dig, vill du slå i den här så är bordet färdigt sen”. </a:t>
            </a:r>
            <a:endParaRPr lang="sv-SE" sz="1100" i="1"/>
          </a:p>
          <a:p>
            <a:pPr>
              <a:lnSpc>
                <a:spcPct val="100000"/>
              </a:lnSpc>
              <a:spcBef>
                <a:spcPts val="200"/>
              </a:spcBef>
            </a:pPr>
            <a:r>
              <a:rPr lang="sv-SE" sz="1100" i="1">
                <a:latin typeface="DM Sans"/>
              </a:rPr>
              <a:t>Närhet, stolthet, stora händer kring dina axlar. Spiken är så hård och sval, din lilla hand den minns, det som inte skett, som väntar än. </a:t>
            </a:r>
            <a:endParaRPr lang="sv-SE" sz="1100" i="1"/>
          </a:p>
          <a:p>
            <a:pPr>
              <a:lnSpc>
                <a:spcPct val="100000"/>
              </a:lnSpc>
              <a:spcBef>
                <a:spcPts val="200"/>
              </a:spcBef>
            </a:pPr>
            <a:r>
              <a:rPr lang="sv-SE" sz="1100" i="1">
                <a:latin typeface="DM Sans"/>
              </a:rPr>
              <a:t>Du rycker till och springer ut, ”nej pappa, inte nu, vi gör det sen!” </a:t>
            </a:r>
            <a:endParaRPr lang="sv-SE" sz="1100" i="1"/>
          </a:p>
          <a:p>
            <a:pPr>
              <a:lnSpc>
                <a:spcPct val="100000"/>
              </a:lnSpc>
              <a:spcBef>
                <a:spcPts val="200"/>
              </a:spcBef>
            </a:pPr>
            <a:r>
              <a:rPr lang="sv-SE" sz="1100" i="1">
                <a:latin typeface="DM Sans"/>
              </a:rPr>
              <a:t>Förvånade ögon som följer dig, igen och igen. Det finns något att förklara, men du vet inte riktigt vad min vän.</a:t>
            </a:r>
            <a:endParaRPr lang="sv-SE" sz="1100" i="1"/>
          </a:p>
          <a:p>
            <a:pPr>
              <a:lnSpc>
                <a:spcPct val="100000"/>
              </a:lnSpc>
              <a:spcBef>
                <a:spcPts val="200"/>
              </a:spcBef>
            </a:pPr>
            <a:r>
              <a:rPr lang="sv-SE" sz="1100" i="1" dirty="0">
                <a:latin typeface="DM Sans"/>
              </a:rPr>
              <a:t>Solen, luften, fåglarna och blommorna på marken. Du andas djupt, och nynnar på en sång, om Noah, om floden och arken, om räddning för de få, </a:t>
            </a:r>
            <a:r>
              <a:rPr lang="sv-SE" sz="1100" i="1">
                <a:latin typeface="DM Sans"/>
              </a:rPr>
              <a:t>och tanken väcks: hur kunde Fadern göra så?</a:t>
            </a:r>
            <a:endParaRPr lang="sv-SE" sz="1100" i="1"/>
          </a:p>
          <a:p>
            <a:pPr>
              <a:lnSpc>
                <a:spcPct val="100000"/>
              </a:lnSpc>
              <a:spcBef>
                <a:spcPts val="200"/>
              </a:spcBef>
            </a:pPr>
            <a:r>
              <a:rPr lang="sv-SE" sz="1100" i="1" dirty="0">
                <a:latin typeface="DM Sans"/>
              </a:rPr>
              <a:t>Du eviga Ord i barnets kropp, med spring i ben och korsmärkt hand. På kvällen, när du äter, drömmer du dig bort till Faderns land. Doft av bröd, </a:t>
            </a:r>
            <a:r>
              <a:rPr lang="sv-SE" sz="1100" i="1">
                <a:latin typeface="DM Sans"/>
              </a:rPr>
              <a:t>en bön till tack. Här med dem som blev ditt andra hem, starka, varma, jordiska kärleksband. </a:t>
            </a:r>
            <a:endParaRPr lang="sv-SE" sz="1100" i="1"/>
          </a:p>
          <a:p>
            <a:pPr>
              <a:lnSpc>
                <a:spcPct val="100000"/>
              </a:lnSpc>
              <a:spcBef>
                <a:spcPts val="200"/>
              </a:spcBef>
            </a:pPr>
            <a:r>
              <a:rPr lang="sv-SE" sz="1100" i="1">
                <a:latin typeface="DM Sans"/>
              </a:rPr>
              <a:t>Lampan som brinner, så mörkret flyr, du varma ljus, och så mörkret, som aldrig övervinner dig.</a:t>
            </a:r>
            <a:endParaRPr lang="sv-SE" sz="1100" i="1"/>
          </a:p>
          <a:p>
            <a:pPr>
              <a:lnSpc>
                <a:spcPct val="100000"/>
              </a:lnSpc>
              <a:spcBef>
                <a:spcPts val="200"/>
              </a:spcBef>
            </a:pPr>
            <a:r>
              <a:rPr lang="sv-SE" sz="1100" i="1">
                <a:latin typeface="DM Sans"/>
              </a:rPr>
              <a:t>Du eviga ord i barnets mun, som pratar på och inte kan vara tyst. Som levande vatten porlar orden fram vid nattvardsbordets krans, de vuxna </a:t>
            </a:r>
            <a:r>
              <a:rPr lang="sv-SE" sz="1100" i="1" dirty="0">
                <a:latin typeface="DM Sans"/>
              </a:rPr>
              <a:t>ler och nickar, deras tankar är nån annanstans. Du pratar om sjuka som ska bli friska, om blomman som inga bekymmer har, om tårar som ska torkas av Gud själv en dag.</a:t>
            </a:r>
            <a:endParaRPr lang="sv-SE" sz="1100" i="1" dirty="0"/>
          </a:p>
          <a:p>
            <a:pPr>
              <a:lnSpc>
                <a:spcPct val="100000"/>
              </a:lnSpc>
              <a:spcBef>
                <a:spcPts val="200"/>
              </a:spcBef>
            </a:pPr>
            <a:r>
              <a:rPr lang="sv-SE" sz="1100" i="1">
                <a:latin typeface="DM Sans"/>
              </a:rPr>
              <a:t>”Jag lagade en trasig sparv idag!”  ”Vet ni vad: visst är det märkligt att ett frö måste falla ned i jorden och dö, för att uppstå och ge liv?” </a:t>
            </a:r>
            <a:endParaRPr lang="sv-SE" sz="1100" i="1"/>
          </a:p>
          <a:p>
            <a:pPr>
              <a:lnSpc>
                <a:spcPct val="100000"/>
              </a:lnSpc>
              <a:spcBef>
                <a:spcPts val="200"/>
              </a:spcBef>
            </a:pPr>
            <a:r>
              <a:rPr lang="sv-SE" sz="1100" i="1">
                <a:latin typeface="DM Sans"/>
              </a:rPr>
              <a:t>Men oj, vad tyst det blev. Alla blickar runt bordet vända mot dig, förvånade ögon som ljuset blänker i. </a:t>
            </a:r>
            <a:endParaRPr lang="sv-SE" sz="1100" i="1"/>
          </a:p>
          <a:p>
            <a:pPr>
              <a:lnSpc>
                <a:spcPct val="100000"/>
              </a:lnSpc>
              <a:spcBef>
                <a:spcPts val="200"/>
              </a:spcBef>
            </a:pPr>
            <a:r>
              <a:rPr lang="sv-SE" sz="1100" i="1">
                <a:latin typeface="DM Sans"/>
              </a:rPr>
              <a:t>”Är det en tår på mammas kind?”  ”Oj då, var det något jag sa, varför tystnar ni?”</a:t>
            </a:r>
            <a:endParaRPr lang="sv-SE" sz="1100" i="1"/>
          </a:p>
          <a:p>
            <a:pPr>
              <a:lnSpc>
                <a:spcPct val="100000"/>
              </a:lnSpc>
              <a:spcBef>
                <a:spcPts val="200"/>
              </a:spcBef>
            </a:pPr>
            <a:r>
              <a:rPr lang="sv-SE" sz="1100" i="1">
                <a:latin typeface="DM Sans"/>
              </a:rPr>
              <a:t>Du eviga ord i barnets kropp, nu är det kväll och du är trött. Innan du somnar vill jag bära dig en stund, känna tyngden i min famn. Viska ”jag ska alltid älska dig”, fast tyst jag vet: jag kommer glömma dig, och när du blir stor, då får du bära mig. </a:t>
            </a:r>
            <a:endParaRPr lang="sv-SE" sz="1100" i="1"/>
          </a:p>
          <a:p>
            <a:pPr marL="171450" indent="-171450">
              <a:lnSpc>
                <a:spcPct val="100000"/>
              </a:lnSpc>
              <a:spcBef>
                <a:spcPts val="200"/>
              </a:spcBef>
              <a:buFont typeface="Calibri" panose="020B0604020202020204" pitchFamily="34" charset="0"/>
              <a:buChar char="-"/>
            </a:pPr>
            <a:r>
              <a:rPr lang="sv-SE" sz="1100" i="1">
                <a:latin typeface="DM Sans"/>
              </a:rPr>
              <a:t>Förlåt, men ändå: när du kommer med ditt rike, ditt rike för de små, vill du snälla minnas, och tänka på mig då?"</a:t>
            </a:r>
            <a:endParaRPr lang="sv-SE" sz="1100" i="1"/>
          </a:p>
          <a:p>
            <a:endParaRPr lang="sv-SE" sz="800" dirty="0"/>
          </a:p>
          <a:p>
            <a:r>
              <a:rPr lang="sv-SE" sz="1600" i="1" dirty="0">
                <a:latin typeface="DM Sans"/>
              </a:rPr>
              <a:t>Per Pettersson, församlingsherde i Mikael</a:t>
            </a:r>
            <a:endParaRPr lang="sv-SE" sz="1600" i="1" dirty="0"/>
          </a:p>
          <a:p>
            <a:endParaRPr lang="sv-SE" sz="1800" i="1" dirty="0"/>
          </a:p>
          <a:p>
            <a:endParaRPr lang="sv-SE" sz="1800" i="1" dirty="0"/>
          </a:p>
          <a:p>
            <a:endParaRPr lang="sv-SE" sz="1800" i="1" dirty="0"/>
          </a:p>
          <a:p>
            <a:endParaRPr lang="sv-SE" sz="1800" dirty="0"/>
          </a:p>
        </p:txBody>
      </p:sp>
      <p:sp>
        <p:nvSpPr>
          <p:cNvPr id="2" name="textruta 1">
            <a:extLst>
              <a:ext uri="{FF2B5EF4-FFF2-40B4-BE49-F238E27FC236}">
                <a16:creationId xmlns:a16="http://schemas.microsoft.com/office/drawing/2014/main" id="{F27A2CE9-9C70-2FD0-2626-F52CFDCD7936}"/>
              </a:ext>
            </a:extLst>
          </p:cNvPr>
          <p:cNvSpPr txBox="1"/>
          <p:nvPr/>
        </p:nvSpPr>
        <p:spPr>
          <a:xfrm>
            <a:off x="579863" y="3033132"/>
            <a:ext cx="4498319" cy="1446550"/>
          </a:xfrm>
          <a:prstGeom prst="rect">
            <a:avLst/>
          </a:prstGeom>
          <a:noFill/>
        </p:spPr>
        <p:txBody>
          <a:bodyPr wrap="square" rtlCol="0">
            <a:spAutoFit/>
          </a:bodyPr>
          <a:lstStyle/>
          <a:p>
            <a:r>
              <a:rPr lang="sv-SE" sz="6000" b="1" dirty="0" err="1">
                <a:latin typeface="DM Sans Medium" pitchFamily="2" charset="0"/>
              </a:rPr>
              <a:t>Mikaelsnytt</a:t>
            </a:r>
            <a:r>
              <a:rPr lang="sv-SE" sz="2800" b="1" dirty="0" err="1">
                <a:latin typeface="DM Sans Medium" pitchFamily="2" charset="0"/>
              </a:rPr>
              <a:t>nr</a:t>
            </a:r>
            <a:r>
              <a:rPr lang="sv-SE" sz="2800" b="1" dirty="0">
                <a:latin typeface="DM Sans Medium" pitchFamily="2" charset="0"/>
              </a:rPr>
              <a:t> 2   2025</a:t>
            </a:r>
            <a:endParaRPr lang="sv-SE" sz="2800" dirty="0">
              <a:latin typeface="DM Sans Medium" pitchFamily="2" charset="0"/>
            </a:endParaRPr>
          </a:p>
        </p:txBody>
      </p:sp>
      <p:pic>
        <p:nvPicPr>
          <p:cNvPr id="10" name="Platshållare för bild 9" descr="En bild som visar växt, narcissläktet, himmel, narcisser&#10;&#10;AI-genererat innehåll kan vara felaktigt.">
            <a:extLst>
              <a:ext uri="{FF2B5EF4-FFF2-40B4-BE49-F238E27FC236}">
                <a16:creationId xmlns:a16="http://schemas.microsoft.com/office/drawing/2014/main" id="{44D46495-F238-336E-0E41-41D55B483A6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 t="24895" r="-2" b="8419"/>
          <a:stretch/>
        </p:blipFill>
        <p:spPr>
          <a:xfrm>
            <a:off x="5346000" y="0"/>
            <a:ext cx="5346000" cy="5346000"/>
          </a:xfrm>
        </p:spPr>
      </p:pic>
    </p:spTree>
    <p:extLst>
      <p:ext uri="{BB962C8B-B14F-4D97-AF65-F5344CB8AC3E}">
        <p14:creationId xmlns:p14="http://schemas.microsoft.com/office/powerpoint/2010/main" val="94453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BC47-8240-A026-873D-594564BFE98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45B9826-0AB9-9ED9-31F4-268A35A7C830}"/>
              </a:ext>
            </a:extLst>
          </p:cNvPr>
          <p:cNvSpPr>
            <a:spLocks noGrp="1"/>
          </p:cNvSpPr>
          <p:nvPr>
            <p:ph type="title"/>
          </p:nvPr>
        </p:nvSpPr>
        <p:spPr>
          <a:xfrm>
            <a:off x="2089734" y="872755"/>
            <a:ext cx="6512343" cy="1871499"/>
          </a:xfrm>
        </p:spPr>
        <p:txBody>
          <a:bodyPr lIns="91440" tIns="45720" rIns="91440" bIns="45720" anchor="t"/>
          <a:lstStyle/>
          <a:p>
            <a:pPr algn="ctr"/>
            <a:r>
              <a:rPr lang="sv-SE" sz="4500">
                <a:latin typeface="DM Sans Medium"/>
              </a:rPr>
              <a:t>Bli praktikant och gör ett Ung resurs-år </a:t>
            </a:r>
            <a:br>
              <a:rPr lang="sv-SE" sz="4500">
                <a:latin typeface="DM Sans Medium"/>
              </a:rPr>
            </a:br>
            <a:r>
              <a:rPr lang="sv-SE" sz="4500">
                <a:latin typeface="DM Sans Medium"/>
              </a:rPr>
              <a:t>hos oss i Mikael!</a:t>
            </a:r>
            <a:endParaRPr lang="sv-SE" sz="4500"/>
          </a:p>
        </p:txBody>
      </p:sp>
      <p:pic>
        <p:nvPicPr>
          <p:cNvPr id="9" name="Picture 8">
            <a:extLst>
              <a:ext uri="{FF2B5EF4-FFF2-40B4-BE49-F238E27FC236}">
                <a16:creationId xmlns:a16="http://schemas.microsoft.com/office/drawing/2014/main" id="{9D38923B-F2D8-A46E-4B45-FAEBAFE2E805}"/>
              </a:ext>
            </a:extLst>
          </p:cNvPr>
          <p:cNvPicPr>
            <a:picLocks noChangeAspect="1"/>
          </p:cNvPicPr>
          <p:nvPr/>
        </p:nvPicPr>
        <p:blipFill>
          <a:blip r:embed="rId2"/>
          <a:stretch>
            <a:fillRect/>
          </a:stretch>
        </p:blipFill>
        <p:spPr>
          <a:xfrm>
            <a:off x="5493378" y="6742127"/>
            <a:ext cx="4878335" cy="6902473"/>
          </a:xfrm>
          <a:prstGeom prst="rect">
            <a:avLst/>
          </a:prstGeom>
        </p:spPr>
      </p:pic>
      <p:pic>
        <p:nvPicPr>
          <p:cNvPr id="15" name="Picture 14">
            <a:extLst>
              <a:ext uri="{FF2B5EF4-FFF2-40B4-BE49-F238E27FC236}">
                <a16:creationId xmlns:a16="http://schemas.microsoft.com/office/drawing/2014/main" id="{ADC8AA71-F9FE-104B-E4DD-11A9E0CF2209}"/>
              </a:ext>
            </a:extLst>
          </p:cNvPr>
          <p:cNvPicPr>
            <a:picLocks noChangeAspect="1"/>
          </p:cNvPicPr>
          <p:nvPr/>
        </p:nvPicPr>
        <p:blipFill>
          <a:blip r:embed="rId3"/>
          <a:stretch>
            <a:fillRect/>
          </a:stretch>
        </p:blipFill>
        <p:spPr>
          <a:xfrm>
            <a:off x="469459" y="6736829"/>
            <a:ext cx="4869380" cy="6879492"/>
          </a:xfrm>
          <a:prstGeom prst="rect">
            <a:avLst/>
          </a:prstGeom>
        </p:spPr>
      </p:pic>
      <p:sp>
        <p:nvSpPr>
          <p:cNvPr id="17" name="TextBox 16">
            <a:extLst>
              <a:ext uri="{FF2B5EF4-FFF2-40B4-BE49-F238E27FC236}">
                <a16:creationId xmlns:a16="http://schemas.microsoft.com/office/drawing/2014/main" id="{2BBBA358-8AF0-4E43-C0FE-F11C90FC0056}"/>
              </a:ext>
            </a:extLst>
          </p:cNvPr>
          <p:cNvSpPr txBox="1"/>
          <p:nvPr/>
        </p:nvSpPr>
        <p:spPr>
          <a:xfrm>
            <a:off x="849622" y="2900091"/>
            <a:ext cx="899296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DM Sans"/>
                <a:ea typeface="DM Sans"/>
                <a:cs typeface="DM Sans"/>
              </a:rPr>
              <a:t>Dina uppgifter som praktikant kan variera beroende på dina </a:t>
            </a:r>
            <a:r>
              <a:rPr lang="en-US" err="1">
                <a:latin typeface="DM Sans"/>
                <a:ea typeface="DM Sans"/>
                <a:cs typeface="DM Sans"/>
              </a:rPr>
              <a:t>förmågor</a:t>
            </a:r>
            <a:r>
              <a:rPr lang="en-US">
                <a:latin typeface="DM Sans"/>
                <a:ea typeface="DM Sans"/>
                <a:cs typeface="DM Sans"/>
              </a:rPr>
              <a:t> och </a:t>
            </a:r>
            <a:r>
              <a:rPr lang="en-US" err="1">
                <a:latin typeface="DM Sans"/>
                <a:ea typeface="DM Sans"/>
                <a:cs typeface="DM Sans"/>
              </a:rPr>
              <a:t>behovet</a:t>
            </a:r>
            <a:r>
              <a:rPr lang="en-US">
                <a:latin typeface="DM Sans"/>
                <a:ea typeface="DM Sans"/>
                <a:cs typeface="DM Sans"/>
              </a:rPr>
              <a:t> </a:t>
            </a:r>
            <a:r>
              <a:rPr lang="en-US" err="1">
                <a:latin typeface="DM Sans"/>
                <a:ea typeface="DM Sans"/>
                <a:cs typeface="DM Sans"/>
              </a:rPr>
              <a:t>kommer</a:t>
            </a:r>
            <a:r>
              <a:rPr lang="en-US">
                <a:latin typeface="DM Sans"/>
                <a:ea typeface="DM Sans"/>
                <a:cs typeface="DM Sans"/>
              </a:rPr>
              <a:t> du och </a:t>
            </a:r>
            <a:r>
              <a:rPr lang="en-US" err="1">
                <a:latin typeface="DM Sans"/>
                <a:ea typeface="DM Sans"/>
                <a:cs typeface="DM Sans"/>
              </a:rPr>
              <a:t>dina</a:t>
            </a:r>
            <a:r>
              <a:rPr lang="en-US">
                <a:latin typeface="DM Sans"/>
                <a:ea typeface="DM Sans"/>
                <a:cs typeface="DM Sans"/>
              </a:rPr>
              <a:t> </a:t>
            </a:r>
            <a:r>
              <a:rPr lang="en-US" err="1">
                <a:latin typeface="DM Sans"/>
                <a:ea typeface="DM Sans"/>
                <a:cs typeface="DM Sans"/>
              </a:rPr>
              <a:t>handledare</a:t>
            </a:r>
            <a:r>
              <a:rPr lang="en-US">
                <a:latin typeface="DM Sans"/>
                <a:ea typeface="DM Sans"/>
                <a:cs typeface="DM Sans"/>
              </a:rPr>
              <a:t> </a:t>
            </a:r>
            <a:r>
              <a:rPr lang="en-US" err="1">
                <a:latin typeface="DM Sans"/>
                <a:ea typeface="DM Sans"/>
                <a:cs typeface="DM Sans"/>
              </a:rPr>
              <a:t>att</a:t>
            </a:r>
            <a:r>
              <a:rPr lang="en-US">
                <a:latin typeface="DM Sans"/>
                <a:ea typeface="DM Sans"/>
                <a:cs typeface="DM Sans"/>
              </a:rPr>
              <a:t> </a:t>
            </a:r>
            <a:r>
              <a:rPr lang="en-US" err="1">
                <a:latin typeface="DM Sans"/>
                <a:ea typeface="DM Sans"/>
                <a:cs typeface="DM Sans"/>
              </a:rPr>
              <a:t>bestämma</a:t>
            </a:r>
            <a:r>
              <a:rPr lang="en-US">
                <a:latin typeface="DM Sans"/>
                <a:ea typeface="DM Sans"/>
                <a:cs typeface="DM Sans"/>
              </a:rPr>
              <a:t>. Under </a:t>
            </a:r>
            <a:r>
              <a:rPr lang="en-US" err="1">
                <a:latin typeface="DM Sans"/>
                <a:ea typeface="DM Sans"/>
                <a:cs typeface="DM Sans"/>
              </a:rPr>
              <a:t>minst</a:t>
            </a:r>
            <a:r>
              <a:rPr lang="en-US">
                <a:latin typeface="DM Sans"/>
                <a:ea typeface="DM Sans"/>
                <a:cs typeface="DM Sans"/>
              </a:rPr>
              <a:t> </a:t>
            </a:r>
            <a:r>
              <a:rPr lang="en-US" err="1">
                <a:latin typeface="DM Sans"/>
                <a:ea typeface="DM Sans"/>
                <a:cs typeface="DM Sans"/>
              </a:rPr>
              <a:t>tio</a:t>
            </a:r>
            <a:r>
              <a:rPr lang="en-US">
                <a:latin typeface="DM Sans"/>
                <a:ea typeface="DM Sans"/>
                <a:cs typeface="DM Sans"/>
              </a:rPr>
              <a:t> </a:t>
            </a:r>
            <a:r>
              <a:rPr lang="en-US" err="1">
                <a:latin typeface="DM Sans"/>
                <a:ea typeface="DM Sans"/>
                <a:cs typeface="DM Sans"/>
              </a:rPr>
              <a:t>månader</a:t>
            </a:r>
            <a:r>
              <a:rPr lang="en-US">
                <a:latin typeface="DM Sans"/>
                <a:ea typeface="DM Sans"/>
                <a:cs typeface="DM Sans"/>
              </a:rPr>
              <a:t> </a:t>
            </a:r>
            <a:r>
              <a:rPr lang="en-US" err="1">
                <a:latin typeface="DM Sans"/>
                <a:ea typeface="DM Sans"/>
                <a:cs typeface="DM Sans"/>
              </a:rPr>
              <a:t>får</a:t>
            </a:r>
            <a:r>
              <a:rPr lang="en-US">
                <a:latin typeface="DM Sans"/>
                <a:ea typeface="DM Sans"/>
                <a:cs typeface="DM Sans"/>
              </a:rPr>
              <a:t> du  </a:t>
            </a:r>
            <a:r>
              <a:rPr lang="en-US" err="1">
                <a:latin typeface="DM Sans"/>
                <a:ea typeface="DM Sans"/>
                <a:cs typeface="DM Sans"/>
              </a:rPr>
              <a:t>möjlighet</a:t>
            </a:r>
            <a:r>
              <a:rPr lang="en-US">
                <a:latin typeface="DM Sans"/>
                <a:ea typeface="DM Sans"/>
                <a:cs typeface="DM Sans"/>
              </a:rPr>
              <a:t> </a:t>
            </a:r>
            <a:r>
              <a:rPr lang="en-US" err="1">
                <a:latin typeface="DM Sans"/>
                <a:ea typeface="DM Sans"/>
                <a:cs typeface="DM Sans"/>
              </a:rPr>
              <a:t>att</a:t>
            </a:r>
            <a:r>
              <a:rPr lang="en-US">
                <a:latin typeface="DM Sans"/>
                <a:ea typeface="DM Sans"/>
                <a:cs typeface="DM Sans"/>
              </a:rPr>
              <a:t> ta del av </a:t>
            </a:r>
            <a:r>
              <a:rPr lang="en-US" err="1">
                <a:latin typeface="DM Sans"/>
                <a:ea typeface="DM Sans"/>
                <a:cs typeface="DM Sans"/>
              </a:rPr>
              <a:t>kyrkans</a:t>
            </a:r>
            <a:r>
              <a:rPr lang="en-US">
                <a:latin typeface="DM Sans"/>
                <a:ea typeface="DM Sans"/>
                <a:cs typeface="DM Sans"/>
              </a:rPr>
              <a:t> och </a:t>
            </a:r>
            <a:r>
              <a:rPr lang="en-US" err="1">
                <a:latin typeface="DM Sans"/>
                <a:ea typeface="DM Sans"/>
                <a:cs typeface="DM Sans"/>
              </a:rPr>
              <a:t>församlingens</a:t>
            </a:r>
            <a:r>
              <a:rPr lang="en-US">
                <a:latin typeface="DM Sans"/>
                <a:ea typeface="DM Sans"/>
                <a:cs typeface="DM Sans"/>
              </a:rPr>
              <a:t> liv och </a:t>
            </a:r>
            <a:r>
              <a:rPr lang="en-US" err="1">
                <a:latin typeface="DM Sans"/>
                <a:ea typeface="DM Sans"/>
                <a:cs typeface="DM Sans"/>
              </a:rPr>
              <a:t>verksamheter</a:t>
            </a:r>
            <a:r>
              <a:rPr lang="en-US">
                <a:latin typeface="DM Sans"/>
                <a:ea typeface="DM Sans"/>
                <a:cs typeface="DM Sans"/>
              </a:rPr>
              <a:t>. Under </a:t>
            </a:r>
            <a:r>
              <a:rPr lang="en-US" err="1">
                <a:latin typeface="DM Sans"/>
                <a:ea typeface="DM Sans"/>
                <a:cs typeface="DM Sans"/>
              </a:rPr>
              <a:t>året</a:t>
            </a:r>
            <a:r>
              <a:rPr lang="en-US">
                <a:latin typeface="DM Sans"/>
                <a:ea typeface="DM Sans"/>
                <a:cs typeface="DM Sans"/>
              </a:rPr>
              <a:t> </a:t>
            </a:r>
            <a:r>
              <a:rPr lang="en-US" err="1">
                <a:latin typeface="DM Sans"/>
                <a:ea typeface="DM Sans"/>
                <a:cs typeface="DM Sans"/>
              </a:rPr>
              <a:t>får</a:t>
            </a:r>
            <a:r>
              <a:rPr lang="en-US">
                <a:latin typeface="DM Sans"/>
                <a:ea typeface="DM Sans"/>
                <a:cs typeface="DM Sans"/>
              </a:rPr>
              <a:t> du </a:t>
            </a:r>
            <a:r>
              <a:rPr lang="en-US" err="1">
                <a:latin typeface="DM Sans"/>
                <a:ea typeface="DM Sans"/>
                <a:cs typeface="DM Sans"/>
              </a:rPr>
              <a:t>dessutom</a:t>
            </a:r>
            <a:r>
              <a:rPr lang="en-US">
                <a:latin typeface="DM Sans"/>
                <a:ea typeface="DM Sans"/>
                <a:cs typeface="DM Sans"/>
              </a:rPr>
              <a:t> </a:t>
            </a:r>
            <a:r>
              <a:rPr lang="en-US" err="1">
                <a:latin typeface="DM Sans"/>
                <a:ea typeface="DM Sans"/>
                <a:cs typeface="DM Sans"/>
              </a:rPr>
              <a:t>flera</a:t>
            </a:r>
            <a:r>
              <a:rPr lang="en-US">
                <a:latin typeface="DM Sans"/>
                <a:ea typeface="DM Sans"/>
                <a:cs typeface="DM Sans"/>
              </a:rPr>
              <a:t> </a:t>
            </a:r>
            <a:r>
              <a:rPr lang="en-US" err="1">
                <a:latin typeface="DM Sans"/>
                <a:ea typeface="DM Sans"/>
                <a:cs typeface="DM Sans"/>
              </a:rPr>
              <a:t>tillfällen</a:t>
            </a:r>
            <a:r>
              <a:rPr lang="en-US">
                <a:latin typeface="DM Sans"/>
                <a:ea typeface="DM Sans"/>
                <a:cs typeface="DM Sans"/>
              </a:rPr>
              <a:t> för </a:t>
            </a:r>
            <a:r>
              <a:rPr lang="en-US" err="1">
                <a:latin typeface="DM Sans"/>
                <a:ea typeface="DM Sans"/>
                <a:cs typeface="DM Sans"/>
              </a:rPr>
              <a:t>utbildning</a:t>
            </a:r>
            <a:r>
              <a:rPr lang="en-US">
                <a:latin typeface="DM Sans"/>
                <a:ea typeface="DM Sans"/>
                <a:cs typeface="DM Sans"/>
              </a:rPr>
              <a:t> och </a:t>
            </a:r>
            <a:r>
              <a:rPr lang="en-US" err="1">
                <a:latin typeface="DM Sans"/>
                <a:ea typeface="DM Sans"/>
                <a:cs typeface="DM Sans"/>
              </a:rPr>
              <a:t>församlingen</a:t>
            </a:r>
            <a:r>
              <a:rPr lang="en-US">
                <a:latin typeface="DM Sans"/>
                <a:ea typeface="DM Sans"/>
                <a:cs typeface="DM Sans"/>
              </a:rPr>
              <a:t> </a:t>
            </a:r>
            <a:r>
              <a:rPr lang="en-US" err="1">
                <a:latin typeface="DM Sans"/>
                <a:ea typeface="DM Sans"/>
                <a:cs typeface="DM Sans"/>
              </a:rPr>
              <a:t>erbjuder</a:t>
            </a:r>
            <a:r>
              <a:rPr lang="en-US">
                <a:latin typeface="DM Sans"/>
                <a:ea typeface="DM Sans"/>
                <a:cs typeface="DM Sans"/>
              </a:rPr>
              <a:t> dig </a:t>
            </a:r>
            <a:r>
              <a:rPr lang="en-US" err="1">
                <a:latin typeface="DM Sans"/>
                <a:ea typeface="DM Sans"/>
                <a:cs typeface="DM Sans"/>
              </a:rPr>
              <a:t>boende</a:t>
            </a:r>
            <a:r>
              <a:rPr lang="en-US">
                <a:latin typeface="DM Sans"/>
                <a:ea typeface="DM Sans"/>
                <a:cs typeface="DM Sans"/>
              </a:rPr>
              <a:t> och </a:t>
            </a:r>
            <a:r>
              <a:rPr lang="en-US" err="1">
                <a:latin typeface="DM Sans"/>
                <a:ea typeface="DM Sans"/>
                <a:cs typeface="DM Sans"/>
              </a:rPr>
              <a:t>ersättning</a:t>
            </a:r>
            <a:r>
              <a:rPr lang="en-US">
                <a:latin typeface="DM Sans"/>
                <a:ea typeface="DM Sans"/>
                <a:cs typeface="DM Sans"/>
              </a:rPr>
              <a:t>.</a:t>
            </a:r>
            <a:endParaRPr lang="en-US"/>
          </a:p>
          <a:p>
            <a:endParaRPr lang="en-US">
              <a:latin typeface="DM Sans"/>
              <a:ea typeface="DM Sans"/>
              <a:cs typeface="DM Sans"/>
            </a:endParaRPr>
          </a:p>
          <a:p>
            <a:r>
              <a:rPr lang="en-US" err="1">
                <a:latin typeface="DM Sans"/>
                <a:ea typeface="DM Sans"/>
                <a:cs typeface="DM Sans"/>
              </a:rPr>
              <a:t>Vanligt</a:t>
            </a:r>
            <a:r>
              <a:rPr lang="en-US">
                <a:latin typeface="DM Sans"/>
                <a:ea typeface="DM Sans"/>
                <a:cs typeface="DM Sans"/>
              </a:rPr>
              <a:t> </a:t>
            </a:r>
            <a:r>
              <a:rPr lang="en-US" err="1">
                <a:latin typeface="DM Sans"/>
                <a:ea typeface="DM Sans"/>
                <a:cs typeface="DM Sans"/>
              </a:rPr>
              <a:t>förekommande</a:t>
            </a:r>
            <a:r>
              <a:rPr lang="en-US">
                <a:latin typeface="DM Sans"/>
                <a:ea typeface="DM Sans"/>
                <a:cs typeface="DM Sans"/>
              </a:rPr>
              <a:t> </a:t>
            </a:r>
            <a:r>
              <a:rPr lang="en-US" err="1">
                <a:latin typeface="DM Sans"/>
                <a:ea typeface="DM Sans"/>
                <a:cs typeface="DM Sans"/>
              </a:rPr>
              <a:t>är</a:t>
            </a:r>
            <a:r>
              <a:rPr lang="en-US">
                <a:latin typeface="DM Sans"/>
                <a:ea typeface="DM Sans"/>
                <a:cs typeface="DM Sans"/>
              </a:rPr>
              <a:t> </a:t>
            </a:r>
            <a:r>
              <a:rPr lang="en-US" err="1">
                <a:latin typeface="DM Sans"/>
                <a:ea typeface="DM Sans"/>
                <a:cs typeface="DM Sans"/>
              </a:rPr>
              <a:t>verksamheter</a:t>
            </a:r>
            <a:r>
              <a:rPr lang="en-US">
                <a:latin typeface="DM Sans"/>
                <a:ea typeface="DM Sans"/>
                <a:cs typeface="DM Sans"/>
              </a:rPr>
              <a:t> </a:t>
            </a:r>
            <a:r>
              <a:rPr lang="en-US" err="1">
                <a:latin typeface="DM Sans"/>
                <a:ea typeface="DM Sans"/>
                <a:cs typeface="DM Sans"/>
              </a:rPr>
              <a:t>som</a:t>
            </a:r>
            <a:r>
              <a:rPr lang="en-US">
                <a:latin typeface="DM Sans"/>
                <a:ea typeface="DM Sans"/>
                <a:cs typeface="DM Sans"/>
              </a:rPr>
              <a:t> </a:t>
            </a:r>
            <a:r>
              <a:rPr lang="en-US" err="1">
                <a:latin typeface="DM Sans"/>
                <a:ea typeface="DM Sans"/>
                <a:cs typeface="DM Sans"/>
              </a:rPr>
              <a:t>riktar</a:t>
            </a:r>
            <a:r>
              <a:rPr lang="en-US">
                <a:latin typeface="DM Sans"/>
                <a:ea typeface="DM Sans"/>
                <a:cs typeface="DM Sans"/>
              </a:rPr>
              <a:t> sig till barn och </a:t>
            </a:r>
            <a:r>
              <a:rPr lang="en-US" err="1">
                <a:latin typeface="DM Sans"/>
                <a:ea typeface="DM Sans"/>
                <a:cs typeface="DM Sans"/>
              </a:rPr>
              <a:t>unga</a:t>
            </a:r>
            <a:r>
              <a:rPr lang="en-US">
                <a:latin typeface="DM Sans"/>
                <a:ea typeface="DM Sans"/>
                <a:cs typeface="DM Sans"/>
              </a:rPr>
              <a:t>, </a:t>
            </a:r>
            <a:r>
              <a:rPr lang="en-US" err="1">
                <a:latin typeface="DM Sans"/>
                <a:ea typeface="DM Sans"/>
                <a:cs typeface="DM Sans"/>
              </a:rPr>
              <a:t>körer</a:t>
            </a:r>
            <a:r>
              <a:rPr lang="en-US">
                <a:latin typeface="DM Sans"/>
                <a:ea typeface="DM Sans"/>
                <a:cs typeface="DM Sans"/>
              </a:rPr>
              <a:t>, </a:t>
            </a:r>
            <a:r>
              <a:rPr lang="en-US" err="1">
                <a:latin typeface="DM Sans"/>
                <a:ea typeface="DM Sans"/>
                <a:cs typeface="DM Sans"/>
              </a:rPr>
              <a:t>verksamhet</a:t>
            </a:r>
            <a:r>
              <a:rPr lang="en-US">
                <a:latin typeface="DM Sans"/>
                <a:ea typeface="DM Sans"/>
                <a:cs typeface="DM Sans"/>
              </a:rPr>
              <a:t> för </a:t>
            </a:r>
            <a:r>
              <a:rPr lang="en-US" err="1">
                <a:latin typeface="DM Sans"/>
                <a:ea typeface="DM Sans"/>
                <a:cs typeface="DM Sans"/>
              </a:rPr>
              <a:t>äldre</a:t>
            </a:r>
            <a:r>
              <a:rPr lang="en-US">
                <a:latin typeface="DM Sans"/>
                <a:ea typeface="DM Sans"/>
                <a:cs typeface="DM Sans"/>
              </a:rPr>
              <a:t>, </a:t>
            </a:r>
            <a:r>
              <a:rPr lang="en-US" err="1">
                <a:latin typeface="DM Sans"/>
                <a:ea typeface="DM Sans"/>
                <a:cs typeface="DM Sans"/>
              </a:rPr>
              <a:t>vaktmästaruppgifter</a:t>
            </a:r>
            <a:r>
              <a:rPr lang="en-US">
                <a:latin typeface="DM Sans"/>
                <a:ea typeface="DM Sans"/>
                <a:cs typeface="DM Sans"/>
              </a:rPr>
              <a:t> och </a:t>
            </a:r>
            <a:r>
              <a:rPr lang="en-US" err="1">
                <a:latin typeface="DM Sans"/>
                <a:ea typeface="DM Sans"/>
                <a:cs typeface="DM Sans"/>
              </a:rPr>
              <a:t>Gudstjänster</a:t>
            </a:r>
            <a:r>
              <a:rPr lang="en-US">
                <a:latin typeface="DM Sans"/>
                <a:ea typeface="DM Sans"/>
                <a:cs typeface="DM Sans"/>
              </a:rPr>
              <a:t>.  </a:t>
            </a:r>
            <a:endParaRPr lang="en-US">
              <a:latin typeface="DM Sans"/>
            </a:endParaRPr>
          </a:p>
          <a:p>
            <a:endParaRPr lang="en-US">
              <a:latin typeface="DM Sans"/>
            </a:endParaRPr>
          </a:p>
          <a:p>
            <a:r>
              <a:rPr lang="en-US" err="1">
                <a:latin typeface="DM Sans"/>
              </a:rPr>
              <a:t>Ansök</a:t>
            </a:r>
            <a:r>
              <a:rPr lang="en-US">
                <a:latin typeface="DM Sans"/>
              </a:rPr>
              <a:t> med </a:t>
            </a:r>
            <a:r>
              <a:rPr lang="en-US" err="1">
                <a:latin typeface="DM Sans"/>
              </a:rPr>
              <a:t>hjälp</a:t>
            </a:r>
            <a:r>
              <a:rPr lang="en-US">
                <a:latin typeface="DM Sans"/>
              </a:rPr>
              <a:t> av QR- </a:t>
            </a:r>
            <a:r>
              <a:rPr lang="en-US" err="1">
                <a:latin typeface="DM Sans"/>
              </a:rPr>
              <a:t>koden</a:t>
            </a:r>
            <a:r>
              <a:rPr lang="en-US">
                <a:latin typeface="DM Sans"/>
              </a:rPr>
              <a:t> </a:t>
            </a:r>
            <a:r>
              <a:rPr lang="en-US" err="1">
                <a:latin typeface="DM Sans"/>
              </a:rPr>
              <a:t>senast</a:t>
            </a:r>
            <a:r>
              <a:rPr lang="en-US">
                <a:latin typeface="DM Sans"/>
              </a:rPr>
              <a:t> den 15 </a:t>
            </a:r>
            <a:r>
              <a:rPr lang="en-US" err="1">
                <a:latin typeface="DM Sans"/>
              </a:rPr>
              <a:t>april</a:t>
            </a:r>
            <a:r>
              <a:rPr lang="en-US">
                <a:latin typeface="DM Sans"/>
              </a:rPr>
              <a:t> och </a:t>
            </a:r>
            <a:r>
              <a:rPr lang="en-US" err="1">
                <a:latin typeface="DM Sans"/>
              </a:rPr>
              <a:t>glöm</a:t>
            </a:r>
            <a:r>
              <a:rPr lang="en-US">
                <a:latin typeface="DM Sans"/>
              </a:rPr>
              <a:t> </a:t>
            </a:r>
            <a:r>
              <a:rPr lang="en-US" err="1">
                <a:latin typeface="DM Sans"/>
              </a:rPr>
              <a:t>inte</a:t>
            </a:r>
            <a:r>
              <a:rPr lang="en-US">
                <a:latin typeface="DM Sans"/>
              </a:rPr>
              <a:t> </a:t>
            </a:r>
            <a:r>
              <a:rPr lang="en-US" err="1">
                <a:latin typeface="DM Sans"/>
              </a:rPr>
              <a:t>önska</a:t>
            </a:r>
            <a:r>
              <a:rPr lang="en-US">
                <a:latin typeface="DM Sans"/>
              </a:rPr>
              <a:t> St: Mikaels </a:t>
            </a:r>
            <a:r>
              <a:rPr lang="en-US" err="1">
                <a:latin typeface="DM Sans"/>
              </a:rPr>
              <a:t>kyrkan</a:t>
            </a:r>
            <a:r>
              <a:rPr lang="en-US">
                <a:latin typeface="DM Sans"/>
              </a:rPr>
              <a:t>. </a:t>
            </a:r>
            <a:endParaRPr lang="en-US">
              <a:latin typeface="DM Sans 14pt"/>
            </a:endParaRPr>
          </a:p>
          <a:p>
            <a:endParaRPr lang="en-US">
              <a:latin typeface="DM Sans"/>
            </a:endParaRPr>
          </a:p>
          <a:p>
            <a:r>
              <a:rPr lang="en-US">
                <a:latin typeface="DM Sans"/>
              </a:rPr>
              <a:t>Vi </a:t>
            </a:r>
            <a:r>
              <a:rPr lang="en-US" err="1">
                <a:latin typeface="DM Sans"/>
              </a:rPr>
              <a:t>ses</a:t>
            </a:r>
            <a:r>
              <a:rPr lang="en-US">
                <a:latin typeface="DM Sans"/>
              </a:rPr>
              <a:t>, </a:t>
            </a:r>
            <a:r>
              <a:rPr lang="en-US" err="1">
                <a:latin typeface="DM Sans"/>
              </a:rPr>
              <a:t>hälsningar</a:t>
            </a:r>
            <a:r>
              <a:rPr lang="en-US">
                <a:latin typeface="DM Sans"/>
              </a:rPr>
              <a:t> Beatrice och Petra</a:t>
            </a:r>
            <a:endParaRPr lang="en-US"/>
          </a:p>
          <a:p>
            <a:pPr algn="ctr"/>
            <a:endParaRPr lang="en-US"/>
          </a:p>
        </p:txBody>
      </p:sp>
    </p:spTree>
    <p:extLst>
      <p:ext uri="{BB962C8B-B14F-4D97-AF65-F5344CB8AC3E}">
        <p14:creationId xmlns:p14="http://schemas.microsoft.com/office/powerpoint/2010/main" val="57145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D75EF0-A7C5-31BF-87B8-AAB0B4DF53AB}"/>
              </a:ext>
            </a:extLst>
          </p:cNvPr>
          <p:cNvSpPr>
            <a:spLocks noGrp="1"/>
          </p:cNvSpPr>
          <p:nvPr>
            <p:ph type="title"/>
          </p:nvPr>
        </p:nvSpPr>
        <p:spPr>
          <a:xfrm>
            <a:off x="319352" y="3878242"/>
            <a:ext cx="4731113" cy="1244475"/>
          </a:xfrm>
        </p:spPr>
        <p:txBody>
          <a:bodyPr/>
          <a:lstStyle/>
          <a:p>
            <a:r>
              <a:rPr lang="sv-SE" sz="4000"/>
              <a:t>Kontaktuppgifter</a:t>
            </a:r>
            <a:br>
              <a:rPr lang="sv-SE" sz="4000"/>
            </a:br>
            <a:r>
              <a:rPr lang="sv-SE" sz="4000"/>
              <a:t>Mikaels församling</a:t>
            </a:r>
          </a:p>
        </p:txBody>
      </p:sp>
      <p:pic>
        <p:nvPicPr>
          <p:cNvPr id="11" name="Platshållare för bild 10">
            <a:extLst>
              <a:ext uri="{FF2B5EF4-FFF2-40B4-BE49-F238E27FC236}">
                <a16:creationId xmlns:a16="http://schemas.microsoft.com/office/drawing/2014/main" id="{805DD9E8-2372-6319-E512-9658639793A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3130" r="362"/>
          <a:stretch/>
        </p:blipFill>
        <p:spPr>
          <a:xfrm>
            <a:off x="5346000" y="0"/>
            <a:ext cx="5346000" cy="5346000"/>
          </a:xfrm>
        </p:spPr>
      </p:pic>
      <p:sp>
        <p:nvSpPr>
          <p:cNvPr id="4" name="Platshållare för text 3">
            <a:extLst>
              <a:ext uri="{FF2B5EF4-FFF2-40B4-BE49-F238E27FC236}">
                <a16:creationId xmlns:a16="http://schemas.microsoft.com/office/drawing/2014/main" id="{DFF6C210-D38F-9331-713C-7FE4C3D68738}"/>
              </a:ext>
            </a:extLst>
          </p:cNvPr>
          <p:cNvSpPr>
            <a:spLocks noGrp="1"/>
          </p:cNvSpPr>
          <p:nvPr>
            <p:ph type="body" idx="1"/>
          </p:nvPr>
        </p:nvSpPr>
        <p:spPr>
          <a:xfrm>
            <a:off x="614700" y="5810381"/>
            <a:ext cx="4435765" cy="7296019"/>
          </a:xfrm>
        </p:spPr>
        <p:txBody>
          <a:bodyPr/>
          <a:lstStyle/>
          <a:p>
            <a:pPr>
              <a:lnSpc>
                <a:spcPct val="107000"/>
              </a:lnSpc>
              <a:spcAft>
                <a:spcPts val="800"/>
              </a:spcAft>
            </a:pPr>
            <a:r>
              <a:rPr lang="sv-SE" sz="1800" kern="100">
                <a:latin typeface="Aptos" panose="020B0004020202020204" pitchFamily="34" charset="0"/>
                <a:ea typeface="Aptos" panose="020B0004020202020204" pitchFamily="34" charset="0"/>
                <a:cs typeface="Times New Roman" panose="02020603050405020304" pitchFamily="18" charset="0"/>
              </a:rPr>
              <a:t>Informationsservice/växel:</a:t>
            </a:r>
            <a:br>
              <a:rPr lang="sv-SE" sz="1800" kern="100">
                <a:latin typeface="Aptos" panose="020B0004020202020204" pitchFamily="34" charset="0"/>
                <a:ea typeface="Aptos" panose="020B0004020202020204" pitchFamily="34" charset="0"/>
                <a:cs typeface="Times New Roman" panose="02020603050405020304" pitchFamily="18" charset="0"/>
              </a:rPr>
            </a:br>
            <a:r>
              <a:rPr lang="sv-SE" sz="1800" kern="100">
                <a:latin typeface="Aptos" panose="020B0004020202020204" pitchFamily="34" charset="0"/>
                <a:ea typeface="Aptos" panose="020B0004020202020204" pitchFamily="34" charset="0"/>
                <a:cs typeface="Times New Roman" panose="02020603050405020304" pitchFamily="18" charset="0"/>
              </a:rPr>
              <a:t>019-15 45 00</a:t>
            </a:r>
            <a:br>
              <a:rPr lang="sv-SE" sz="1800" kern="100">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S:t Mikaels kyrka, </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Hjärstavägen 33, 703 58 Örebro</a:t>
            </a:r>
          </a:p>
          <a:p>
            <a:pPr>
              <a:lnSpc>
                <a:spcPct val="107000"/>
              </a:lnSpc>
              <a:spcAft>
                <a:spcPts val="800"/>
              </a:spcAft>
            </a:pPr>
            <a:r>
              <a:rPr lang="sv-SE" sz="1800" kern="100">
                <a:latin typeface="Aptos" panose="020B0004020202020204" pitchFamily="34" charset="0"/>
                <a:ea typeface="Aptos" panose="020B0004020202020204" pitchFamily="34" charset="0"/>
                <a:cs typeface="Times New Roman" panose="02020603050405020304" pitchFamily="18" charset="0"/>
              </a:rPr>
              <a:t>E-post: mikaels.forsamling@svenskakyrkan.se</a:t>
            </a:r>
            <a:br>
              <a:rPr lang="sv-SE" sz="1800" kern="100">
                <a:latin typeface="Aptos" panose="020B0004020202020204" pitchFamily="34" charset="0"/>
                <a:ea typeface="Aptos" panose="020B0004020202020204" pitchFamily="34" charset="0"/>
                <a:cs typeface="Times New Roman" panose="02020603050405020304" pitchFamily="18" charset="0"/>
              </a:rPr>
            </a:br>
            <a:r>
              <a:rPr lang="sv-SE" sz="1800" kern="100">
                <a:latin typeface="Aptos" panose="020B0004020202020204" pitchFamily="34" charset="0"/>
                <a:ea typeface="Aptos" panose="020B0004020202020204" pitchFamily="34" charset="0"/>
                <a:cs typeface="Times New Roman" panose="02020603050405020304" pitchFamily="18" charset="0"/>
              </a:rPr>
              <a:t>Webb: www.svenskakyrkan.se/mikaels </a:t>
            </a:r>
            <a:br>
              <a:rPr lang="sv-SE" sz="1800" kern="100">
                <a:latin typeface="Aptos" panose="020B0004020202020204" pitchFamily="34" charset="0"/>
                <a:ea typeface="Aptos" panose="020B0004020202020204" pitchFamily="34" charset="0"/>
                <a:cs typeface="Times New Roman" panose="02020603050405020304" pitchFamily="18" charset="0"/>
              </a:rPr>
            </a:br>
            <a:r>
              <a:rPr lang="sv-SE" sz="1800" kern="100">
                <a:latin typeface="Aptos" panose="020B0004020202020204" pitchFamily="34" charset="0"/>
                <a:ea typeface="Aptos" panose="020B0004020202020204" pitchFamily="34" charset="0"/>
                <a:cs typeface="Times New Roman" panose="02020603050405020304" pitchFamily="18" charset="0"/>
              </a:rPr>
              <a:t>facebook.com/</a:t>
            </a:r>
            <a:r>
              <a:rPr lang="sv-SE" sz="1800" kern="100" err="1">
                <a:latin typeface="Aptos" panose="020B0004020202020204" pitchFamily="34" charset="0"/>
                <a:ea typeface="Aptos" panose="020B0004020202020204" pitchFamily="34" charset="0"/>
                <a:cs typeface="Times New Roman" panose="02020603050405020304" pitchFamily="18" charset="0"/>
              </a:rPr>
              <a:t>svkmikael</a:t>
            </a:r>
            <a:endParaRPr lang="sv-SE" sz="18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br>
              <a:rPr lang="sv-SE" sz="1400" b="1" kern="100">
                <a:effectLst/>
                <a:latin typeface="Aptos" panose="020B0004020202020204" pitchFamily="34" charset="0"/>
                <a:ea typeface="Aptos" panose="020B0004020202020204" pitchFamily="34" charset="0"/>
                <a:cs typeface="Times New Roman" panose="02020603050405020304" pitchFamily="18" charset="0"/>
              </a:rPr>
            </a:br>
            <a:r>
              <a:rPr lang="sv-SE" sz="1400" b="1" kern="100" dirty="0">
                <a:effectLst/>
                <a:latin typeface="Aptos" panose="020B0004020202020204" pitchFamily="34" charset="0"/>
                <a:ea typeface="Aptos" panose="020B0004020202020204" pitchFamily="34" charset="0"/>
                <a:cs typeface="Times New Roman" panose="02020603050405020304" pitchFamily="18" charset="0"/>
              </a:rPr>
              <a:t>Präster:</a:t>
            </a:r>
            <a:r>
              <a:rPr lang="sv-SE" sz="1400" kern="100" dirty="0">
                <a:effectLst/>
                <a:latin typeface="Aptos" panose="020B0004020202020204" pitchFamily="34" charset="0"/>
                <a:ea typeface="Aptos" panose="020B0004020202020204" pitchFamily="34" charset="0"/>
                <a:cs typeface="Times New Roman" panose="02020603050405020304" pitchFamily="18" charset="0"/>
              </a:rPr>
              <a:t>	</a:t>
            </a:r>
            <a:br>
              <a:rPr lang="sv-SE" sz="1400" kern="100" dirty="0">
                <a:effectLst/>
                <a:latin typeface="Aptos" panose="020B0004020202020204" pitchFamily="34" charset="0"/>
                <a:ea typeface="Aptos" panose="020B0004020202020204" pitchFamily="34" charset="0"/>
                <a:cs typeface="Times New Roman" panose="02020603050405020304" pitchFamily="18" charset="0"/>
              </a:rPr>
            </a:br>
            <a:r>
              <a:rPr lang="sv-SE" sz="1400" kern="100">
                <a:effectLst/>
                <a:latin typeface="Aptos" panose="020B0004020202020204" pitchFamily="34" charset="0"/>
                <a:ea typeface="Aptos" panose="020B0004020202020204" pitchFamily="34" charset="0"/>
                <a:cs typeface="Times New Roman" panose="02020603050405020304" pitchFamily="18" charset="0"/>
              </a:rPr>
              <a:t>Per Petterson		019-15 47 67</a:t>
            </a:r>
            <a:br>
              <a:rPr lang="sv-SE" sz="1400" kern="100">
                <a:effectLst/>
                <a:latin typeface="Aptos" panose="020B0004020202020204" pitchFamily="34" charset="0"/>
                <a:ea typeface="Aptos" panose="020B0004020202020204" pitchFamily="34" charset="0"/>
                <a:cs typeface="Times New Roman" panose="02020603050405020304" pitchFamily="18" charset="0"/>
              </a:rPr>
            </a:br>
            <a:r>
              <a:rPr lang="sv-SE" sz="1400" kern="100" dirty="0">
                <a:effectLst/>
                <a:latin typeface="Aptos" panose="020B0004020202020204" pitchFamily="34" charset="0"/>
                <a:ea typeface="Aptos" panose="020B0004020202020204" pitchFamily="34" charset="0"/>
                <a:cs typeface="Times New Roman" panose="02020603050405020304" pitchFamily="18" charset="0"/>
              </a:rPr>
              <a:t>Karin Maltén		019-15 47 56</a:t>
            </a:r>
            <a:br>
              <a:rPr lang="sv-SE" sz="1400" kern="100" dirty="0">
                <a:effectLst/>
                <a:latin typeface="Aptos" panose="020B0004020202020204" pitchFamily="34" charset="0"/>
                <a:ea typeface="Aptos" panose="020B0004020202020204" pitchFamily="34" charset="0"/>
                <a:cs typeface="Times New Roman" panose="02020603050405020304" pitchFamily="18" charset="0"/>
              </a:rPr>
            </a:br>
            <a:r>
              <a:rPr lang="sv-SE" sz="1400" kern="100">
                <a:effectLst/>
                <a:latin typeface="Aptos" panose="020B0004020202020204" pitchFamily="34" charset="0"/>
                <a:ea typeface="Aptos" panose="020B0004020202020204" pitchFamily="34" charset="0"/>
                <a:cs typeface="Times New Roman" panose="02020603050405020304" pitchFamily="18" charset="0"/>
              </a:rPr>
              <a:t>Jenny Lundqvist	</a:t>
            </a:r>
            <a:r>
              <a:rPr lang="sv-SE" sz="1400" kern="100">
                <a:latin typeface="Aptos" panose="020B0004020202020204" pitchFamily="34" charset="0"/>
                <a:ea typeface="Aptos" panose="020B0004020202020204" pitchFamily="34" charset="0"/>
                <a:cs typeface="Times New Roman" panose="02020603050405020304" pitchFamily="18" charset="0"/>
              </a:rPr>
              <a:t>019-15 45 71</a:t>
            </a:r>
            <a:br>
              <a:rPr lang="sv-SE" sz="1400" kern="100">
                <a:effectLst/>
                <a:latin typeface="Aptos" panose="020B0004020202020204" pitchFamily="34" charset="0"/>
                <a:ea typeface="Aptos" panose="020B0004020202020204" pitchFamily="34" charset="0"/>
                <a:cs typeface="Times New Roman" panose="02020603050405020304" pitchFamily="18" charset="0"/>
              </a:rPr>
            </a:br>
            <a:br>
              <a:rPr lang="sv-SE" sz="1400" kern="100" dirty="0">
                <a:effectLst/>
                <a:latin typeface="Aptos" panose="020B0004020202020204" pitchFamily="34" charset="0"/>
                <a:ea typeface="Aptos" panose="020B0004020202020204" pitchFamily="34" charset="0"/>
                <a:cs typeface="Times New Roman" panose="02020603050405020304" pitchFamily="18" charset="0"/>
              </a:rPr>
            </a:br>
            <a:r>
              <a:rPr lang="sv-SE" sz="1400" b="1" kern="100" dirty="0">
                <a:effectLst/>
                <a:latin typeface="Aptos" panose="020B0004020202020204" pitchFamily="34" charset="0"/>
                <a:ea typeface="Aptos" panose="020B0004020202020204" pitchFamily="34" charset="0"/>
                <a:cs typeface="Times New Roman" panose="02020603050405020304" pitchFamily="18" charset="0"/>
              </a:rPr>
              <a:t>Kyrkomusiker:</a:t>
            </a:r>
            <a:r>
              <a:rPr lang="sv-SE" sz="1400" kern="100" dirty="0">
                <a:effectLst/>
                <a:latin typeface="Aptos" panose="020B0004020202020204" pitchFamily="34" charset="0"/>
                <a:ea typeface="Aptos" panose="020B0004020202020204" pitchFamily="34" charset="0"/>
                <a:cs typeface="Times New Roman" panose="02020603050405020304" pitchFamily="18" charset="0"/>
              </a:rPr>
              <a:t>	</a:t>
            </a:r>
            <a:br>
              <a:rPr lang="sv-SE" sz="1400" kern="100" dirty="0">
                <a:effectLst/>
                <a:latin typeface="Aptos" panose="020B0004020202020204" pitchFamily="34" charset="0"/>
                <a:ea typeface="Aptos" panose="020B0004020202020204" pitchFamily="34" charset="0"/>
                <a:cs typeface="Times New Roman" panose="02020603050405020304" pitchFamily="18" charset="0"/>
              </a:rPr>
            </a:br>
            <a:r>
              <a:rPr lang="sv-SE" sz="1400" kern="100" dirty="0">
                <a:latin typeface="Aptos" panose="020B0004020202020204" pitchFamily="34" charset="0"/>
                <a:ea typeface="Aptos" panose="020B0004020202020204" pitchFamily="34" charset="0"/>
                <a:cs typeface="Times New Roman" panose="02020603050405020304" pitchFamily="18" charset="0"/>
              </a:rPr>
              <a:t>Christian Wallentin</a:t>
            </a:r>
            <a:r>
              <a:rPr lang="sv-SE" sz="14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400" kern="100" dirty="0">
                <a:latin typeface="Aptos" panose="020B0004020202020204" pitchFamily="34" charset="0"/>
                <a:ea typeface="Aptos" panose="020B0004020202020204" pitchFamily="34" charset="0"/>
                <a:cs typeface="Times New Roman" panose="02020603050405020304" pitchFamily="18" charset="0"/>
              </a:rPr>
              <a:t>019-15 45 40</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kern="100" dirty="0">
                <a:latin typeface="Aptos" panose="020B0004020202020204" pitchFamily="34" charset="0"/>
                <a:ea typeface="Aptos" panose="020B0004020202020204" pitchFamily="34" charset="0"/>
                <a:cs typeface="Times New Roman" panose="02020603050405020304" pitchFamily="18" charset="0"/>
              </a:rPr>
              <a:t>Carl Bäckman K</a:t>
            </a:r>
            <a:r>
              <a:rPr lang="el-GR" sz="1400" kern="100" dirty="0">
                <a:latin typeface="Aptos" panose="020B0004020202020204" pitchFamily="34" charset="0"/>
                <a:ea typeface="Aptos" panose="020B0004020202020204" pitchFamily="34" charset="0"/>
                <a:cs typeface="Times New Roman" panose="02020603050405020304" pitchFamily="18" charset="0"/>
              </a:rPr>
              <a:t>ϋ</a:t>
            </a:r>
            <a:r>
              <a:rPr lang="sv-SE" sz="1400" kern="100" dirty="0" err="1">
                <a:latin typeface="Aptos" panose="020B0004020202020204" pitchFamily="34" charset="0"/>
                <a:ea typeface="Aptos" panose="020B0004020202020204" pitchFamily="34" charset="0"/>
                <a:cs typeface="Times New Roman" panose="02020603050405020304" pitchFamily="18" charset="0"/>
              </a:rPr>
              <a:t>nkel</a:t>
            </a:r>
            <a:r>
              <a:rPr lang="sv-SE" sz="1400" kern="100" dirty="0">
                <a:latin typeface="Aptos" panose="020B0004020202020204" pitchFamily="34" charset="0"/>
                <a:ea typeface="Aptos" panose="020B0004020202020204" pitchFamily="34" charset="0"/>
                <a:cs typeface="Times New Roman" panose="02020603050405020304" pitchFamily="18" charset="0"/>
              </a:rPr>
              <a:t>	019-15 46 27</a:t>
            </a:r>
          </a:p>
          <a:p>
            <a:pPr>
              <a:lnSpc>
                <a:spcPct val="107000"/>
              </a:lnSpc>
              <a:spcAft>
                <a:spcPts val="800"/>
              </a:spcAft>
            </a:pPr>
            <a:r>
              <a:rPr lang="sv-SE" sz="1400" b="1" kern="100" dirty="0">
                <a:effectLst/>
                <a:latin typeface="Aptos" panose="020B0004020202020204" pitchFamily="34" charset="0"/>
                <a:ea typeface="Aptos" panose="020B0004020202020204" pitchFamily="34" charset="0"/>
                <a:cs typeface="Times New Roman" panose="02020603050405020304" pitchFamily="18" charset="0"/>
              </a:rPr>
              <a:t>Diakon:</a:t>
            </a:r>
            <a:r>
              <a:rPr lang="sv-SE" sz="1400" kern="100" dirty="0">
                <a:effectLst/>
                <a:latin typeface="Aptos" panose="020B0004020202020204" pitchFamily="34" charset="0"/>
                <a:ea typeface="Aptos" panose="020B0004020202020204" pitchFamily="34" charset="0"/>
                <a:cs typeface="Times New Roman" panose="02020603050405020304" pitchFamily="18" charset="0"/>
              </a:rPr>
              <a:t>	</a:t>
            </a:r>
            <a:br>
              <a:rPr lang="sv-SE" sz="1400" kern="100" dirty="0">
                <a:effectLst/>
                <a:latin typeface="Aptos" panose="020B0004020202020204" pitchFamily="34" charset="0"/>
                <a:ea typeface="Aptos" panose="020B0004020202020204" pitchFamily="34" charset="0"/>
                <a:cs typeface="Times New Roman" panose="02020603050405020304" pitchFamily="18" charset="0"/>
              </a:rPr>
            </a:br>
            <a:r>
              <a:rPr lang="sv-SE" sz="1400" kern="100" dirty="0">
                <a:effectLst/>
                <a:latin typeface="Aptos" panose="020B0004020202020204" pitchFamily="34" charset="0"/>
                <a:ea typeface="Aptos" panose="020B0004020202020204" pitchFamily="34" charset="0"/>
                <a:cs typeface="Times New Roman" panose="02020603050405020304" pitchFamily="18" charset="0"/>
              </a:rPr>
              <a:t>Kajsa Olofsson	019-15 47 44</a:t>
            </a:r>
          </a:p>
          <a:p>
            <a:pPr>
              <a:lnSpc>
                <a:spcPct val="107000"/>
              </a:lnSpc>
              <a:spcAft>
                <a:spcPts val="800"/>
              </a:spcAft>
            </a:pPr>
            <a:r>
              <a:rPr lang="sv-SE" sz="1400" b="1" kern="100" dirty="0">
                <a:effectLst/>
                <a:latin typeface="Aptos" panose="020B0004020202020204" pitchFamily="34" charset="0"/>
                <a:ea typeface="Aptos" panose="020B0004020202020204" pitchFamily="34" charset="0"/>
                <a:cs typeface="Times New Roman" panose="02020603050405020304" pitchFamily="18" charset="0"/>
              </a:rPr>
              <a:t>Vaktmästare:	</a:t>
            </a:r>
            <a:br>
              <a:rPr lang="sv-SE" sz="1400" kern="100" dirty="0">
                <a:effectLst/>
                <a:latin typeface="Aptos" panose="020B0004020202020204" pitchFamily="34" charset="0"/>
                <a:ea typeface="Aptos" panose="020B0004020202020204" pitchFamily="34" charset="0"/>
                <a:cs typeface="Times New Roman" panose="02020603050405020304" pitchFamily="18" charset="0"/>
              </a:rPr>
            </a:br>
            <a:r>
              <a:rPr lang="sv-SE" sz="1400" kern="100" dirty="0">
                <a:effectLst/>
                <a:latin typeface="Aptos" panose="020B0004020202020204" pitchFamily="34" charset="0"/>
                <a:ea typeface="Aptos" panose="020B0004020202020204" pitchFamily="34" charset="0"/>
                <a:cs typeface="Times New Roman" panose="02020603050405020304" pitchFamily="18" charset="0"/>
              </a:rPr>
              <a:t>Caroline Gestranius	019-15 47 52</a:t>
            </a:r>
          </a:p>
          <a:p>
            <a:pPr>
              <a:lnSpc>
                <a:spcPct val="107000"/>
              </a:lnSpc>
              <a:spcAft>
                <a:spcPts val="800"/>
              </a:spcAft>
            </a:pPr>
            <a:r>
              <a:rPr lang="sv-SE" sz="1400" b="1" kern="100" dirty="0">
                <a:effectLst/>
                <a:latin typeface="Aptos" panose="020B0004020202020204" pitchFamily="34" charset="0"/>
                <a:ea typeface="Aptos" panose="020B0004020202020204" pitchFamily="34" charset="0"/>
                <a:cs typeface="Times New Roman" panose="02020603050405020304" pitchFamily="18" charset="0"/>
              </a:rPr>
              <a:t>Vaktmästare/Lokalvård:</a:t>
            </a:r>
            <a:r>
              <a:rPr lang="sv-SE" sz="1400" kern="100" dirty="0">
                <a:effectLst/>
                <a:latin typeface="Aptos" panose="020B0004020202020204" pitchFamily="34" charset="0"/>
                <a:ea typeface="Aptos" panose="020B0004020202020204" pitchFamily="34" charset="0"/>
                <a:cs typeface="Times New Roman" panose="02020603050405020304" pitchFamily="18" charset="0"/>
              </a:rPr>
              <a:t>	</a:t>
            </a:r>
            <a:br>
              <a:rPr lang="sv-SE" sz="1400" kern="100" dirty="0">
                <a:effectLst/>
                <a:latin typeface="Aptos" panose="020B0004020202020204" pitchFamily="34" charset="0"/>
                <a:ea typeface="Aptos" panose="020B0004020202020204" pitchFamily="34" charset="0"/>
                <a:cs typeface="Times New Roman" panose="02020603050405020304" pitchFamily="18" charset="0"/>
              </a:rPr>
            </a:br>
            <a:r>
              <a:rPr lang="sv-SE" sz="1400" kern="100" dirty="0">
                <a:latin typeface="Aptos" panose="020B0004020202020204" pitchFamily="34" charset="0"/>
                <a:ea typeface="Aptos" panose="020B0004020202020204" pitchFamily="34" charset="0"/>
                <a:cs typeface="Times New Roman" panose="02020603050405020304" pitchFamily="18" charset="0"/>
              </a:rPr>
              <a:t>Therése </a:t>
            </a:r>
            <a:r>
              <a:rPr lang="sv-SE" sz="1400" kern="100" err="1">
                <a:latin typeface="Aptos" panose="020B0004020202020204" pitchFamily="34" charset="0"/>
                <a:ea typeface="Aptos" panose="020B0004020202020204" pitchFamily="34" charset="0"/>
                <a:cs typeface="Times New Roman" panose="02020603050405020304" pitchFamily="18" charset="0"/>
              </a:rPr>
              <a:t>Bjelkenholt</a:t>
            </a:r>
            <a:r>
              <a:rPr lang="sv-SE" sz="1400" kern="100" dirty="0">
                <a:effectLst/>
                <a:latin typeface="Aptos" panose="020B0004020202020204" pitchFamily="34" charset="0"/>
                <a:ea typeface="Aptos" panose="020B0004020202020204" pitchFamily="34" charset="0"/>
                <a:cs typeface="Times New Roman" panose="02020603050405020304" pitchFamily="18" charset="0"/>
              </a:rPr>
              <a:t>	019-15 47 48</a:t>
            </a:r>
          </a:p>
        </p:txBody>
      </p:sp>
      <p:sp>
        <p:nvSpPr>
          <p:cNvPr id="7" name="Platshållare för text 3">
            <a:extLst>
              <a:ext uri="{FF2B5EF4-FFF2-40B4-BE49-F238E27FC236}">
                <a16:creationId xmlns:a16="http://schemas.microsoft.com/office/drawing/2014/main" id="{14CF69E7-1D73-0B2A-C721-8342991AF77A}"/>
              </a:ext>
            </a:extLst>
          </p:cNvPr>
          <p:cNvSpPr txBox="1">
            <a:spLocks/>
          </p:cNvSpPr>
          <p:nvPr/>
        </p:nvSpPr>
        <p:spPr>
          <a:xfrm>
            <a:off x="5641349" y="6724781"/>
            <a:ext cx="4435765" cy="6605139"/>
          </a:xfrm>
          <a:prstGeom prst="rect">
            <a:avLst/>
          </a:prstGeom>
        </p:spPr>
        <p:txBody>
          <a:bodyPr lIns="91440" tIns="45720" rIns="91440" bIns="45720" anchor="t"/>
          <a:lstStyle>
            <a:lvl1pPr marL="0" indent="0" algn="l" defTabSz="1069208" rtl="0" eaLnBrk="1" latinLnBrk="0" hangingPunct="1">
              <a:lnSpc>
                <a:spcPct val="90000"/>
              </a:lnSpc>
              <a:spcBef>
                <a:spcPts val="1169"/>
              </a:spcBef>
              <a:buFont typeface="Arial" panose="020B0604020202020204" pitchFamily="34" charset="0"/>
              <a:buNone/>
              <a:defRPr sz="2800" kern="1200">
                <a:solidFill>
                  <a:schemeClr val="tx1"/>
                </a:solidFill>
                <a:latin typeface="DM Sans" pitchFamily="2" charset="0"/>
                <a:ea typeface="+mn-ea"/>
                <a:cs typeface="+mn-cs"/>
              </a:defRPr>
            </a:lvl1pPr>
            <a:lvl2pPr marL="534604" indent="0" algn="l" defTabSz="1069208" rtl="0" eaLnBrk="1" latinLnBrk="0" hangingPunct="1">
              <a:lnSpc>
                <a:spcPct val="90000"/>
              </a:lnSpc>
              <a:spcBef>
                <a:spcPts val="585"/>
              </a:spcBef>
              <a:buFont typeface="Arial" panose="020B0604020202020204" pitchFamily="34" charset="0"/>
              <a:buNone/>
              <a:defRPr sz="2339" kern="1200">
                <a:solidFill>
                  <a:schemeClr val="tx1">
                    <a:tint val="82000"/>
                  </a:schemeClr>
                </a:solidFill>
                <a:latin typeface="+mn-lt"/>
                <a:ea typeface="+mn-ea"/>
                <a:cs typeface="+mn-cs"/>
              </a:defRPr>
            </a:lvl2pPr>
            <a:lvl3pPr marL="1069208" indent="0" algn="l" defTabSz="1069208" rtl="0" eaLnBrk="1" latinLnBrk="0" hangingPunct="1">
              <a:lnSpc>
                <a:spcPct val="90000"/>
              </a:lnSpc>
              <a:spcBef>
                <a:spcPts val="585"/>
              </a:spcBef>
              <a:buFont typeface="Arial" panose="020B0604020202020204" pitchFamily="34" charset="0"/>
              <a:buNone/>
              <a:defRPr sz="2105" kern="1200">
                <a:solidFill>
                  <a:schemeClr val="tx1">
                    <a:tint val="82000"/>
                  </a:schemeClr>
                </a:solidFill>
                <a:latin typeface="+mn-lt"/>
                <a:ea typeface="+mn-ea"/>
                <a:cs typeface="+mn-cs"/>
              </a:defRPr>
            </a:lvl3pPr>
            <a:lvl4pPr marL="1603812"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4pPr>
            <a:lvl5pPr marL="2138416"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5pPr>
            <a:lvl6pPr marL="2673020"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6pPr>
            <a:lvl7pPr marL="3207624"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7pPr>
            <a:lvl8pPr marL="3742228"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8pPr>
            <a:lvl9pPr marL="4276832"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9pPr>
          </a:lstStyle>
          <a:p>
            <a:pPr>
              <a:lnSpc>
                <a:spcPct val="107000"/>
              </a:lnSpc>
              <a:spcAft>
                <a:spcPts val="800"/>
              </a:spcAft>
            </a:pPr>
            <a:r>
              <a:rPr lang="sv-SE" sz="1400" b="1" kern="100">
                <a:latin typeface="Aptos"/>
                <a:ea typeface="Aptos" panose="020B0004020202020204" pitchFamily="34" charset="0"/>
                <a:cs typeface="Times New Roman"/>
              </a:rPr>
              <a:t>Husvärd/Lokalvård:</a:t>
            </a:r>
            <a:r>
              <a:rPr lang="sv-SE" sz="1400" kern="100">
                <a:latin typeface="Aptos"/>
                <a:ea typeface="Aptos" panose="020B0004020202020204" pitchFamily="34" charset="0"/>
                <a:cs typeface="Times New Roman"/>
              </a:rPr>
              <a:t>	</a:t>
            </a:r>
            <a:br>
              <a:rPr lang="sv-SE" sz="1400" kern="10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Aida Artin		019-15 47 50</a:t>
            </a:r>
          </a:p>
          <a:p>
            <a:pPr>
              <a:lnSpc>
                <a:spcPct val="107000"/>
              </a:lnSpc>
              <a:spcAft>
                <a:spcPts val="800"/>
              </a:spcAft>
            </a:pPr>
            <a:r>
              <a:rPr lang="sv-SE" sz="1400" b="1" kern="100">
                <a:latin typeface="Aptos"/>
                <a:ea typeface="Aptos" panose="020B0004020202020204" pitchFamily="34" charset="0"/>
                <a:cs typeface="Times New Roman"/>
              </a:rPr>
              <a:t>Expeditionen:	</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Anne-Marie Östberg	019-15 47 42</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Ulrika Sövig		019-15 47 47</a:t>
            </a:r>
          </a:p>
          <a:p>
            <a:pPr>
              <a:lnSpc>
                <a:spcPct val="107000"/>
              </a:lnSpc>
              <a:spcAft>
                <a:spcPts val="800"/>
              </a:spcAft>
            </a:pPr>
            <a:r>
              <a:rPr lang="sv-SE" sz="1400" b="1" kern="100">
                <a:latin typeface="Aptos"/>
                <a:ea typeface="Aptos" panose="020B0004020202020204" pitchFamily="34" charset="0"/>
                <a:cs typeface="Times New Roman"/>
              </a:rPr>
              <a:t>Församlingspedagoger:</a:t>
            </a:r>
            <a:r>
              <a:rPr lang="sv-SE" sz="1400" kern="100">
                <a:latin typeface="Aptos"/>
                <a:ea typeface="Aptos" panose="020B0004020202020204" pitchFamily="34" charset="0"/>
                <a:cs typeface="Times New Roman"/>
              </a:rPr>
              <a:t>	</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Beatrice Öhman Matthews    019-15 46 26</a:t>
            </a:r>
            <a:br>
              <a:rPr lang="sv-SE" sz="1400" kern="10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Petra Tordsson	 019-15 47 53</a:t>
            </a:r>
            <a:endParaRPr lang="sv-SE" sz="1400" kern="100">
              <a:effectLst/>
              <a:latin typeface="Aptos"/>
              <a:ea typeface="Aptos" panose="020B0004020202020204" pitchFamily="34" charset="0"/>
              <a:cs typeface="Times New Roman"/>
            </a:endParaRPr>
          </a:p>
          <a:p>
            <a:pPr>
              <a:lnSpc>
                <a:spcPct val="107000"/>
              </a:lnSpc>
              <a:spcAft>
                <a:spcPts val="800"/>
              </a:spcAft>
            </a:pPr>
            <a:r>
              <a:rPr lang="sv-SE" sz="1400" b="1" kern="100">
                <a:latin typeface="Aptos"/>
                <a:ea typeface="Aptos" panose="020B0004020202020204" pitchFamily="34" charset="0"/>
                <a:cs typeface="Times New Roman"/>
              </a:rPr>
              <a:t>Praktikant-Ung resurs år:	</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Tilde Pihlgren 	                                019-15 45 43</a:t>
            </a:r>
          </a:p>
          <a:p>
            <a:pPr>
              <a:lnSpc>
                <a:spcPct val="107000"/>
              </a:lnSpc>
              <a:spcAft>
                <a:spcPts val="800"/>
              </a:spcAft>
            </a:pPr>
            <a:r>
              <a:rPr lang="sv-SE" sz="1400" b="1" kern="100">
                <a:latin typeface="Aptos"/>
                <a:ea typeface="Aptos" panose="020B0004020202020204" pitchFamily="34" charset="0"/>
                <a:cs typeface="Times New Roman"/>
              </a:rPr>
              <a:t>Tegelbruket:	</a:t>
            </a:r>
            <a:br>
              <a:rPr lang="sv-SE" sz="1400" b="1" kern="100" dirty="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Ola Frideblad 	019-15 47 68</a:t>
            </a:r>
          </a:p>
          <a:p>
            <a:pPr>
              <a:lnSpc>
                <a:spcPct val="107000"/>
              </a:lnSpc>
              <a:spcAft>
                <a:spcPts val="800"/>
              </a:spcAft>
            </a:pPr>
            <a:br>
              <a:rPr lang="sv-SE" sz="1400" b="1" kern="100">
                <a:latin typeface="Aptos" panose="020B0004020202020204" pitchFamily="34" charset="0"/>
                <a:ea typeface="Aptos" panose="020B0004020202020204" pitchFamily="34" charset="0"/>
                <a:cs typeface="Times New Roman" panose="02020603050405020304" pitchFamily="18" charset="0"/>
              </a:rPr>
            </a:br>
            <a:r>
              <a:rPr lang="sv-SE" sz="1400" b="1" kern="100">
                <a:latin typeface="Aptos"/>
                <a:ea typeface="Aptos" panose="020B0004020202020204" pitchFamily="34" charset="0"/>
                <a:cs typeface="Times New Roman"/>
              </a:rPr>
              <a:t>Svenska kyrkans finskspråkiga arbete</a:t>
            </a:r>
            <a:br>
              <a:rPr lang="sv-SE" sz="1400" b="1" kern="100" dirty="0">
                <a:latin typeface="Aptos" panose="020B0004020202020204" pitchFamily="34" charset="0"/>
                <a:ea typeface="Aptos" panose="020B0004020202020204" pitchFamily="34" charset="0"/>
                <a:cs typeface="Times New Roman" panose="02020603050405020304" pitchFamily="18" charset="0"/>
              </a:rPr>
            </a:br>
            <a:br>
              <a:rPr lang="sv-SE" sz="1400" b="1" kern="100" dirty="0">
                <a:latin typeface="Aptos" panose="020B0004020202020204" pitchFamily="34" charset="0"/>
                <a:ea typeface="Aptos" panose="020B0004020202020204" pitchFamily="34" charset="0"/>
                <a:cs typeface="Times New Roman" panose="02020603050405020304" pitchFamily="18" charset="0"/>
              </a:rPr>
            </a:br>
            <a:r>
              <a:rPr lang="sv-SE" sz="1400" b="1" kern="100">
                <a:latin typeface="Aptos"/>
                <a:ea typeface="Aptos" panose="020B0004020202020204" pitchFamily="34" charset="0"/>
                <a:cs typeface="Times New Roman"/>
              </a:rPr>
              <a:t>Präst: </a:t>
            </a:r>
            <a:br>
              <a:rPr lang="sv-SE" sz="1400" b="1" kern="100" dirty="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Vakant</a:t>
            </a:r>
            <a:r>
              <a:rPr lang="sv-SE" sz="1400" kern="100">
                <a:solidFill>
                  <a:srgbClr val="FF0000"/>
                </a:solidFill>
                <a:latin typeface="Aptos"/>
                <a:ea typeface="Aptos" panose="020B0004020202020204" pitchFamily="34" charset="0"/>
                <a:cs typeface="Times New Roman"/>
              </a:rPr>
              <a:t>		</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b="1" kern="100">
                <a:latin typeface="Aptos"/>
                <a:ea typeface="Aptos" panose="020B0004020202020204" pitchFamily="34" charset="0"/>
                <a:cs typeface="Times New Roman"/>
              </a:rPr>
              <a:t>Församlingsassistent:</a:t>
            </a:r>
            <a:r>
              <a:rPr lang="sv-SE" sz="1400" kern="100">
                <a:latin typeface="Aptos"/>
                <a:ea typeface="Aptos" panose="020B0004020202020204" pitchFamily="34" charset="0"/>
                <a:cs typeface="Times New Roman"/>
              </a:rPr>
              <a:t>	</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Anne-Marie Östberg	019-15 47 42</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b="1" kern="100">
                <a:latin typeface="Aptos"/>
                <a:ea typeface="Aptos" panose="020B0004020202020204" pitchFamily="34" charset="0"/>
                <a:cs typeface="Times New Roman"/>
              </a:rPr>
              <a:t>Diakoniassistent: </a:t>
            </a:r>
            <a:br>
              <a:rPr lang="sv-SE" sz="1400" kern="100" dirty="0">
                <a:latin typeface="Aptos" panose="020B0004020202020204" pitchFamily="34" charset="0"/>
                <a:ea typeface="Aptos" panose="020B0004020202020204" pitchFamily="34" charset="0"/>
                <a:cs typeface="Times New Roman" panose="02020603050405020304" pitchFamily="18" charset="0"/>
              </a:rPr>
            </a:br>
            <a:r>
              <a:rPr lang="sv-SE" sz="1400" kern="100">
                <a:latin typeface="Aptos"/>
                <a:ea typeface="Aptos" panose="020B0004020202020204" pitchFamily="34" charset="0"/>
                <a:cs typeface="Times New Roman"/>
              </a:rPr>
              <a:t>Anneli Ossi		019-15 47 61</a:t>
            </a:r>
          </a:p>
          <a:p>
            <a:endParaRPr lang="sv-SE" sz="1400" dirty="0"/>
          </a:p>
        </p:txBody>
      </p:sp>
    </p:spTree>
    <p:extLst>
      <p:ext uri="{BB962C8B-B14F-4D97-AF65-F5344CB8AC3E}">
        <p14:creationId xmlns:p14="http://schemas.microsoft.com/office/powerpoint/2010/main" val="222914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2D59212-EF81-EAC0-9304-6D44A82AEB3C}"/>
              </a:ext>
            </a:extLst>
          </p:cNvPr>
          <p:cNvSpPr>
            <a:spLocks noGrp="1"/>
          </p:cNvSpPr>
          <p:nvPr>
            <p:ph type="body" idx="1"/>
          </p:nvPr>
        </p:nvSpPr>
        <p:spPr>
          <a:xfrm>
            <a:off x="691116" y="4045226"/>
            <a:ext cx="4348976" cy="9483477"/>
          </a:xfrm>
        </p:spPr>
        <p:txBody>
          <a:bodyPr/>
          <a:lstStyle/>
          <a:p>
            <a:pPr>
              <a:lnSpc>
                <a:spcPct val="100000"/>
              </a:lnSpc>
              <a:spcBef>
                <a:spcPts val="600"/>
              </a:spcBef>
            </a:pPr>
            <a:r>
              <a:rPr lang="sv-SE" sz="2000" b="1">
                <a:ea typeface="Calibri" panose="020F0502020204030204" pitchFamily="34" charset="0"/>
                <a:cs typeface="Times New Roman" panose="02020603050405020304" pitchFamily="18" charset="0"/>
              </a:rPr>
              <a:t>Palmsöndagen 29 mars</a:t>
            </a:r>
          </a:p>
          <a:p>
            <a:pPr>
              <a:lnSpc>
                <a:spcPct val="100000"/>
              </a:lnSpc>
              <a:spcBef>
                <a:spcPts val="600"/>
              </a:spcBef>
            </a:pPr>
            <a:r>
              <a:rPr lang="sv-SE" sz="2000" dirty="0">
                <a:ea typeface="Calibri" panose="020F0502020204030204" pitchFamily="34" charset="0"/>
                <a:cs typeface="Calibri" panose="020F0502020204030204" pitchFamily="34" charset="0"/>
              </a:rPr>
              <a:t>10.00 Gudstjänst med dop</a:t>
            </a:r>
            <a:br>
              <a:rPr lang="sv-SE" sz="2400" b="1" dirty="0">
                <a:ea typeface="Calibri" panose="020F0502020204030204" pitchFamily="34" charset="0"/>
                <a:cs typeface="Times New Roman" panose="02020603050405020304" pitchFamily="18" charset="0"/>
              </a:rPr>
            </a:br>
            <a:r>
              <a:rPr lang="sv-SE" sz="2000" dirty="0">
                <a:ea typeface="Calibri" panose="020F0502020204030204" pitchFamily="34" charset="0"/>
                <a:cs typeface="Calibri" panose="020F0502020204030204" pitchFamily="34" charset="0"/>
              </a:rPr>
              <a:t>J Lundqvist, C Bäckman </a:t>
            </a:r>
            <a:r>
              <a:rPr lang="sv-SE" sz="2000" err="1">
                <a:ea typeface="Calibri" panose="020F0502020204030204" pitchFamily="34" charset="0"/>
                <a:cs typeface="Calibri" panose="020F0502020204030204" pitchFamily="34" charset="0"/>
              </a:rPr>
              <a:t>Künkel</a:t>
            </a:r>
            <a:r>
              <a:rPr lang="sv-SE" sz="2000" dirty="0">
                <a:ea typeface="Calibri" panose="020F0502020204030204" pitchFamily="34" charset="0"/>
                <a:cs typeface="Calibri" panose="020F0502020204030204" pitchFamily="34" charset="0"/>
              </a:rPr>
              <a:t>. </a:t>
            </a:r>
            <a:br>
              <a:rPr lang="sv-SE" sz="2000" dirty="0">
                <a:ea typeface="Calibri" panose="020F0502020204030204" pitchFamily="34" charset="0"/>
                <a:cs typeface="Calibri" panose="020F0502020204030204" pitchFamily="34" charset="0"/>
              </a:rPr>
            </a:br>
            <a:r>
              <a:rPr lang="sv-SE" sz="2000" dirty="0">
                <a:ea typeface="Calibri" panose="020F0502020204030204" pitchFamily="34" charset="0"/>
                <a:cs typeface="Calibri" panose="020F0502020204030204" pitchFamily="34" charset="0"/>
              </a:rPr>
              <a:t>Michael </a:t>
            </a:r>
            <a:r>
              <a:rPr lang="sv-SE" sz="2000" err="1">
                <a:ea typeface="Calibri" panose="020F0502020204030204" pitchFamily="34" charset="0"/>
                <a:cs typeface="Calibri" panose="020F0502020204030204" pitchFamily="34" charset="0"/>
              </a:rPr>
              <a:t>Nausner</a:t>
            </a:r>
            <a:r>
              <a:rPr lang="sv-SE" sz="2000" dirty="0">
                <a:ea typeface="Calibri" panose="020F0502020204030204" pitchFamily="34" charset="0"/>
                <a:cs typeface="Calibri" panose="020F0502020204030204" pitchFamily="34" charset="0"/>
              </a:rPr>
              <a:t>, tvärflöjt</a:t>
            </a:r>
            <a:endParaRPr lang="sv-SE" sz="2000" dirty="0">
              <a:ea typeface="Calibri" panose="020F0502020204030204" pitchFamily="34" charset="0"/>
              <a:cs typeface="Times New Roman" panose="02020603050405020304" pitchFamily="18" charset="0"/>
            </a:endParaRPr>
          </a:p>
          <a:p>
            <a:pPr>
              <a:lnSpc>
                <a:spcPct val="100000"/>
              </a:lnSpc>
              <a:spcBef>
                <a:spcPts val="600"/>
              </a:spcBef>
            </a:pPr>
            <a:r>
              <a:rPr lang="sv-SE" sz="2000" b="1">
                <a:ea typeface="Calibri" panose="020F0502020204030204" pitchFamily="34" charset="0"/>
                <a:cs typeface="Times New Roman" panose="02020603050405020304" pitchFamily="18" charset="0"/>
              </a:rPr>
              <a:t>Mån 30/3, tid 31/3, </a:t>
            </a:r>
            <a:r>
              <a:rPr lang="sv-SE" sz="2000" b="1" err="1">
                <a:ea typeface="Calibri" panose="020F0502020204030204" pitchFamily="34" charset="0"/>
                <a:cs typeface="Times New Roman" panose="02020603050405020304" pitchFamily="18" charset="0"/>
              </a:rPr>
              <a:t>ons</a:t>
            </a:r>
            <a:r>
              <a:rPr lang="sv-SE" sz="2000" b="1">
                <a:ea typeface="Calibri" panose="020F0502020204030204" pitchFamily="34" charset="0"/>
                <a:cs typeface="Times New Roman" panose="02020603050405020304" pitchFamily="18" charset="0"/>
              </a:rPr>
              <a:t> 1/4</a:t>
            </a:r>
          </a:p>
          <a:p>
            <a:pPr>
              <a:lnSpc>
                <a:spcPct val="100000"/>
              </a:lnSpc>
              <a:spcBef>
                <a:spcPts val="600"/>
              </a:spcBef>
            </a:pPr>
            <a:r>
              <a:rPr lang="sv-SE" sz="2000" dirty="0"/>
              <a:t>21.00 Via Dolorosa</a:t>
            </a:r>
            <a:br>
              <a:rPr lang="sv-SE" sz="2000" dirty="0"/>
            </a:br>
            <a:r>
              <a:rPr lang="sv-SE" sz="2000" dirty="0"/>
              <a:t>Meditativ andakt med musik, poesi och gestaltning av Simon </a:t>
            </a:r>
            <a:r>
              <a:rPr lang="sv-SE" sz="2000" dirty="0" err="1"/>
              <a:t>Gepertz</a:t>
            </a:r>
            <a:r>
              <a:rPr lang="sv-SE" sz="2000" dirty="0"/>
              <a:t>, Johanna Ström </a:t>
            </a:r>
            <a:r>
              <a:rPr lang="sv-SE" sz="2000" dirty="0" err="1"/>
              <a:t>Gepertz</a:t>
            </a:r>
            <a:r>
              <a:rPr lang="sv-SE" sz="2000" dirty="0"/>
              <a:t> m.fl. </a:t>
            </a:r>
          </a:p>
          <a:p>
            <a:pPr>
              <a:lnSpc>
                <a:spcPct val="100000"/>
              </a:lnSpc>
              <a:spcBef>
                <a:spcPts val="600"/>
              </a:spcBef>
            </a:pPr>
            <a:br>
              <a:rPr lang="sv-SE" sz="2000" b="1">
                <a:ea typeface="Calibri" panose="020F0502020204030204" pitchFamily="34" charset="0"/>
                <a:cs typeface="Times New Roman" panose="02020603050405020304" pitchFamily="18" charset="0"/>
              </a:rPr>
            </a:br>
            <a:r>
              <a:rPr lang="sv-SE" sz="2000" b="1">
                <a:ea typeface="Calibri" panose="020F0502020204030204" pitchFamily="34" charset="0"/>
                <a:cs typeface="Times New Roman" panose="02020603050405020304" pitchFamily="18" charset="0"/>
              </a:rPr>
              <a:t>Skärtorsdag 2 april</a:t>
            </a:r>
          </a:p>
          <a:p>
            <a:pPr>
              <a:lnSpc>
                <a:spcPct val="100000"/>
              </a:lnSpc>
              <a:spcBef>
                <a:spcPts val="600"/>
              </a:spcBef>
            </a:pPr>
            <a:r>
              <a:rPr lang="sv-SE" sz="2000" dirty="0">
                <a:ea typeface="Calibri" panose="020F0502020204030204" pitchFamily="34" charset="0"/>
                <a:cs typeface="Calibri" panose="020F0502020204030204" pitchFamily="34" charset="0"/>
              </a:rPr>
              <a:t>18.30 Skärtorsdagsmässa med altarets </a:t>
            </a:r>
            <a:r>
              <a:rPr lang="sv-SE" sz="2000" dirty="0" err="1">
                <a:ea typeface="Calibri" panose="020F0502020204030204" pitchFamily="34" charset="0"/>
                <a:cs typeface="Calibri" panose="020F0502020204030204" pitchFamily="34" charset="0"/>
              </a:rPr>
              <a:t>avklädnad</a:t>
            </a:r>
            <a:br>
              <a:rPr lang="sv-SE" sz="2000" dirty="0">
                <a:ea typeface="Calibri" panose="020F0502020204030204" pitchFamily="34" charset="0"/>
                <a:cs typeface="Calibri" panose="020F0502020204030204" pitchFamily="34" charset="0"/>
              </a:rPr>
            </a:br>
            <a:r>
              <a:rPr lang="sv-SE" sz="2000" dirty="0">
                <a:ea typeface="Calibri" panose="020F0502020204030204" pitchFamily="34" charset="0"/>
                <a:cs typeface="Calibri" panose="020F0502020204030204" pitchFamily="34" charset="0"/>
              </a:rPr>
              <a:t>P Pettersson, J Lundqvist, </a:t>
            </a:r>
            <a:br>
              <a:rPr lang="sv-SE" sz="2000" dirty="0">
                <a:ea typeface="Calibri" panose="020F0502020204030204" pitchFamily="34" charset="0"/>
                <a:cs typeface="Calibri" panose="020F0502020204030204" pitchFamily="34" charset="0"/>
              </a:rPr>
            </a:br>
            <a:r>
              <a:rPr lang="sv-SE" sz="2000" dirty="0">
                <a:ea typeface="Calibri" panose="020F0502020204030204" pitchFamily="34" charset="0"/>
                <a:cs typeface="Calibri" panose="020F0502020204030204" pitchFamily="34" charset="0"/>
              </a:rPr>
              <a:t>C Wallentin</a:t>
            </a:r>
            <a:endParaRPr lang="sv-SE" sz="2000" dirty="0">
              <a:ea typeface="Calibri" panose="020F0502020204030204" pitchFamily="34" charset="0"/>
              <a:cs typeface="Times New Roman" panose="02020603050405020304" pitchFamily="18" charset="0"/>
            </a:endParaRPr>
          </a:p>
          <a:p>
            <a:pPr>
              <a:lnSpc>
                <a:spcPct val="100000"/>
              </a:lnSpc>
              <a:spcBef>
                <a:spcPts val="600"/>
              </a:spcBef>
            </a:pPr>
            <a:r>
              <a:rPr lang="sv-SE" sz="2000" b="1" dirty="0">
                <a:ea typeface="Calibri" panose="020F0502020204030204" pitchFamily="34" charset="0"/>
                <a:cs typeface="Times New Roman" panose="02020603050405020304" pitchFamily="18" charset="0"/>
              </a:rPr>
              <a:t>Långfredag 3 april</a:t>
            </a:r>
            <a:endParaRPr lang="sv-SE" sz="2000" dirty="0">
              <a:ea typeface="Calibri" panose="020F0502020204030204" pitchFamily="34" charset="0"/>
              <a:cs typeface="Times New Roman" panose="02020603050405020304" pitchFamily="18" charset="0"/>
            </a:endParaRPr>
          </a:p>
          <a:p>
            <a:pPr>
              <a:lnSpc>
                <a:spcPct val="100000"/>
              </a:lnSpc>
              <a:spcBef>
                <a:spcPts val="600"/>
              </a:spcBef>
            </a:pPr>
            <a:r>
              <a:rPr lang="sv-SE" sz="2000" dirty="0">
                <a:ea typeface="Calibri" panose="020F0502020204030204" pitchFamily="34" charset="0"/>
                <a:cs typeface="Calibri" panose="020F0502020204030204" pitchFamily="34" charset="0"/>
              </a:rPr>
              <a:t>10.00 Långfredagsgudstjänst</a:t>
            </a:r>
            <a:br>
              <a:rPr lang="sv-SE" sz="2000" dirty="0">
                <a:ea typeface="Calibri" panose="020F0502020204030204" pitchFamily="34" charset="0"/>
                <a:cs typeface="Calibri" panose="020F0502020204030204" pitchFamily="34" charset="0"/>
              </a:rPr>
            </a:br>
            <a:r>
              <a:rPr lang="sv-SE" sz="1800" dirty="0">
                <a:ea typeface="Calibri" panose="020F0502020204030204" pitchFamily="34" charset="0"/>
                <a:cs typeface="Calibri" panose="020F0502020204030204" pitchFamily="34" charset="0"/>
              </a:rPr>
              <a:t>K Maltén, C Wallentin. Manskör</a:t>
            </a:r>
            <a:endParaRPr lang="sv-SE" sz="1800" dirty="0">
              <a:ea typeface="Calibri" panose="020F0502020204030204" pitchFamily="34" charset="0"/>
              <a:cs typeface="Times New Roman" panose="02020603050405020304" pitchFamily="18" charset="0"/>
            </a:endParaRPr>
          </a:p>
          <a:p>
            <a:pPr>
              <a:lnSpc>
                <a:spcPct val="100000"/>
              </a:lnSpc>
              <a:spcBef>
                <a:spcPts val="600"/>
              </a:spcBef>
            </a:pPr>
            <a:r>
              <a:rPr lang="sv-SE" sz="2000" b="1" dirty="0"/>
              <a:t>Påskafton 4 april</a:t>
            </a:r>
          </a:p>
          <a:p>
            <a:pPr>
              <a:lnSpc>
                <a:spcPct val="100000"/>
              </a:lnSpc>
              <a:spcBef>
                <a:spcPts val="600"/>
              </a:spcBef>
            </a:pPr>
            <a:r>
              <a:rPr lang="sv-SE" sz="2000" dirty="0"/>
              <a:t>23.30 Påsknattsmässa</a:t>
            </a:r>
            <a:br>
              <a:rPr lang="sv-SE" sz="2000" dirty="0"/>
            </a:br>
            <a:r>
              <a:rPr lang="sv-SE" sz="1800" dirty="0"/>
              <a:t>J Lundqvist, C Wallentin</a:t>
            </a:r>
          </a:p>
          <a:p>
            <a:pPr>
              <a:lnSpc>
                <a:spcPct val="100000"/>
              </a:lnSpc>
              <a:spcBef>
                <a:spcPts val="600"/>
              </a:spcBef>
            </a:pPr>
            <a:r>
              <a:rPr lang="sv-SE" sz="2000" b="1" dirty="0"/>
              <a:t>Påskdagen 5 april</a:t>
            </a:r>
          </a:p>
          <a:p>
            <a:pPr>
              <a:lnSpc>
                <a:spcPct val="100000"/>
              </a:lnSpc>
              <a:spcBef>
                <a:spcPts val="600"/>
              </a:spcBef>
            </a:pPr>
            <a:r>
              <a:rPr lang="sv-SE" sz="2000" dirty="0"/>
              <a:t>10.00 Högmässa</a:t>
            </a:r>
            <a:br>
              <a:rPr lang="sv-SE" sz="2000" dirty="0"/>
            </a:br>
            <a:r>
              <a:rPr lang="sv-SE" sz="1800" dirty="0"/>
              <a:t>K Maltén, P Pettersson, </a:t>
            </a:r>
            <a:r>
              <a:rPr lang="sv-SE" sz="1800" dirty="0">
                <a:cs typeface="Calibri" panose="020F0502020204030204" pitchFamily="34" charset="0"/>
              </a:rPr>
              <a:t>C Bäckman </a:t>
            </a:r>
            <a:r>
              <a:rPr lang="sv-SE" sz="1800" err="1">
                <a:cs typeface="Calibri" panose="020F0502020204030204" pitchFamily="34" charset="0"/>
              </a:rPr>
              <a:t>Künkel</a:t>
            </a:r>
            <a:r>
              <a:rPr lang="sv-SE" sz="1800" dirty="0">
                <a:cs typeface="Calibri" panose="020F0502020204030204" pitchFamily="34" charset="0"/>
              </a:rPr>
              <a:t>. Emma Wahlström, valthorn</a:t>
            </a:r>
            <a:endParaRPr lang="sv-SE" sz="1800" dirty="0">
              <a:ea typeface="Calibri" panose="020F0502020204030204" pitchFamily="34" charset="0"/>
              <a:cs typeface="Calibri" panose="020F0502020204030204" pitchFamily="34" charset="0"/>
            </a:endParaRPr>
          </a:p>
          <a:p>
            <a:pPr>
              <a:lnSpc>
                <a:spcPct val="100000"/>
              </a:lnSpc>
              <a:spcBef>
                <a:spcPts val="600"/>
              </a:spcBef>
            </a:pPr>
            <a:r>
              <a:rPr lang="sv-SE" sz="2000" b="1" dirty="0"/>
              <a:t>Annandag påsk 6 april</a:t>
            </a:r>
          </a:p>
          <a:p>
            <a:pPr>
              <a:lnSpc>
                <a:spcPct val="100000"/>
              </a:lnSpc>
              <a:spcBef>
                <a:spcPts val="600"/>
              </a:spcBef>
            </a:pPr>
            <a:r>
              <a:rPr lang="sv-SE" sz="2000" dirty="0"/>
              <a:t>10.00 Gudstjänst</a:t>
            </a:r>
            <a:br>
              <a:rPr lang="sv-SE" sz="2000" dirty="0"/>
            </a:br>
            <a:r>
              <a:rPr lang="sv-SE" sz="1800" dirty="0"/>
              <a:t>P Pettersson, </a:t>
            </a:r>
            <a:r>
              <a:rPr lang="sv-SE" sz="1800" dirty="0">
                <a:ea typeface="Calibri" panose="020F0502020204030204" pitchFamily="34" charset="0"/>
                <a:cs typeface="Calibri" panose="020F0502020204030204" pitchFamily="34" charset="0"/>
              </a:rPr>
              <a:t>C Bäckman </a:t>
            </a:r>
            <a:r>
              <a:rPr lang="sv-SE" sz="1800" err="1">
                <a:ea typeface="Calibri" panose="020F0502020204030204" pitchFamily="34" charset="0"/>
                <a:cs typeface="Calibri" panose="020F0502020204030204" pitchFamily="34" charset="0"/>
              </a:rPr>
              <a:t>Künkel</a:t>
            </a:r>
            <a:endParaRPr lang="sv-SE" sz="1800" dirty="0"/>
          </a:p>
          <a:p>
            <a:endParaRPr lang="sv-SE" sz="2000" dirty="0"/>
          </a:p>
        </p:txBody>
      </p:sp>
      <p:sp>
        <p:nvSpPr>
          <p:cNvPr id="2" name="Platshållare för text 3">
            <a:extLst>
              <a:ext uri="{FF2B5EF4-FFF2-40B4-BE49-F238E27FC236}">
                <a16:creationId xmlns:a16="http://schemas.microsoft.com/office/drawing/2014/main" id="{A363E540-8636-2E9E-5879-4563BA1C0171}"/>
              </a:ext>
            </a:extLst>
          </p:cNvPr>
          <p:cNvSpPr txBox="1">
            <a:spLocks/>
          </p:cNvSpPr>
          <p:nvPr/>
        </p:nvSpPr>
        <p:spPr>
          <a:xfrm>
            <a:off x="795666" y="1590647"/>
            <a:ext cx="4348976" cy="2164706"/>
          </a:xfrm>
          <a:prstGeom prst="rect">
            <a:avLst/>
          </a:prstGeom>
        </p:spPr>
        <p:txBody>
          <a:bodyPr/>
          <a:lstStyle>
            <a:lvl1pPr marL="0" indent="0" algn="l" defTabSz="1069208" rtl="0" eaLnBrk="1" latinLnBrk="0" hangingPunct="1">
              <a:lnSpc>
                <a:spcPct val="90000"/>
              </a:lnSpc>
              <a:spcBef>
                <a:spcPts val="1169"/>
              </a:spcBef>
              <a:buFont typeface="Arial" panose="020B0604020202020204" pitchFamily="34" charset="0"/>
              <a:buNone/>
              <a:defRPr sz="2800" kern="1200">
                <a:solidFill>
                  <a:schemeClr val="tx1"/>
                </a:solidFill>
                <a:latin typeface="DM Sans" pitchFamily="2" charset="0"/>
                <a:ea typeface="+mn-ea"/>
                <a:cs typeface="+mn-cs"/>
              </a:defRPr>
            </a:lvl1pPr>
            <a:lvl2pPr marL="534604" indent="0" algn="l" defTabSz="1069208" rtl="0" eaLnBrk="1" latinLnBrk="0" hangingPunct="1">
              <a:lnSpc>
                <a:spcPct val="90000"/>
              </a:lnSpc>
              <a:spcBef>
                <a:spcPts val="585"/>
              </a:spcBef>
              <a:buFont typeface="Arial" panose="020B0604020202020204" pitchFamily="34" charset="0"/>
              <a:buNone/>
              <a:defRPr sz="2339" kern="1200">
                <a:solidFill>
                  <a:schemeClr val="tx1">
                    <a:tint val="82000"/>
                  </a:schemeClr>
                </a:solidFill>
                <a:latin typeface="+mn-lt"/>
                <a:ea typeface="+mn-ea"/>
                <a:cs typeface="+mn-cs"/>
              </a:defRPr>
            </a:lvl2pPr>
            <a:lvl3pPr marL="1069208" indent="0" algn="l" defTabSz="1069208" rtl="0" eaLnBrk="1" latinLnBrk="0" hangingPunct="1">
              <a:lnSpc>
                <a:spcPct val="90000"/>
              </a:lnSpc>
              <a:spcBef>
                <a:spcPts val="585"/>
              </a:spcBef>
              <a:buFont typeface="Arial" panose="020B0604020202020204" pitchFamily="34" charset="0"/>
              <a:buNone/>
              <a:defRPr sz="2105" kern="1200">
                <a:solidFill>
                  <a:schemeClr val="tx1">
                    <a:tint val="82000"/>
                  </a:schemeClr>
                </a:solidFill>
                <a:latin typeface="+mn-lt"/>
                <a:ea typeface="+mn-ea"/>
                <a:cs typeface="+mn-cs"/>
              </a:defRPr>
            </a:lvl3pPr>
            <a:lvl4pPr marL="1603812"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4pPr>
            <a:lvl5pPr marL="2138416"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5pPr>
            <a:lvl6pPr marL="2673020"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6pPr>
            <a:lvl7pPr marL="3207624"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7pPr>
            <a:lvl8pPr marL="3742228"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8pPr>
            <a:lvl9pPr marL="4276832"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9pPr>
          </a:lstStyle>
          <a:p>
            <a:pPr algn="ctr"/>
            <a:r>
              <a:rPr lang="sv-SE" sz="4800" b="1" i="1" dirty="0">
                <a:latin typeface="+mn-lt"/>
              </a:rPr>
              <a:t>Påskens</a:t>
            </a:r>
            <a:r>
              <a:rPr lang="sv-SE" sz="4400" b="1" i="1" dirty="0">
                <a:latin typeface="+mn-lt"/>
              </a:rPr>
              <a:t> </a:t>
            </a:r>
            <a:r>
              <a:rPr lang="sv-SE" sz="4400" b="1" dirty="0">
                <a:latin typeface="+mn-lt"/>
              </a:rPr>
              <a:t>gudstjänster i </a:t>
            </a:r>
            <a:br>
              <a:rPr lang="sv-SE" sz="4400" b="1" dirty="0">
                <a:latin typeface="+mn-lt"/>
              </a:rPr>
            </a:br>
            <a:r>
              <a:rPr lang="sv-SE" sz="4400" b="1" dirty="0">
                <a:latin typeface="+mn-lt"/>
              </a:rPr>
              <a:t>S:t Mikaels kyrka</a:t>
            </a:r>
          </a:p>
        </p:txBody>
      </p:sp>
      <p:sp>
        <p:nvSpPr>
          <p:cNvPr id="5" name="Platshållare för text 3">
            <a:extLst>
              <a:ext uri="{FF2B5EF4-FFF2-40B4-BE49-F238E27FC236}">
                <a16:creationId xmlns:a16="http://schemas.microsoft.com/office/drawing/2014/main" id="{6824FB98-716D-6571-CD69-9D87756A8307}"/>
              </a:ext>
            </a:extLst>
          </p:cNvPr>
          <p:cNvSpPr txBox="1">
            <a:spLocks/>
          </p:cNvSpPr>
          <p:nvPr/>
        </p:nvSpPr>
        <p:spPr>
          <a:xfrm>
            <a:off x="5594195" y="5763821"/>
            <a:ext cx="4348976" cy="7438582"/>
          </a:xfrm>
          <a:prstGeom prst="rect">
            <a:avLst/>
          </a:prstGeom>
        </p:spPr>
        <p:txBody>
          <a:bodyPr/>
          <a:lstStyle>
            <a:lvl1pPr marL="0" indent="0" algn="l" defTabSz="1069208" rtl="0" eaLnBrk="1" latinLnBrk="0" hangingPunct="1">
              <a:lnSpc>
                <a:spcPct val="90000"/>
              </a:lnSpc>
              <a:spcBef>
                <a:spcPts val="1169"/>
              </a:spcBef>
              <a:buFont typeface="Arial" panose="020B0604020202020204" pitchFamily="34" charset="0"/>
              <a:buNone/>
              <a:defRPr sz="2800" kern="1200">
                <a:solidFill>
                  <a:schemeClr val="tx1"/>
                </a:solidFill>
                <a:latin typeface="DM Sans" pitchFamily="2" charset="0"/>
                <a:ea typeface="+mn-ea"/>
                <a:cs typeface="+mn-cs"/>
              </a:defRPr>
            </a:lvl1pPr>
            <a:lvl2pPr marL="534604" indent="0" algn="l" defTabSz="1069208" rtl="0" eaLnBrk="1" latinLnBrk="0" hangingPunct="1">
              <a:lnSpc>
                <a:spcPct val="90000"/>
              </a:lnSpc>
              <a:spcBef>
                <a:spcPts val="585"/>
              </a:spcBef>
              <a:buFont typeface="Arial" panose="020B0604020202020204" pitchFamily="34" charset="0"/>
              <a:buNone/>
              <a:defRPr sz="2339" kern="1200">
                <a:solidFill>
                  <a:schemeClr val="tx1">
                    <a:tint val="82000"/>
                  </a:schemeClr>
                </a:solidFill>
                <a:latin typeface="+mn-lt"/>
                <a:ea typeface="+mn-ea"/>
                <a:cs typeface="+mn-cs"/>
              </a:defRPr>
            </a:lvl2pPr>
            <a:lvl3pPr marL="1069208" indent="0" algn="l" defTabSz="1069208" rtl="0" eaLnBrk="1" latinLnBrk="0" hangingPunct="1">
              <a:lnSpc>
                <a:spcPct val="90000"/>
              </a:lnSpc>
              <a:spcBef>
                <a:spcPts val="585"/>
              </a:spcBef>
              <a:buFont typeface="Arial" panose="020B0604020202020204" pitchFamily="34" charset="0"/>
              <a:buNone/>
              <a:defRPr sz="2105" kern="1200">
                <a:solidFill>
                  <a:schemeClr val="tx1">
                    <a:tint val="82000"/>
                  </a:schemeClr>
                </a:solidFill>
                <a:latin typeface="+mn-lt"/>
                <a:ea typeface="+mn-ea"/>
                <a:cs typeface="+mn-cs"/>
              </a:defRPr>
            </a:lvl3pPr>
            <a:lvl4pPr marL="1603812"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4pPr>
            <a:lvl5pPr marL="2138416"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5pPr>
            <a:lvl6pPr marL="2673020"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6pPr>
            <a:lvl7pPr marL="3207624"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7pPr>
            <a:lvl8pPr marL="3742228"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8pPr>
            <a:lvl9pPr marL="4276832"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9pPr>
          </a:lstStyle>
          <a:p>
            <a:endParaRPr lang="sv-SE" sz="2400" dirty="0">
              <a:latin typeface="+mn-lt"/>
            </a:endParaRPr>
          </a:p>
        </p:txBody>
      </p:sp>
      <p:sp>
        <p:nvSpPr>
          <p:cNvPr id="3" name="textruta 2">
            <a:extLst>
              <a:ext uri="{FF2B5EF4-FFF2-40B4-BE49-F238E27FC236}">
                <a16:creationId xmlns:a16="http://schemas.microsoft.com/office/drawing/2014/main" id="{DC0276A5-9EB4-FB46-7468-181B7CA70567}"/>
              </a:ext>
            </a:extLst>
          </p:cNvPr>
          <p:cNvSpPr txBox="1"/>
          <p:nvPr/>
        </p:nvSpPr>
        <p:spPr>
          <a:xfrm>
            <a:off x="5385614" y="5593700"/>
            <a:ext cx="4766137" cy="3108543"/>
          </a:xfrm>
          <a:prstGeom prst="rect">
            <a:avLst/>
          </a:prstGeom>
          <a:noFill/>
        </p:spPr>
        <p:txBody>
          <a:bodyPr wrap="square" rtlCol="0">
            <a:spAutoFit/>
          </a:bodyPr>
          <a:lstStyle/>
          <a:p>
            <a:pPr algn="ctr"/>
            <a:r>
              <a:rPr lang="sv-SE" sz="2000" dirty="0"/>
              <a:t>KRISTUS ÄR UPPSTÅNDEN!</a:t>
            </a:r>
          </a:p>
          <a:p>
            <a:pPr algn="ctr"/>
            <a:r>
              <a:rPr lang="sv-SE" sz="2000" dirty="0"/>
              <a:t>KRISTUS NOUSI KUOLLEISTA!</a:t>
            </a:r>
          </a:p>
          <a:p>
            <a:pPr algn="ctr"/>
            <a:r>
              <a:rPr lang="sv-SE" sz="3600" dirty="0"/>
              <a:t>!</a:t>
            </a:r>
            <a:r>
              <a:rPr lang="ar-AE" sz="3600" dirty="0"/>
              <a:t>المسيح قام !حقا قام</a:t>
            </a:r>
          </a:p>
          <a:p>
            <a:pPr algn="ctr"/>
            <a:endParaRPr lang="ar-AE" sz="2000" dirty="0"/>
          </a:p>
          <a:p>
            <a:pPr algn="ctr"/>
            <a:r>
              <a:rPr lang="sv-SE" sz="2000" dirty="0"/>
              <a:t>Din kärlek är det största</a:t>
            </a:r>
          </a:p>
          <a:p>
            <a:pPr algn="ctr"/>
            <a:r>
              <a:rPr lang="sv-SE" sz="2000" dirty="0"/>
              <a:t>det starkaste jag vet.</a:t>
            </a:r>
          </a:p>
          <a:p>
            <a:pPr algn="ctr"/>
            <a:r>
              <a:rPr lang="sv-SE" sz="2000" dirty="0"/>
              <a:t>Du bär oss genom döden</a:t>
            </a:r>
          </a:p>
          <a:p>
            <a:pPr algn="ctr"/>
            <a:r>
              <a:rPr lang="sv-SE" sz="2000" dirty="0"/>
              <a:t>till dig i evighet.</a:t>
            </a:r>
          </a:p>
          <a:p>
            <a:pPr algn="ctr"/>
            <a:r>
              <a:rPr lang="sv-SE" sz="2000" dirty="0"/>
              <a:t>M Melin</a:t>
            </a:r>
          </a:p>
        </p:txBody>
      </p:sp>
      <p:pic>
        <p:nvPicPr>
          <p:cNvPr id="24" name="Platshållare för bild 23" descr="En bild som visar illustration, tecknad serie, konst, design&#10;&#10;AI-genererat innehåll kan vara felaktigt.">
            <a:extLst>
              <a:ext uri="{FF2B5EF4-FFF2-40B4-BE49-F238E27FC236}">
                <a16:creationId xmlns:a16="http://schemas.microsoft.com/office/drawing/2014/main" id="{C5656D38-1448-65F0-F22B-CB647FE32A8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 r="15"/>
          <a:stretch>
            <a:fillRect/>
          </a:stretch>
        </p:blipFill>
        <p:spPr/>
      </p:pic>
      <p:pic>
        <p:nvPicPr>
          <p:cNvPr id="25" name="Platshållare för bild 6">
            <a:extLst>
              <a:ext uri="{FF2B5EF4-FFF2-40B4-BE49-F238E27FC236}">
                <a16:creationId xmlns:a16="http://schemas.microsoft.com/office/drawing/2014/main" id="{B08AD9E4-AA64-DA29-6095-64C5B98A0B77}"/>
              </a:ext>
            </a:extLst>
          </p:cNvPr>
          <p:cNvPicPr>
            <a:picLocks noChangeAspect="1"/>
          </p:cNvPicPr>
          <p:nvPr/>
        </p:nvPicPr>
        <p:blipFill>
          <a:blip r:embed="rId3" cstate="print"/>
          <a:srcRect t="11739" b="11739"/>
          <a:stretch>
            <a:fillRect/>
          </a:stretch>
        </p:blipFill>
        <p:spPr>
          <a:xfrm>
            <a:off x="5872092" y="9569562"/>
            <a:ext cx="4279659" cy="4363006"/>
          </a:xfrm>
          <a:prstGeom prst="rect">
            <a:avLst/>
          </a:prstGeom>
        </p:spPr>
      </p:pic>
    </p:spTree>
    <p:extLst>
      <p:ext uri="{BB962C8B-B14F-4D97-AF65-F5344CB8AC3E}">
        <p14:creationId xmlns:p14="http://schemas.microsoft.com/office/powerpoint/2010/main" val="258130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81DE4C-484F-1184-2919-5AEC094B778A}"/>
              </a:ext>
            </a:extLst>
          </p:cNvPr>
          <p:cNvSpPr>
            <a:spLocks noGrp="1"/>
          </p:cNvSpPr>
          <p:nvPr>
            <p:ph type="title"/>
          </p:nvPr>
        </p:nvSpPr>
        <p:spPr>
          <a:xfrm>
            <a:off x="518448" y="3961797"/>
            <a:ext cx="4510753" cy="9176687"/>
          </a:xfrm>
        </p:spPr>
        <p:txBody>
          <a:bodyPr/>
          <a:lstStyle/>
          <a:p>
            <a:r>
              <a:rPr lang="sv-SE" sz="4800" b="1" i="0" dirty="0">
                <a:solidFill>
                  <a:srgbClr val="000000"/>
                </a:solidFill>
                <a:effectLst/>
                <a:latin typeface="DM Sans" pitchFamily="2" charset="0"/>
              </a:rPr>
              <a:t>Via Dolorosa i S:t Mikaels kyrka</a:t>
            </a:r>
            <a:br>
              <a:rPr lang="sv-SE" b="0" i="0" dirty="0">
                <a:solidFill>
                  <a:srgbClr val="000000"/>
                </a:solidFill>
                <a:effectLst/>
                <a:latin typeface="DM Sans" pitchFamily="2" charset="0"/>
              </a:rPr>
            </a:br>
            <a:br>
              <a:rPr lang="sv-SE" b="0" i="0" dirty="0">
                <a:solidFill>
                  <a:srgbClr val="000000"/>
                </a:solidFill>
                <a:effectLst/>
                <a:latin typeface="DM Sans" pitchFamily="2" charset="0"/>
              </a:rPr>
            </a:br>
            <a:r>
              <a:rPr lang="sv-SE" sz="3200" b="0" i="0" dirty="0">
                <a:effectLst/>
                <a:latin typeface="DM Sans" pitchFamily="2" charset="0"/>
              </a:rPr>
              <a:t>Meditativ gudstjänst i ord, bild och ton.</a:t>
            </a:r>
            <a:br>
              <a:rPr lang="sv-SE" sz="3200" b="0" i="0" dirty="0">
                <a:effectLst/>
                <a:latin typeface="DM Sans" pitchFamily="2" charset="0"/>
              </a:rPr>
            </a:br>
            <a:br>
              <a:rPr lang="sv-SE" b="0" i="0" dirty="0">
                <a:effectLst/>
                <a:latin typeface="DM Sans" pitchFamily="2" charset="0"/>
              </a:rPr>
            </a:br>
            <a:r>
              <a:rPr lang="sv-SE" sz="3200" b="1" dirty="0">
                <a:latin typeface="DM Sans" pitchFamily="2" charset="0"/>
              </a:rPr>
              <a:t>Måndag 30/3, tisdag 31/3 och onsdag 1/4</a:t>
            </a:r>
            <a:br>
              <a:rPr lang="sv-SE" sz="3200" b="1" dirty="0">
                <a:latin typeface="DM Sans" pitchFamily="2" charset="0"/>
              </a:rPr>
            </a:br>
            <a:br>
              <a:rPr lang="sv-SE" sz="3200" dirty="0">
                <a:latin typeface="DM Sans" pitchFamily="2" charset="0"/>
              </a:rPr>
            </a:br>
            <a:r>
              <a:rPr lang="sv-SE" sz="3200" b="1" dirty="0">
                <a:latin typeface="DM Sans" pitchFamily="2" charset="0"/>
              </a:rPr>
              <a:t>21.00 </a:t>
            </a:r>
            <a:r>
              <a:rPr lang="sv-SE" sz="3200" b="1" dirty="0"/>
              <a:t>Via Dolorosa</a:t>
            </a:r>
            <a:br>
              <a:rPr lang="sv-SE" sz="3200" dirty="0"/>
            </a:br>
            <a:r>
              <a:rPr lang="sv-SE" sz="3200" dirty="0"/>
              <a:t>Meditativ andakt med musik, poesi och gestaltning av Simon </a:t>
            </a:r>
            <a:r>
              <a:rPr lang="sv-SE" sz="3200" dirty="0" err="1"/>
              <a:t>Gepertz</a:t>
            </a:r>
            <a:r>
              <a:rPr lang="sv-SE" sz="3200" dirty="0"/>
              <a:t>, Johanna Ström </a:t>
            </a:r>
            <a:r>
              <a:rPr lang="sv-SE" sz="3200" dirty="0" err="1"/>
              <a:t>Gepertz</a:t>
            </a:r>
            <a:r>
              <a:rPr lang="sv-SE" sz="3200" dirty="0"/>
              <a:t> m.fl. </a:t>
            </a:r>
            <a:br>
              <a:rPr lang="sv-SE" sz="3200" dirty="0"/>
            </a:br>
            <a:br>
              <a:rPr lang="sv-SE" sz="3200" dirty="0">
                <a:latin typeface="DM Sans" pitchFamily="2" charset="0"/>
              </a:rPr>
            </a:br>
            <a:br>
              <a:rPr lang="sv-SE" sz="3200" dirty="0">
                <a:latin typeface="DM Sans" pitchFamily="2" charset="0"/>
              </a:rPr>
            </a:br>
            <a:endParaRPr lang="sv-SE" sz="3200" dirty="0"/>
          </a:p>
        </p:txBody>
      </p:sp>
      <p:sp>
        <p:nvSpPr>
          <p:cNvPr id="4" name="Platshållare för text 3">
            <a:extLst>
              <a:ext uri="{FF2B5EF4-FFF2-40B4-BE49-F238E27FC236}">
                <a16:creationId xmlns:a16="http://schemas.microsoft.com/office/drawing/2014/main" id="{E6CDC6C1-C3AA-C856-4F9C-C5B703D84808}"/>
              </a:ext>
            </a:extLst>
          </p:cNvPr>
          <p:cNvSpPr>
            <a:spLocks noGrp="1"/>
          </p:cNvSpPr>
          <p:nvPr>
            <p:ph type="body" idx="1"/>
          </p:nvPr>
        </p:nvSpPr>
        <p:spPr>
          <a:xfrm>
            <a:off x="5846425" y="5986844"/>
            <a:ext cx="4104758" cy="7810435"/>
          </a:xfrm>
        </p:spPr>
        <p:txBody>
          <a:bodyPr/>
          <a:lstStyle/>
          <a:p>
            <a:r>
              <a:rPr lang="sv-SE" sz="3200" dirty="0"/>
              <a:t>Vi samlas i kyrkan </a:t>
            </a:r>
            <a:br>
              <a:rPr lang="sv-SE" sz="3200" dirty="0"/>
            </a:br>
            <a:r>
              <a:rPr lang="sv-SE" sz="3200" dirty="0" err="1"/>
              <a:t>kl</a:t>
            </a:r>
            <a:r>
              <a:rPr lang="sv-SE" sz="3200" dirty="0"/>
              <a:t> 21.00 och får lyssna till texter som handlar om Jesu sista dagar. </a:t>
            </a:r>
            <a:br>
              <a:rPr lang="sv-SE" sz="3200" dirty="0"/>
            </a:br>
            <a:br>
              <a:rPr lang="sv-SE" sz="3200" dirty="0"/>
            </a:br>
            <a:r>
              <a:rPr lang="sv-SE" sz="3200" dirty="0"/>
              <a:t>I kyrkorummet samlas vi runt en scen som får nya installationer varje kväll.  </a:t>
            </a:r>
            <a:br>
              <a:rPr lang="sv-SE" sz="3200" dirty="0"/>
            </a:br>
            <a:br>
              <a:rPr lang="sv-SE" sz="3200" dirty="0"/>
            </a:br>
            <a:r>
              <a:rPr lang="sv-SE" sz="3200" dirty="0"/>
              <a:t>Mellan text- läsningarna från Lukas evangelium får vi uppleva musik, dikt och dans</a:t>
            </a:r>
          </a:p>
          <a:p>
            <a:endParaRPr lang="sv-SE" dirty="0"/>
          </a:p>
        </p:txBody>
      </p:sp>
      <p:pic>
        <p:nvPicPr>
          <p:cNvPr id="5" name="Platshållare för bild 4" descr="En bild som visar text, papper, Publikation, bok&#10;&#10;AI-genererat innehåll kan vara felaktigt.">
            <a:extLst>
              <a:ext uri="{FF2B5EF4-FFF2-40B4-BE49-F238E27FC236}">
                <a16:creationId xmlns:a16="http://schemas.microsoft.com/office/drawing/2014/main" id="{391395AA-47CF-2AD2-DA4F-EF50897CD3A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677" r="16677"/>
          <a:stretch>
            <a:fillRect/>
          </a:stretch>
        </p:blipFill>
        <p:spPr/>
      </p:pic>
    </p:spTree>
    <p:extLst>
      <p:ext uri="{BB962C8B-B14F-4D97-AF65-F5344CB8AC3E}">
        <p14:creationId xmlns:p14="http://schemas.microsoft.com/office/powerpoint/2010/main" val="343266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5346A-7E6A-CFD5-270B-3FA3C38257F5}"/>
              </a:ext>
            </a:extLst>
          </p:cNvPr>
          <p:cNvSpPr>
            <a:spLocks noGrp="1"/>
          </p:cNvSpPr>
          <p:nvPr>
            <p:ph type="title"/>
          </p:nvPr>
        </p:nvSpPr>
        <p:spPr/>
        <p:txBody>
          <a:bodyPr/>
          <a:lstStyle/>
          <a:p>
            <a:endParaRPr lang="sv-SE"/>
          </a:p>
        </p:txBody>
      </p:sp>
      <p:sp>
        <p:nvSpPr>
          <p:cNvPr id="3" name="Platshållare för bild 2">
            <a:extLst>
              <a:ext uri="{FF2B5EF4-FFF2-40B4-BE49-F238E27FC236}">
                <a16:creationId xmlns:a16="http://schemas.microsoft.com/office/drawing/2014/main" id="{E40C3CA3-B657-9E5E-D62C-FD261E819CBF}"/>
              </a:ext>
            </a:extLst>
          </p:cNvPr>
          <p:cNvSpPr>
            <a:spLocks noGrp="1"/>
          </p:cNvSpPr>
          <p:nvPr>
            <p:ph type="pic" sz="quarter" idx="14"/>
          </p:nvPr>
        </p:nvSpPr>
        <p:spPr/>
        <p:txBody>
          <a:bodyPr/>
          <a:lstStyle/>
          <a:p>
            <a:endParaRPr lang="sv-SE"/>
          </a:p>
        </p:txBody>
      </p:sp>
      <p:sp>
        <p:nvSpPr>
          <p:cNvPr id="4" name="Platshållare för text 3">
            <a:extLst>
              <a:ext uri="{FF2B5EF4-FFF2-40B4-BE49-F238E27FC236}">
                <a16:creationId xmlns:a16="http://schemas.microsoft.com/office/drawing/2014/main" id="{9C6293DB-0660-DD80-AD95-ACFBBE392C0A}"/>
              </a:ext>
            </a:extLst>
          </p:cNvPr>
          <p:cNvSpPr>
            <a:spLocks noGrp="1"/>
          </p:cNvSpPr>
          <p:nvPr>
            <p:ph type="body" idx="1"/>
          </p:nvPr>
        </p:nvSpPr>
        <p:spPr>
          <a:xfrm>
            <a:off x="5846425" y="5986845"/>
            <a:ext cx="4104758" cy="7211449"/>
          </a:xfrm>
        </p:spPr>
        <p:txBody>
          <a:bodyPr/>
          <a:lstStyle/>
          <a:p>
            <a:endParaRPr lang="sv-SE" dirty="0"/>
          </a:p>
        </p:txBody>
      </p:sp>
      <p:pic>
        <p:nvPicPr>
          <p:cNvPr id="6" name="Bildobjekt 5" descr="En bild som visar text, växt, krukväxt, blomkruka&#10;&#10;AI-genererat innehåll kan vara felaktigt.">
            <a:extLst>
              <a:ext uri="{FF2B5EF4-FFF2-40B4-BE49-F238E27FC236}">
                <a16:creationId xmlns:a16="http://schemas.microsoft.com/office/drawing/2014/main" id="{C14A75D2-E136-19BB-1913-0811CAFC6BF0}"/>
              </a:ext>
            </a:extLst>
          </p:cNvPr>
          <p:cNvPicPr/>
          <p:nvPr/>
        </p:nvPicPr>
        <p:blipFill>
          <a:blip r:embed="rId2">
            <a:extLst>
              <a:ext uri="{28A0092B-C50C-407E-A947-70E740481C1C}">
                <a14:useLocalDpi xmlns:a14="http://schemas.microsoft.com/office/drawing/2010/main" val="0"/>
              </a:ext>
            </a:extLst>
          </a:blip>
          <a:stretch>
            <a:fillRect/>
          </a:stretch>
        </p:blipFill>
        <p:spPr>
          <a:xfrm>
            <a:off x="0" y="-21883"/>
            <a:ext cx="10825641" cy="15205710"/>
          </a:xfrm>
          <a:prstGeom prst="rect">
            <a:avLst/>
          </a:prstGeom>
        </p:spPr>
      </p:pic>
      <p:sp>
        <p:nvSpPr>
          <p:cNvPr id="7" name="textruta 6">
            <a:extLst>
              <a:ext uri="{FF2B5EF4-FFF2-40B4-BE49-F238E27FC236}">
                <a16:creationId xmlns:a16="http://schemas.microsoft.com/office/drawing/2014/main" id="{9490827A-B784-9FC5-087A-A1A26495BEC5}"/>
              </a:ext>
            </a:extLst>
          </p:cNvPr>
          <p:cNvSpPr txBox="1"/>
          <p:nvPr/>
        </p:nvSpPr>
        <p:spPr>
          <a:xfrm>
            <a:off x="596742" y="10816502"/>
            <a:ext cx="4749163" cy="707886"/>
          </a:xfrm>
          <a:prstGeom prst="rect">
            <a:avLst/>
          </a:prstGeom>
          <a:noFill/>
        </p:spPr>
        <p:txBody>
          <a:bodyPr wrap="square" rtlCol="0">
            <a:spAutoFit/>
          </a:bodyPr>
          <a:lstStyle/>
          <a:p>
            <a:r>
              <a:rPr lang="sv-SE" sz="2000" dirty="0">
                <a:solidFill>
                  <a:srgbClr val="FF0000"/>
                </a:solidFill>
                <a:latin typeface="DM Sans" pitchFamily="2" charset="0"/>
              </a:rPr>
              <a:t>Kajsa Olofsson, diakon</a:t>
            </a:r>
            <a:br>
              <a:rPr lang="sv-SE" sz="2000" dirty="0">
                <a:solidFill>
                  <a:srgbClr val="FF0000"/>
                </a:solidFill>
                <a:latin typeface="DM Sans" pitchFamily="2" charset="0"/>
              </a:rPr>
            </a:br>
            <a:r>
              <a:rPr lang="sv-SE" sz="2000" dirty="0">
                <a:solidFill>
                  <a:srgbClr val="FF0000"/>
                </a:solidFill>
                <a:latin typeface="DM Sans" pitchFamily="2" charset="0"/>
              </a:rPr>
              <a:t>019-15 47 44</a:t>
            </a:r>
          </a:p>
        </p:txBody>
      </p:sp>
    </p:spTree>
    <p:extLst>
      <p:ext uri="{BB962C8B-B14F-4D97-AF65-F5344CB8AC3E}">
        <p14:creationId xmlns:p14="http://schemas.microsoft.com/office/powerpoint/2010/main" val="352511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1388A4-BC1B-18BE-E39A-ABA841E31995}"/>
              </a:ext>
            </a:extLst>
          </p:cNvPr>
          <p:cNvSpPr>
            <a:spLocks noGrp="1"/>
          </p:cNvSpPr>
          <p:nvPr>
            <p:ph type="title"/>
          </p:nvPr>
        </p:nvSpPr>
        <p:spPr/>
        <p:txBody>
          <a:bodyPr/>
          <a:lstStyle/>
          <a:p>
            <a:r>
              <a:rPr lang="sv-SE" dirty="0"/>
              <a:t>Sångstunder på vård och omsorgs-boenden</a:t>
            </a:r>
          </a:p>
        </p:txBody>
      </p:sp>
      <p:pic>
        <p:nvPicPr>
          <p:cNvPr id="5" name="Platshållare för bild 4">
            <a:extLst>
              <a:ext uri="{FF2B5EF4-FFF2-40B4-BE49-F238E27FC236}">
                <a16:creationId xmlns:a16="http://schemas.microsoft.com/office/drawing/2014/main" id="{D2C75EAC-30DE-35AF-7FB3-44A72E28C910}"/>
              </a:ext>
            </a:extLst>
          </p:cNvPr>
          <p:cNvPicPr>
            <a:picLocks noGrp="1" noChangeAspect="1"/>
          </p:cNvPicPr>
          <p:nvPr>
            <p:ph type="pic" sz="quarter" idx="14"/>
          </p:nvPr>
        </p:nvPicPr>
        <p:blipFill>
          <a:blip r:embed="rId2"/>
          <a:srcRect l="15" r="15"/>
          <a:stretch>
            <a:fillRect/>
          </a:stretch>
        </p:blipFill>
        <p:spPr>
          <a:prstGeom prst="rect">
            <a:avLst/>
          </a:prstGeom>
        </p:spPr>
      </p:pic>
      <p:sp>
        <p:nvSpPr>
          <p:cNvPr id="4" name="Platshållare för text 3">
            <a:extLst>
              <a:ext uri="{FF2B5EF4-FFF2-40B4-BE49-F238E27FC236}">
                <a16:creationId xmlns:a16="http://schemas.microsoft.com/office/drawing/2014/main" id="{980CB014-59A8-EFC3-27F5-2AAA9A1CB2D1}"/>
              </a:ext>
            </a:extLst>
          </p:cNvPr>
          <p:cNvSpPr>
            <a:spLocks noGrp="1"/>
          </p:cNvSpPr>
          <p:nvPr>
            <p:ph type="body" idx="1"/>
          </p:nvPr>
        </p:nvSpPr>
        <p:spPr>
          <a:xfrm>
            <a:off x="5966621" y="6049484"/>
            <a:ext cx="4104758" cy="7447734"/>
          </a:xfrm>
        </p:spPr>
        <p:txBody>
          <a:bodyPr/>
          <a:lstStyle/>
          <a:p>
            <a:r>
              <a:rPr lang="sv-SE" sz="2400" dirty="0"/>
              <a:t>Ungefär en gång i månaden besöker församlingen  Trädgårdarna,  Mikaeli-gården och Västerparks vård- och omsorgsboende med sång, musik och andakt.</a:t>
            </a:r>
          </a:p>
          <a:p>
            <a:endParaRPr lang="sv-SE" sz="2400" dirty="0"/>
          </a:p>
          <a:p>
            <a:r>
              <a:rPr lang="sv-SE" sz="2400" dirty="0"/>
              <a:t>Kanske känner du någon som bor där som du vill passa på att besöka just då?  </a:t>
            </a:r>
          </a:p>
          <a:p>
            <a:endParaRPr lang="sv-SE" sz="2400" dirty="0"/>
          </a:p>
          <a:p>
            <a:r>
              <a:rPr lang="sv-SE" sz="2400" dirty="0"/>
              <a:t>Avdelningen vet datum och tider. Det gör även diakon Kajsa Olofsson, (Väster-park) eller Jenny Lundqvist (Mikaeligården och Träd-gårdarna).</a:t>
            </a:r>
          </a:p>
        </p:txBody>
      </p:sp>
    </p:spTree>
    <p:extLst>
      <p:ext uri="{BB962C8B-B14F-4D97-AF65-F5344CB8AC3E}">
        <p14:creationId xmlns:p14="http://schemas.microsoft.com/office/powerpoint/2010/main" val="128960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82E750-DB0D-C8C0-8AFF-17CA614BF0F1}"/>
              </a:ext>
            </a:extLst>
          </p:cNvPr>
          <p:cNvSpPr>
            <a:spLocks noGrp="1"/>
          </p:cNvSpPr>
          <p:nvPr>
            <p:ph type="title"/>
          </p:nvPr>
        </p:nvSpPr>
        <p:spPr>
          <a:xfrm>
            <a:off x="2203796" y="1104575"/>
            <a:ext cx="9124122" cy="4791632"/>
          </a:xfrm>
        </p:spPr>
        <p:txBody>
          <a:bodyPr/>
          <a:lstStyle/>
          <a:p>
            <a:pPr>
              <a:spcBef>
                <a:spcPts val="1200"/>
              </a:spcBef>
            </a:pPr>
            <a:r>
              <a:rPr lang="sv-SE"/>
              <a:t>Veckomässa</a:t>
            </a:r>
            <a:br>
              <a:rPr lang="sv-SE"/>
            </a:br>
            <a:r>
              <a:rPr lang="sv-SE"/>
              <a:t>varje torsdag kl. 18:30 </a:t>
            </a:r>
            <a:br>
              <a:rPr lang="sv-SE"/>
            </a:br>
            <a:r>
              <a:rPr lang="sv-SE"/>
              <a:t>i S:t Mikaels kyrka. </a:t>
            </a:r>
            <a:br>
              <a:rPr lang="sv-SE"/>
            </a:br>
            <a:br>
              <a:rPr lang="sv-SE" sz="1500"/>
            </a:br>
            <a:r>
              <a:rPr lang="sv-SE" sz="4000" i="1"/>
              <a:t>Smörgåsfika finns på </a:t>
            </a:r>
            <a:br>
              <a:rPr lang="sv-SE" sz="4000" i="1"/>
            </a:br>
            <a:r>
              <a:rPr lang="sv-SE" sz="4000" i="1"/>
              <a:t>kyrktorget från 17:30. </a:t>
            </a:r>
            <a:br>
              <a:rPr lang="sv-SE"/>
            </a:br>
            <a:br>
              <a:rPr lang="sv-SE" sz="2000"/>
            </a:br>
            <a:r>
              <a:rPr lang="sv-SE"/>
              <a:t>Välkommen! </a:t>
            </a:r>
          </a:p>
        </p:txBody>
      </p:sp>
      <p:pic>
        <p:nvPicPr>
          <p:cNvPr id="8" name="Bildobjekt 7">
            <a:extLst>
              <a:ext uri="{FF2B5EF4-FFF2-40B4-BE49-F238E27FC236}">
                <a16:creationId xmlns:a16="http://schemas.microsoft.com/office/drawing/2014/main" id="{570BF8CD-7AA2-4C47-1F08-7A22B3BA9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6207"/>
            <a:ext cx="10691813" cy="7075923"/>
          </a:xfrm>
          <a:prstGeom prst="rect">
            <a:avLst/>
          </a:prstGeom>
        </p:spPr>
      </p:pic>
    </p:spTree>
    <p:extLst>
      <p:ext uri="{BB962C8B-B14F-4D97-AF65-F5344CB8AC3E}">
        <p14:creationId xmlns:p14="http://schemas.microsoft.com/office/powerpoint/2010/main" val="372320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94E0A-E21F-EF8B-D929-98C61D4BFBF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20BB797-EBD8-BA36-7D02-3C8BC029F875}"/>
              </a:ext>
            </a:extLst>
          </p:cNvPr>
          <p:cNvSpPr>
            <a:spLocks noGrp="1"/>
          </p:cNvSpPr>
          <p:nvPr>
            <p:ph type="title"/>
          </p:nvPr>
        </p:nvSpPr>
        <p:spPr>
          <a:xfrm>
            <a:off x="1280159" y="3081875"/>
            <a:ext cx="3881120" cy="2264125"/>
          </a:xfrm>
        </p:spPr>
        <p:txBody>
          <a:bodyPr/>
          <a:lstStyle/>
          <a:p>
            <a:r>
              <a:rPr lang="sv-SE"/>
              <a:t>Psalmsnack med </a:t>
            </a:r>
            <a:br>
              <a:rPr lang="sv-SE"/>
            </a:br>
            <a:r>
              <a:rPr lang="sv-SE"/>
              <a:t>kantor Carl</a:t>
            </a:r>
          </a:p>
        </p:txBody>
      </p:sp>
      <p:pic>
        <p:nvPicPr>
          <p:cNvPr id="8" name="Platshållare för bild 7">
            <a:extLst>
              <a:ext uri="{FF2B5EF4-FFF2-40B4-BE49-F238E27FC236}">
                <a16:creationId xmlns:a16="http://schemas.microsoft.com/office/drawing/2014/main" id="{864D3804-1D7C-4A3B-10A7-A8422DC36FD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 r="15"/>
          <a:stretch>
            <a:fillRect/>
          </a:stretch>
        </p:blipFill>
        <p:spPr>
          <a:xfrm>
            <a:off x="5345906" y="0"/>
            <a:ext cx="5346000" cy="5346000"/>
          </a:xfrm>
          <a:custGeom>
            <a:avLst/>
            <a:gdLst>
              <a:gd name="connsiteX0" fmla="*/ 0 w 5346000"/>
              <a:gd name="connsiteY0" fmla="*/ 0 h 5346000"/>
              <a:gd name="connsiteX1" fmla="*/ 5346000 w 5346000"/>
              <a:gd name="connsiteY1" fmla="*/ 5346000 h 5346000"/>
              <a:gd name="connsiteX2" fmla="*/ 0 w 5346000"/>
              <a:gd name="connsiteY2" fmla="*/ 5346000 h 5346000"/>
            </a:gdLst>
            <a:ahLst/>
            <a:cxnLst>
              <a:cxn ang="0">
                <a:pos x="connsiteX0" y="connsiteY0"/>
              </a:cxn>
              <a:cxn ang="0">
                <a:pos x="connsiteX1" y="connsiteY1"/>
              </a:cxn>
              <a:cxn ang="0">
                <a:pos x="connsiteX2" y="connsiteY2"/>
              </a:cxn>
            </a:cxnLst>
            <a:rect l="l" t="t" r="r" b="b"/>
            <a:pathLst>
              <a:path w="5346000" h="5346000">
                <a:moveTo>
                  <a:pt x="0" y="0"/>
                </a:moveTo>
                <a:cubicBezTo>
                  <a:pt x="2952514" y="0"/>
                  <a:pt x="5346000" y="2393486"/>
                  <a:pt x="5346000" y="5346000"/>
                </a:cubicBezTo>
                <a:lnTo>
                  <a:pt x="0" y="5346000"/>
                </a:lnTo>
                <a:close/>
              </a:path>
            </a:pathLst>
          </a:custGeom>
          <a:noFill/>
        </p:spPr>
      </p:pic>
      <p:sp>
        <p:nvSpPr>
          <p:cNvPr id="4" name="Platshållare för text 3">
            <a:extLst>
              <a:ext uri="{FF2B5EF4-FFF2-40B4-BE49-F238E27FC236}">
                <a16:creationId xmlns:a16="http://schemas.microsoft.com/office/drawing/2014/main" id="{C6E995D6-7449-323B-72E2-285B2B985766}"/>
              </a:ext>
            </a:extLst>
          </p:cNvPr>
          <p:cNvSpPr>
            <a:spLocks noGrp="1"/>
          </p:cNvSpPr>
          <p:nvPr>
            <p:ph type="body" idx="1"/>
          </p:nvPr>
        </p:nvSpPr>
        <p:spPr>
          <a:xfrm>
            <a:off x="500648" y="5702365"/>
            <a:ext cx="9321263" cy="7972995"/>
          </a:xfrm>
        </p:spPr>
        <p:txBody>
          <a:bodyPr/>
          <a:lstStyle/>
          <a:p>
            <a:pPr lvl="0" defTabSz="914400" eaLnBrk="0" fontAlgn="base" hangingPunct="0">
              <a:lnSpc>
                <a:spcPct val="100000"/>
              </a:lnSpc>
              <a:spcBef>
                <a:spcPct val="0"/>
              </a:spcBef>
              <a:spcAft>
                <a:spcPct val="0"/>
              </a:spcAft>
            </a:pPr>
            <a:r>
              <a:rPr lang="sv-SE" altLang="sv-SE" sz="3000">
                <a:solidFill>
                  <a:srgbClr val="080809"/>
                </a:solidFill>
                <a:latin typeface="inherit"/>
                <a:cs typeface="Segoe UI Historic" panose="020B0502040204020203" pitchFamily="34" charset="0"/>
              </a:rPr>
              <a:t>Kom och prata psalmer ..och kanske sjunger vi några också.. </a:t>
            </a:r>
            <a:r>
              <a:rPr lang="sv-SE" altLang="sv-SE" sz="3000" i="1">
                <a:solidFill>
                  <a:srgbClr val="080809"/>
                </a:solidFill>
                <a:latin typeface="inherit"/>
                <a:cs typeface="Segoe UI Historic" panose="020B0502040204020203" pitchFamily="34" charset="0"/>
              </a:rPr>
              <a:t>Psalmsnack</a:t>
            </a:r>
            <a:r>
              <a:rPr lang="sv-SE" altLang="sv-SE" sz="3000">
                <a:solidFill>
                  <a:srgbClr val="080809"/>
                </a:solidFill>
                <a:latin typeface="inherit"/>
                <a:cs typeface="Segoe UI Historic" panose="020B0502040204020203" pitchFamily="34" charset="0"/>
              </a:rPr>
              <a:t> är en samtalsserie om musik och psalmer i församlingen. Första tillfället var i början av mars, men två gånger återstår. Träffarna är fristående. Välkommen att upptäcka och sjunga tillsammans! Samtalsledare är vår kantor Carl Bäckman </a:t>
            </a:r>
            <a:r>
              <a:rPr lang="sv-SE" altLang="sv-SE" sz="3000" err="1">
                <a:solidFill>
                  <a:srgbClr val="080809"/>
                </a:solidFill>
                <a:latin typeface="inherit"/>
                <a:cs typeface="Segoe UI Historic" panose="020B0502040204020203" pitchFamily="34" charset="0"/>
              </a:rPr>
              <a:t>Künkel</a:t>
            </a:r>
            <a:r>
              <a:rPr lang="sv-SE" altLang="sv-SE" sz="3000">
                <a:solidFill>
                  <a:srgbClr val="080809"/>
                </a:solidFill>
                <a:latin typeface="inherit"/>
                <a:cs typeface="Segoe UI Historic" panose="020B0502040204020203" pitchFamily="34" charset="0"/>
              </a:rPr>
              <a:t>.</a:t>
            </a:r>
            <a:endParaRPr lang="sv-SE" altLang="sv-SE" sz="3000"/>
          </a:p>
          <a:p>
            <a:pPr lvl="0" defTabSz="914400" eaLnBrk="0" fontAlgn="base" hangingPunct="0">
              <a:lnSpc>
                <a:spcPct val="100000"/>
              </a:lnSpc>
              <a:spcBef>
                <a:spcPct val="0"/>
              </a:spcBef>
              <a:spcAft>
                <a:spcPct val="0"/>
              </a:spcAft>
            </a:pPr>
            <a:r>
              <a:rPr lang="sv-SE" altLang="sv-SE" b="1" i="1">
                <a:solidFill>
                  <a:srgbClr val="080809"/>
                </a:solidFill>
                <a:latin typeface="inherit"/>
                <a:cs typeface="Segoe UI Historic" panose="020B0502040204020203" pitchFamily="34" charset="0"/>
              </a:rPr>
              <a:t>Datum och teman: </a:t>
            </a:r>
            <a:endParaRPr lang="sv-SE" altLang="sv-SE" b="1" i="1">
              <a:solidFill>
                <a:srgbClr val="080809"/>
              </a:solidFill>
              <a:latin typeface="Segoe UI Historic" panose="020B0502040204020203" pitchFamily="34" charset="0"/>
              <a:cs typeface="Segoe UI Historic" panose="020B0502040204020203" pitchFamily="34" charset="0"/>
            </a:endParaRPr>
          </a:p>
          <a:p>
            <a:pPr lvl="0" defTabSz="914400" eaLnBrk="0" fontAlgn="base" hangingPunct="0">
              <a:lnSpc>
                <a:spcPct val="100000"/>
              </a:lnSpc>
              <a:spcBef>
                <a:spcPct val="0"/>
              </a:spcBef>
              <a:spcAft>
                <a:spcPct val="0"/>
              </a:spcAft>
            </a:pPr>
            <a:r>
              <a:rPr lang="sv-SE" altLang="sv-SE">
                <a:solidFill>
                  <a:srgbClr val="080809"/>
                </a:solidFill>
                <a:latin typeface="inherit"/>
                <a:cs typeface="Segoe UI Historic" panose="020B0502040204020203" pitchFamily="34" charset="0"/>
              </a:rPr>
              <a:t>8/3 – Vad är psalmboken?</a:t>
            </a:r>
            <a:endParaRPr lang="sv-SE" altLang="sv-SE">
              <a:solidFill>
                <a:srgbClr val="080809"/>
              </a:solidFill>
              <a:latin typeface="Segoe UI Historic" panose="020B0502040204020203" pitchFamily="34" charset="0"/>
              <a:cs typeface="Segoe UI Historic" panose="020B0502040204020203" pitchFamily="34" charset="0"/>
            </a:endParaRPr>
          </a:p>
          <a:p>
            <a:pPr lvl="0" defTabSz="914400" eaLnBrk="0" fontAlgn="base" hangingPunct="0">
              <a:lnSpc>
                <a:spcPct val="100000"/>
              </a:lnSpc>
              <a:spcBef>
                <a:spcPct val="0"/>
              </a:spcBef>
              <a:spcAft>
                <a:spcPct val="0"/>
              </a:spcAft>
            </a:pPr>
            <a:r>
              <a:rPr lang="sv-SE" altLang="sv-SE">
                <a:solidFill>
                  <a:srgbClr val="080809"/>
                </a:solidFill>
                <a:latin typeface="inherit"/>
                <a:cs typeface="Segoe UI Historic" panose="020B0502040204020203" pitchFamily="34" charset="0"/>
              </a:rPr>
              <a:t>19/4 – Hur fungerar musikens språk?</a:t>
            </a:r>
            <a:endParaRPr lang="sv-SE" altLang="sv-SE">
              <a:solidFill>
                <a:srgbClr val="080809"/>
              </a:solidFill>
              <a:latin typeface="Segoe UI Historic" panose="020B0502040204020203" pitchFamily="34" charset="0"/>
              <a:cs typeface="Segoe UI Historic" panose="020B0502040204020203" pitchFamily="34" charset="0"/>
            </a:endParaRPr>
          </a:p>
          <a:p>
            <a:pPr lvl="0" defTabSz="914400" eaLnBrk="0" fontAlgn="base" hangingPunct="0">
              <a:lnSpc>
                <a:spcPct val="100000"/>
              </a:lnSpc>
              <a:spcBef>
                <a:spcPct val="0"/>
              </a:spcBef>
              <a:spcAft>
                <a:spcPct val="0"/>
              </a:spcAft>
            </a:pPr>
            <a:r>
              <a:rPr lang="sv-SE" altLang="sv-SE">
                <a:solidFill>
                  <a:srgbClr val="080809"/>
                </a:solidFill>
                <a:latin typeface="inherit"/>
                <a:cs typeface="Segoe UI Historic" panose="020B0502040204020203" pitchFamily="34" charset="0"/>
              </a:rPr>
              <a:t>17/5 – Nya psalmer; Melodifestival?!</a:t>
            </a:r>
            <a:endParaRPr lang="sv-SE" altLang="sv-SE">
              <a:solidFill>
                <a:srgbClr val="080809"/>
              </a:solidFill>
              <a:latin typeface="Segoe UI Historic" panose="020B0502040204020203" pitchFamily="34" charset="0"/>
              <a:cs typeface="Segoe UI Historic" panose="020B0502040204020203" pitchFamily="34" charset="0"/>
            </a:endParaRPr>
          </a:p>
          <a:p>
            <a:pPr lvl="0" defTabSz="914400" eaLnBrk="0" fontAlgn="base" hangingPunct="0">
              <a:lnSpc>
                <a:spcPct val="100000"/>
              </a:lnSpc>
              <a:spcBef>
                <a:spcPct val="0"/>
              </a:spcBef>
              <a:spcAft>
                <a:spcPct val="0"/>
              </a:spcAft>
            </a:pPr>
            <a:br>
              <a:rPr lang="sv-SE" altLang="sv-SE" b="1" i="1">
                <a:solidFill>
                  <a:srgbClr val="080809"/>
                </a:solidFill>
                <a:latin typeface="inherit"/>
                <a:cs typeface="Segoe UI Historic" panose="020B0502040204020203" pitchFamily="34" charset="0"/>
              </a:rPr>
            </a:br>
            <a:r>
              <a:rPr lang="sv-SE" altLang="sv-SE" b="1" i="1">
                <a:solidFill>
                  <a:srgbClr val="080809"/>
                </a:solidFill>
                <a:latin typeface="inherit"/>
                <a:cs typeface="Segoe UI Historic" panose="020B0502040204020203" pitchFamily="34" charset="0"/>
              </a:rPr>
              <a:t>Tid och plats: </a:t>
            </a:r>
            <a:endParaRPr lang="sv-SE" altLang="sv-SE" b="1" i="1">
              <a:solidFill>
                <a:srgbClr val="080809"/>
              </a:solidFill>
              <a:latin typeface="Segoe UI Historic" panose="020B0502040204020203" pitchFamily="34" charset="0"/>
              <a:cs typeface="Segoe UI Historic" panose="020B0502040204020203" pitchFamily="34" charset="0"/>
            </a:endParaRPr>
          </a:p>
          <a:p>
            <a:pPr lvl="0" defTabSz="914400" eaLnBrk="0" fontAlgn="base" hangingPunct="0">
              <a:lnSpc>
                <a:spcPct val="100000"/>
              </a:lnSpc>
              <a:spcBef>
                <a:spcPct val="0"/>
              </a:spcBef>
              <a:spcAft>
                <a:spcPct val="0"/>
              </a:spcAft>
            </a:pPr>
            <a:r>
              <a:rPr lang="sv-SE" altLang="sv-SE">
                <a:solidFill>
                  <a:srgbClr val="080809"/>
                </a:solidFill>
                <a:latin typeface="inherit"/>
                <a:cs typeface="Segoe UI Historic" panose="020B0502040204020203" pitchFamily="34" charset="0"/>
              </a:rPr>
              <a:t>Efter kyrkkaffet, ca 11.30. Vi håller på ca en timma och är i Gamla kyrkan (vita magasinet med triangelformade fönster). </a:t>
            </a:r>
            <a:endParaRPr lang="sv-SE" altLang="sv-SE">
              <a:solidFill>
                <a:srgbClr val="080809"/>
              </a:solidFill>
              <a:latin typeface="Segoe UI Historic" panose="020B0502040204020203" pitchFamily="34" charset="0"/>
              <a:cs typeface="Segoe UI Historic" panose="020B0502040204020203" pitchFamily="34" charset="0"/>
            </a:endParaRPr>
          </a:p>
          <a:p>
            <a:pPr defTabSz="914400" eaLnBrk="0" fontAlgn="base" hangingPunct="0">
              <a:lnSpc>
                <a:spcPct val="100000"/>
              </a:lnSpc>
              <a:spcBef>
                <a:spcPct val="0"/>
              </a:spcBef>
              <a:spcAft>
                <a:spcPct val="0"/>
              </a:spcAft>
            </a:pPr>
            <a:br>
              <a:rPr lang="sv-SE" altLang="sv-SE" b="1" i="1">
                <a:solidFill>
                  <a:srgbClr val="080809"/>
                </a:solidFill>
                <a:latin typeface="inherit"/>
                <a:cs typeface="Segoe UI Historic" panose="020B0502040204020203" pitchFamily="34" charset="0"/>
              </a:rPr>
            </a:br>
            <a:r>
              <a:rPr lang="sv-SE" altLang="sv-SE" b="1" i="1">
                <a:solidFill>
                  <a:srgbClr val="080809"/>
                </a:solidFill>
                <a:latin typeface="inherit"/>
                <a:cs typeface="Segoe UI Historic" panose="020B0502040204020203" pitchFamily="34" charset="0"/>
              </a:rPr>
              <a:t>Kontakt: </a:t>
            </a:r>
            <a:r>
              <a:rPr lang="sv-SE" altLang="sv-SE">
                <a:solidFill>
                  <a:srgbClr val="080809"/>
                </a:solidFill>
                <a:latin typeface="inherit"/>
                <a:cs typeface="Segoe UI Historic" panose="020B0502040204020203" pitchFamily="34" charset="0"/>
              </a:rPr>
              <a:t>Carl Bäckman </a:t>
            </a:r>
            <a:r>
              <a:rPr lang="sv-SE" altLang="sv-SE" err="1">
                <a:solidFill>
                  <a:srgbClr val="080809"/>
                </a:solidFill>
                <a:latin typeface="inherit"/>
                <a:cs typeface="Segoe UI Historic" panose="020B0502040204020203" pitchFamily="34" charset="0"/>
              </a:rPr>
              <a:t>Künkel</a:t>
            </a:r>
            <a:r>
              <a:rPr lang="sv-SE" altLang="sv-SE">
                <a:solidFill>
                  <a:srgbClr val="080809"/>
                </a:solidFill>
                <a:latin typeface="inherit"/>
                <a:cs typeface="Segoe UI Historic" panose="020B0502040204020203" pitchFamily="34" charset="0"/>
              </a:rPr>
              <a:t>, 019-154627</a:t>
            </a:r>
            <a:endParaRPr lang="sv-SE" altLang="sv-SE" sz="4400">
              <a:latin typeface="Arial" panose="020B0604020202020204" pitchFamily="34" charset="0"/>
            </a:endParaRPr>
          </a:p>
          <a:p>
            <a:pPr lvl="0" defTabSz="914400" eaLnBrk="0" fontAlgn="base" hangingPunct="0">
              <a:lnSpc>
                <a:spcPct val="100000"/>
              </a:lnSpc>
              <a:spcBef>
                <a:spcPct val="0"/>
              </a:spcBef>
              <a:spcAft>
                <a:spcPct val="0"/>
              </a:spcAft>
            </a:pPr>
            <a:r>
              <a:rPr lang="sv-SE" altLang="sv-SE">
                <a:solidFill>
                  <a:srgbClr val="080809"/>
                </a:solidFill>
                <a:latin typeface="inherit"/>
                <a:cs typeface="Segoe UI Historic" panose="020B0502040204020203" pitchFamily="34" charset="0"/>
              </a:rPr>
              <a:t>carl.backmankunkel@svenskakyrkan.se</a:t>
            </a:r>
            <a:endParaRPr lang="sv-SE" altLang="sv-SE">
              <a:solidFill>
                <a:srgbClr val="080809"/>
              </a:solidFill>
              <a:latin typeface="Segoe UI Historic" panose="020B0502040204020203" pitchFamily="34" charset="0"/>
              <a:cs typeface="Segoe UI Historic" panose="020B0502040204020203" pitchFamily="34" charset="0"/>
            </a:endParaRPr>
          </a:p>
          <a:p>
            <a:endParaRPr lang="sv-SE"/>
          </a:p>
        </p:txBody>
      </p:sp>
      <p:pic>
        <p:nvPicPr>
          <p:cNvPr id="1026" name="Picture 2" descr="😊">
            <a:extLst>
              <a:ext uri="{FF2B5EF4-FFF2-40B4-BE49-F238E27FC236}">
                <a16:creationId xmlns:a16="http://schemas.microsoft.com/office/drawing/2014/main" id="{CF3A53D4-7F78-5E6A-84EB-B35D049BA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100647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0" name="Uttryckssymbol 9">
            <a:extLst>
              <a:ext uri="{FF2B5EF4-FFF2-40B4-BE49-F238E27FC236}">
                <a16:creationId xmlns:a16="http://schemas.microsoft.com/office/drawing/2014/main" id="{58E7233C-AECA-7891-D26F-71A86883E34A}"/>
              </a:ext>
            </a:extLst>
          </p:cNvPr>
          <p:cNvSpPr/>
          <p:nvPr/>
        </p:nvSpPr>
        <p:spPr>
          <a:xfrm>
            <a:off x="9313911" y="5844605"/>
            <a:ext cx="236489" cy="271715"/>
          </a:xfrm>
          <a:prstGeom prst="smileyFac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3218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814B4-49C7-AB8E-9732-CEE48AAA67E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5BE8050-FDA8-349C-6FEF-7C83E7C6F695}"/>
              </a:ext>
            </a:extLst>
          </p:cNvPr>
          <p:cNvSpPr>
            <a:spLocks noGrp="1"/>
          </p:cNvSpPr>
          <p:nvPr>
            <p:ph type="title"/>
          </p:nvPr>
        </p:nvSpPr>
        <p:spPr>
          <a:xfrm>
            <a:off x="690880" y="5623501"/>
            <a:ext cx="9022080" cy="1951291"/>
          </a:xfrm>
        </p:spPr>
        <p:txBody>
          <a:bodyPr/>
          <a:lstStyle/>
          <a:p>
            <a:r>
              <a:rPr lang="sv-SE" sz="5500"/>
              <a:t>Helgmålsringning i </a:t>
            </a:r>
            <a:r>
              <a:rPr lang="sv-SE" sz="5500" err="1"/>
              <a:t>Svt</a:t>
            </a:r>
            <a:br>
              <a:rPr lang="sv-SE" sz="5500"/>
            </a:br>
            <a:r>
              <a:rPr lang="sv-SE" sz="5500"/>
              <a:t>från S:t  Mikaels kyrka</a:t>
            </a:r>
          </a:p>
        </p:txBody>
      </p:sp>
      <p:sp>
        <p:nvSpPr>
          <p:cNvPr id="4" name="Platshållare för text 3">
            <a:extLst>
              <a:ext uri="{FF2B5EF4-FFF2-40B4-BE49-F238E27FC236}">
                <a16:creationId xmlns:a16="http://schemas.microsoft.com/office/drawing/2014/main" id="{9BE48981-DACF-82BA-055C-F5361BD5BF88}"/>
              </a:ext>
            </a:extLst>
          </p:cNvPr>
          <p:cNvSpPr>
            <a:spLocks noGrp="1"/>
          </p:cNvSpPr>
          <p:nvPr>
            <p:ph type="body" idx="1"/>
          </p:nvPr>
        </p:nvSpPr>
        <p:spPr>
          <a:xfrm>
            <a:off x="690880" y="7559675"/>
            <a:ext cx="9260303" cy="5638619"/>
          </a:xfrm>
        </p:spPr>
        <p:txBody>
          <a:bodyPr/>
          <a:lstStyle/>
          <a:p>
            <a:r>
              <a:rPr lang="sv-SE"/>
              <a:t>Varje lördag kl. 17:50 sänds </a:t>
            </a:r>
            <a:r>
              <a:rPr lang="sv-SE" i="1"/>
              <a:t>Helgmålsringning</a:t>
            </a:r>
            <a:r>
              <a:rPr lang="sv-SE"/>
              <a:t> på SVT 1, en kort andakt inför söndagens tema och evangelietext. </a:t>
            </a:r>
            <a:br>
              <a:rPr lang="sv-SE"/>
            </a:br>
            <a:r>
              <a:rPr lang="sv-SE"/>
              <a:t>Inför Andra söndagen i fastan samt inför Jungfru Marie bebådelsedag höll vår präst Karin Maltén i helgmålsringningen. </a:t>
            </a:r>
          </a:p>
          <a:p>
            <a:r>
              <a:rPr lang="sv-SE"/>
              <a:t>Titta gärna i efterhand på </a:t>
            </a:r>
            <a:r>
              <a:rPr lang="sv-SE" err="1"/>
              <a:t>Svt</a:t>
            </a:r>
            <a:r>
              <a:rPr lang="sv-SE"/>
              <a:t> play. Sök på ’helgmålsringning’ så hittar du sändningen från Mikael.  </a:t>
            </a:r>
          </a:p>
          <a:p>
            <a:r>
              <a:rPr lang="sv-SE"/>
              <a:t>https://www.svtplay.se/helgmalsringning</a:t>
            </a:r>
          </a:p>
          <a:p>
            <a:br>
              <a:rPr lang="sv-SE"/>
            </a:br>
            <a:r>
              <a:rPr lang="sv-SE"/>
              <a:t>Foto: Johannes Söderberg/</a:t>
            </a:r>
            <a:r>
              <a:rPr lang="sv-SE" err="1"/>
              <a:t>svt</a:t>
            </a:r>
            <a:endParaRPr lang="sv-SE"/>
          </a:p>
          <a:p>
            <a:endParaRPr lang="sv-SE"/>
          </a:p>
        </p:txBody>
      </p:sp>
      <p:pic>
        <p:nvPicPr>
          <p:cNvPr id="26" name="Platshållare för bild 25">
            <a:extLst>
              <a:ext uri="{FF2B5EF4-FFF2-40B4-BE49-F238E27FC236}">
                <a16:creationId xmlns:a16="http://schemas.microsoft.com/office/drawing/2014/main" id="{DC0C9677-CB1E-CB4E-81EA-E8AA41C69A6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74" r="1574"/>
          <a:stretch>
            <a:fillRect/>
          </a:stretch>
        </p:blipFill>
        <p:spPr>
          <a:custGeom>
            <a:avLst/>
            <a:gdLst>
              <a:gd name="connsiteX0" fmla="*/ 0 w 5346000"/>
              <a:gd name="connsiteY0" fmla="*/ 0 h 5346000"/>
              <a:gd name="connsiteX1" fmla="*/ 5346000 w 5346000"/>
              <a:gd name="connsiteY1" fmla="*/ 5346000 h 5346000"/>
              <a:gd name="connsiteX2" fmla="*/ 0 w 5346000"/>
              <a:gd name="connsiteY2" fmla="*/ 5346000 h 5346000"/>
            </a:gdLst>
            <a:ahLst/>
            <a:cxnLst>
              <a:cxn ang="0">
                <a:pos x="connsiteX0" y="connsiteY0"/>
              </a:cxn>
              <a:cxn ang="0">
                <a:pos x="connsiteX1" y="connsiteY1"/>
              </a:cxn>
              <a:cxn ang="0">
                <a:pos x="connsiteX2" y="connsiteY2"/>
              </a:cxn>
            </a:cxnLst>
            <a:rect l="l" t="t" r="r" b="b"/>
            <a:pathLst>
              <a:path w="5346000" h="5346000">
                <a:moveTo>
                  <a:pt x="0" y="0"/>
                </a:moveTo>
                <a:cubicBezTo>
                  <a:pt x="2952514" y="0"/>
                  <a:pt x="5346000" y="2393486"/>
                  <a:pt x="5346000" y="5346000"/>
                </a:cubicBezTo>
                <a:lnTo>
                  <a:pt x="0" y="5346000"/>
                </a:lnTo>
                <a:close/>
              </a:path>
            </a:pathLst>
          </a:custGeom>
          <a:noFill/>
        </p:spPr>
      </p:pic>
    </p:spTree>
    <p:extLst>
      <p:ext uri="{BB962C8B-B14F-4D97-AF65-F5344CB8AC3E}">
        <p14:creationId xmlns:p14="http://schemas.microsoft.com/office/powerpoint/2010/main" val="179787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E8003-1EE9-CBF1-5B63-7783C8BE104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032E371-8949-8B87-39D7-11007058FC22}"/>
              </a:ext>
            </a:extLst>
          </p:cNvPr>
          <p:cNvSpPr>
            <a:spLocks noGrp="1"/>
          </p:cNvSpPr>
          <p:nvPr>
            <p:ph type="title"/>
          </p:nvPr>
        </p:nvSpPr>
        <p:spPr>
          <a:xfrm>
            <a:off x="614700" y="6002540"/>
            <a:ext cx="9364187" cy="1499540"/>
          </a:xfrm>
        </p:spPr>
        <p:txBody>
          <a:bodyPr lIns="91440" tIns="45720" rIns="91440" bIns="45720" anchor="t"/>
          <a:lstStyle/>
          <a:p>
            <a:r>
              <a:rPr lang="sv-SE" sz="5100">
                <a:latin typeface="DM Sans Medium"/>
              </a:rPr>
              <a:t>Söndag 26 april kl.18.00     Gott och blandat. </a:t>
            </a:r>
          </a:p>
        </p:txBody>
      </p:sp>
      <p:sp>
        <p:nvSpPr>
          <p:cNvPr id="4" name="Platshållare för text 3">
            <a:extLst>
              <a:ext uri="{FF2B5EF4-FFF2-40B4-BE49-F238E27FC236}">
                <a16:creationId xmlns:a16="http://schemas.microsoft.com/office/drawing/2014/main" id="{F3D0351D-2F9D-A3C6-3045-F7D2B8BEA0F0}"/>
              </a:ext>
            </a:extLst>
          </p:cNvPr>
          <p:cNvSpPr>
            <a:spLocks noGrp="1"/>
          </p:cNvSpPr>
          <p:nvPr>
            <p:ph type="body" idx="1"/>
          </p:nvPr>
        </p:nvSpPr>
        <p:spPr>
          <a:xfrm>
            <a:off x="614699" y="7561829"/>
            <a:ext cx="8863488" cy="1874660"/>
          </a:xfrm>
        </p:spPr>
        <p:txBody>
          <a:bodyPr lIns="91440" tIns="45720" rIns="91440" bIns="45720" anchor="t"/>
          <a:lstStyle/>
          <a:p>
            <a:r>
              <a:rPr lang="sv-SE">
                <a:latin typeface="DM Sans"/>
              </a:rPr>
              <a:t>Talanger från Mikaels församling bjuder på en härlig blandning musik.</a:t>
            </a:r>
          </a:p>
          <a:p>
            <a:r>
              <a:rPr lang="sv-SE">
                <a:latin typeface="DM Sans"/>
              </a:rPr>
              <a:t>Medverkande: Mikaelikören, Unga ledare, Michael Nausner, Noa Windal och Christian Wallentin.</a:t>
            </a:r>
          </a:p>
        </p:txBody>
      </p:sp>
      <p:pic>
        <p:nvPicPr>
          <p:cNvPr id="10" name="Platshållare för bild 9">
            <a:extLst>
              <a:ext uri="{FF2B5EF4-FFF2-40B4-BE49-F238E27FC236}">
                <a16:creationId xmlns:a16="http://schemas.microsoft.com/office/drawing/2014/main" id="{5D175E71-21CE-A29E-9D9C-2DC55B872E1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 r="15"/>
          <a:stretch>
            <a:fillRect/>
          </a:stretch>
        </p:blipFill>
        <p:spPr>
          <a:custGeom>
            <a:avLst/>
            <a:gdLst>
              <a:gd name="connsiteX0" fmla="*/ 0 w 5346000"/>
              <a:gd name="connsiteY0" fmla="*/ 0 h 5346000"/>
              <a:gd name="connsiteX1" fmla="*/ 5346000 w 5346000"/>
              <a:gd name="connsiteY1" fmla="*/ 5346000 h 5346000"/>
              <a:gd name="connsiteX2" fmla="*/ 0 w 5346000"/>
              <a:gd name="connsiteY2" fmla="*/ 5346000 h 5346000"/>
            </a:gdLst>
            <a:ahLst/>
            <a:cxnLst>
              <a:cxn ang="0">
                <a:pos x="connsiteX0" y="connsiteY0"/>
              </a:cxn>
              <a:cxn ang="0">
                <a:pos x="connsiteX1" y="connsiteY1"/>
              </a:cxn>
              <a:cxn ang="0">
                <a:pos x="connsiteX2" y="connsiteY2"/>
              </a:cxn>
            </a:cxnLst>
            <a:rect l="l" t="t" r="r" b="b"/>
            <a:pathLst>
              <a:path w="5346000" h="5346000">
                <a:moveTo>
                  <a:pt x="0" y="0"/>
                </a:moveTo>
                <a:cubicBezTo>
                  <a:pt x="2952514" y="0"/>
                  <a:pt x="5346000" y="2393486"/>
                  <a:pt x="5346000" y="5346000"/>
                </a:cubicBezTo>
                <a:lnTo>
                  <a:pt x="0" y="5346000"/>
                </a:lnTo>
                <a:close/>
              </a:path>
            </a:pathLst>
          </a:custGeom>
          <a:noFill/>
        </p:spPr>
      </p:pic>
      <p:sp>
        <p:nvSpPr>
          <p:cNvPr id="3" name="Rubrik 1">
            <a:extLst>
              <a:ext uri="{FF2B5EF4-FFF2-40B4-BE49-F238E27FC236}">
                <a16:creationId xmlns:a16="http://schemas.microsoft.com/office/drawing/2014/main" id="{0D110204-69B4-2215-FA59-D8F30EB70261}"/>
              </a:ext>
            </a:extLst>
          </p:cNvPr>
          <p:cNvSpPr txBox="1">
            <a:spLocks/>
          </p:cNvSpPr>
          <p:nvPr/>
        </p:nvSpPr>
        <p:spPr>
          <a:xfrm>
            <a:off x="614699" y="9726629"/>
            <a:ext cx="9364187" cy="1510978"/>
          </a:xfrm>
          <a:prstGeom prst="rect">
            <a:avLst/>
          </a:prstGeom>
        </p:spPr>
        <p:txBody>
          <a:bodyPr lIns="91440" tIns="45720" rIns="91440" bIns="45720" anchor="t"/>
          <a:lstStyle>
            <a:lvl1pPr algn="l" defTabSz="1069208" rtl="0" eaLnBrk="1" latinLnBrk="0" hangingPunct="1">
              <a:lnSpc>
                <a:spcPct val="90000"/>
              </a:lnSpc>
              <a:spcBef>
                <a:spcPct val="0"/>
              </a:spcBef>
              <a:buNone/>
              <a:defRPr sz="5145" kern="1200">
                <a:solidFill>
                  <a:schemeClr val="tx1"/>
                </a:solidFill>
                <a:latin typeface="DM Sans Medium" pitchFamily="2" charset="0"/>
                <a:ea typeface="+mj-ea"/>
                <a:cs typeface="+mj-cs"/>
              </a:defRPr>
            </a:lvl1pPr>
          </a:lstStyle>
          <a:p>
            <a:r>
              <a:rPr lang="sv-SE" sz="5100">
                <a:latin typeface="DM Sans Medium"/>
              </a:rPr>
              <a:t>Söndag 24 maj kl.18.00 Försommarkonsert.  </a:t>
            </a:r>
          </a:p>
        </p:txBody>
      </p:sp>
      <p:sp>
        <p:nvSpPr>
          <p:cNvPr id="5" name="Rubrik 1">
            <a:extLst>
              <a:ext uri="{FF2B5EF4-FFF2-40B4-BE49-F238E27FC236}">
                <a16:creationId xmlns:a16="http://schemas.microsoft.com/office/drawing/2014/main" id="{66FF7DA1-9686-9A9E-587F-910FFEC90DBB}"/>
              </a:ext>
            </a:extLst>
          </p:cNvPr>
          <p:cNvSpPr txBox="1">
            <a:spLocks/>
          </p:cNvSpPr>
          <p:nvPr/>
        </p:nvSpPr>
        <p:spPr>
          <a:xfrm>
            <a:off x="614699" y="3413218"/>
            <a:ext cx="4682094" cy="1127450"/>
          </a:xfrm>
          <a:prstGeom prst="rect">
            <a:avLst/>
          </a:prstGeom>
        </p:spPr>
        <p:txBody>
          <a:bodyPr/>
          <a:lstStyle>
            <a:lvl1pPr algn="l" defTabSz="1069208" rtl="0" eaLnBrk="1" latinLnBrk="0" hangingPunct="1">
              <a:lnSpc>
                <a:spcPct val="90000"/>
              </a:lnSpc>
              <a:spcBef>
                <a:spcPct val="0"/>
              </a:spcBef>
              <a:buNone/>
              <a:defRPr sz="5145" kern="1200">
                <a:solidFill>
                  <a:schemeClr val="tx1"/>
                </a:solidFill>
                <a:latin typeface="DM Sans Medium" pitchFamily="2" charset="0"/>
                <a:ea typeface="+mj-ea"/>
                <a:cs typeface="+mj-cs"/>
              </a:defRPr>
            </a:lvl1pPr>
          </a:lstStyle>
          <a:p>
            <a:r>
              <a:rPr lang="sv-SE"/>
              <a:t>Musik i Mikael</a:t>
            </a:r>
          </a:p>
        </p:txBody>
      </p:sp>
      <p:sp>
        <p:nvSpPr>
          <p:cNvPr id="7" name="Platshållare för text 3">
            <a:extLst>
              <a:ext uri="{FF2B5EF4-FFF2-40B4-BE49-F238E27FC236}">
                <a16:creationId xmlns:a16="http://schemas.microsoft.com/office/drawing/2014/main" id="{D589D5D3-145F-CB65-8A55-2D0525CC147B}"/>
              </a:ext>
            </a:extLst>
          </p:cNvPr>
          <p:cNvSpPr txBox="1">
            <a:spLocks/>
          </p:cNvSpPr>
          <p:nvPr/>
        </p:nvSpPr>
        <p:spPr>
          <a:xfrm>
            <a:off x="614699" y="11229792"/>
            <a:ext cx="8863488" cy="1586252"/>
          </a:xfrm>
          <a:prstGeom prst="rect">
            <a:avLst/>
          </a:prstGeom>
        </p:spPr>
        <p:txBody>
          <a:bodyPr lIns="91440" tIns="45720" rIns="91440" bIns="45720" anchor="t"/>
          <a:lstStyle>
            <a:lvl1pPr marL="0" indent="0" algn="l" defTabSz="1069208" rtl="0" eaLnBrk="1" latinLnBrk="0" hangingPunct="1">
              <a:lnSpc>
                <a:spcPct val="90000"/>
              </a:lnSpc>
              <a:spcBef>
                <a:spcPts val="1169"/>
              </a:spcBef>
              <a:buFont typeface="Arial" panose="020B0604020202020204" pitchFamily="34" charset="0"/>
              <a:buNone/>
              <a:defRPr sz="2800" kern="1200">
                <a:solidFill>
                  <a:schemeClr val="tx1"/>
                </a:solidFill>
                <a:latin typeface="DM Sans" pitchFamily="2" charset="0"/>
                <a:ea typeface="+mn-ea"/>
                <a:cs typeface="+mn-cs"/>
              </a:defRPr>
            </a:lvl1pPr>
            <a:lvl2pPr marL="534604" indent="0" algn="l" defTabSz="1069208" rtl="0" eaLnBrk="1" latinLnBrk="0" hangingPunct="1">
              <a:lnSpc>
                <a:spcPct val="90000"/>
              </a:lnSpc>
              <a:spcBef>
                <a:spcPts val="585"/>
              </a:spcBef>
              <a:buFont typeface="Arial" panose="020B0604020202020204" pitchFamily="34" charset="0"/>
              <a:buNone/>
              <a:defRPr sz="2339" kern="1200">
                <a:solidFill>
                  <a:schemeClr val="tx1">
                    <a:tint val="82000"/>
                  </a:schemeClr>
                </a:solidFill>
                <a:latin typeface="+mn-lt"/>
                <a:ea typeface="+mn-ea"/>
                <a:cs typeface="+mn-cs"/>
              </a:defRPr>
            </a:lvl2pPr>
            <a:lvl3pPr marL="1069208" indent="0" algn="l" defTabSz="1069208" rtl="0" eaLnBrk="1" latinLnBrk="0" hangingPunct="1">
              <a:lnSpc>
                <a:spcPct val="90000"/>
              </a:lnSpc>
              <a:spcBef>
                <a:spcPts val="585"/>
              </a:spcBef>
              <a:buFont typeface="Arial" panose="020B0604020202020204" pitchFamily="34" charset="0"/>
              <a:buNone/>
              <a:defRPr sz="2105" kern="1200">
                <a:solidFill>
                  <a:schemeClr val="tx1">
                    <a:tint val="82000"/>
                  </a:schemeClr>
                </a:solidFill>
                <a:latin typeface="+mn-lt"/>
                <a:ea typeface="+mn-ea"/>
                <a:cs typeface="+mn-cs"/>
              </a:defRPr>
            </a:lvl3pPr>
            <a:lvl4pPr marL="1603812"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4pPr>
            <a:lvl5pPr marL="2138416"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5pPr>
            <a:lvl6pPr marL="2673020"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6pPr>
            <a:lvl7pPr marL="3207624"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7pPr>
            <a:lvl8pPr marL="3742228"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8pPr>
            <a:lvl9pPr marL="4276832" indent="0" algn="l" defTabSz="1069208" rtl="0" eaLnBrk="1" latinLnBrk="0" hangingPunct="1">
              <a:lnSpc>
                <a:spcPct val="90000"/>
              </a:lnSpc>
              <a:spcBef>
                <a:spcPts val="585"/>
              </a:spcBef>
              <a:buFont typeface="Arial" panose="020B0604020202020204" pitchFamily="34" charset="0"/>
              <a:buNone/>
              <a:defRPr sz="1871" kern="1200">
                <a:solidFill>
                  <a:schemeClr val="tx1">
                    <a:tint val="82000"/>
                  </a:schemeClr>
                </a:solidFill>
                <a:latin typeface="+mn-lt"/>
                <a:ea typeface="+mn-ea"/>
                <a:cs typeface="+mn-cs"/>
              </a:defRPr>
            </a:lvl9pPr>
          </a:lstStyle>
          <a:p>
            <a:r>
              <a:rPr lang="sv-SE">
                <a:latin typeface="DM Sans"/>
              </a:rPr>
              <a:t>VoxMikaeli bjuder på en försmak av sommaren. </a:t>
            </a:r>
          </a:p>
          <a:p>
            <a:r>
              <a:rPr lang="sv-SE">
                <a:latin typeface="DM Sans"/>
              </a:rPr>
              <a:t>Medlemmarna i VoxMikaeli musicerar både som sångensemble och även solistiskt och instrumentalt.</a:t>
            </a:r>
          </a:p>
        </p:txBody>
      </p:sp>
    </p:spTree>
    <p:extLst>
      <p:ext uri="{BB962C8B-B14F-4D97-AF65-F5344CB8AC3E}">
        <p14:creationId xmlns:p14="http://schemas.microsoft.com/office/powerpoint/2010/main" val="3713609788"/>
      </p:ext>
    </p:extLst>
  </p:cSld>
  <p:clrMapOvr>
    <a:masterClrMapping/>
  </p:clrMapOvr>
</p:sld>
</file>

<file path=ppt/theme/theme1.xml><?xml version="1.0" encoding="utf-8"?>
<a:theme xmlns:a="http://schemas.openxmlformats.org/drawingml/2006/main" name="Affisch A3 - Beige bakgrund - Logga till vänster">
  <a:themeElements>
    <a:clrScheme name="Svenska kyrkan">
      <a:dk1>
        <a:srgbClr val="000000"/>
      </a:dk1>
      <a:lt1>
        <a:srgbClr val="FFEBE1"/>
      </a:lt1>
      <a:dk2>
        <a:srgbClr val="7D0037"/>
      </a:dk2>
      <a:lt2>
        <a:srgbClr val="FFEBE1"/>
      </a:lt2>
      <a:accent1>
        <a:srgbClr val="7D0037"/>
      </a:accent1>
      <a:accent2>
        <a:srgbClr val="FFC3AA"/>
      </a:accent2>
      <a:accent3>
        <a:srgbClr val="FF785A"/>
      </a:accent3>
      <a:accent4>
        <a:srgbClr val="CDC3FF"/>
      </a:accent4>
      <a:accent5>
        <a:srgbClr val="BEE1C8"/>
      </a:accent5>
      <a:accent6>
        <a:srgbClr val="412B72"/>
      </a:accent6>
      <a:hlink>
        <a:srgbClr val="BC8E4C"/>
      </a:hlink>
      <a:folHlink>
        <a:srgbClr val="FF785A"/>
      </a:folHlink>
    </a:clrScheme>
    <a:fontScheme name="Dm Sans">
      <a:majorFont>
        <a:latin typeface="DM Sans 14pt Medium"/>
        <a:ea typeface=""/>
        <a:cs typeface=""/>
      </a:majorFont>
      <a:minorFont>
        <a:latin typeface="DM Sans 14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ffischmall Beige" id="{DE23DBE3-3E06-44E7-A27F-CF6B81FE041D}" vid="{0899F06C-434C-421B-A74B-1BEAD9DD85B7}"/>
    </a:ext>
  </a:extLst>
</a:theme>
</file>

<file path=ppt/theme/theme2.xml><?xml version="1.0" encoding="utf-8"?>
<a:theme xmlns:a="http://schemas.openxmlformats.org/drawingml/2006/main" name="1_Affisch A3 - Beige bakgrund - Logga till vänster">
  <a:themeElements>
    <a:clrScheme name="Svenska kyrkan">
      <a:dk1>
        <a:srgbClr val="000000"/>
      </a:dk1>
      <a:lt1>
        <a:srgbClr val="FFEBE1"/>
      </a:lt1>
      <a:dk2>
        <a:srgbClr val="7D0037"/>
      </a:dk2>
      <a:lt2>
        <a:srgbClr val="FFEBE1"/>
      </a:lt2>
      <a:accent1>
        <a:srgbClr val="7D0037"/>
      </a:accent1>
      <a:accent2>
        <a:srgbClr val="FFC3AA"/>
      </a:accent2>
      <a:accent3>
        <a:srgbClr val="FF785A"/>
      </a:accent3>
      <a:accent4>
        <a:srgbClr val="CDC3FF"/>
      </a:accent4>
      <a:accent5>
        <a:srgbClr val="BEE1C8"/>
      </a:accent5>
      <a:accent6>
        <a:srgbClr val="412B72"/>
      </a:accent6>
      <a:hlink>
        <a:srgbClr val="BC8E4C"/>
      </a:hlink>
      <a:folHlink>
        <a:srgbClr val="FF785A"/>
      </a:folHlink>
    </a:clrScheme>
    <a:fontScheme name="Dm Sans">
      <a:majorFont>
        <a:latin typeface="DM Sans 14pt Medium"/>
        <a:ea typeface=""/>
        <a:cs typeface=""/>
      </a:majorFont>
      <a:minorFont>
        <a:latin typeface="DM Sans 14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ffischmall Beige" id="{DE23DBE3-3E06-44E7-A27F-CF6B81FE041D}" vid="{D9A17366-5F24-465C-8869-ED72C6CFC00B}"/>
    </a:ext>
  </a:extLst>
</a:theme>
</file>

<file path=ppt/theme/theme3.xml><?xml version="1.0" encoding="utf-8"?>
<a:theme xmlns:a="http://schemas.openxmlformats.org/drawingml/2006/main" name="Affisch A3, vit bakgrund, logo nere vänster">
  <a:themeElements>
    <a:clrScheme name="Svenska kyrkan">
      <a:dk1>
        <a:srgbClr val="000000"/>
      </a:dk1>
      <a:lt1>
        <a:srgbClr val="FFEBE1"/>
      </a:lt1>
      <a:dk2>
        <a:srgbClr val="7D0037"/>
      </a:dk2>
      <a:lt2>
        <a:srgbClr val="FFEBE1"/>
      </a:lt2>
      <a:accent1>
        <a:srgbClr val="7D0037"/>
      </a:accent1>
      <a:accent2>
        <a:srgbClr val="FFC3AA"/>
      </a:accent2>
      <a:accent3>
        <a:srgbClr val="FF785A"/>
      </a:accent3>
      <a:accent4>
        <a:srgbClr val="CDC3FF"/>
      </a:accent4>
      <a:accent5>
        <a:srgbClr val="BEE1C8"/>
      </a:accent5>
      <a:accent6>
        <a:srgbClr val="412B72"/>
      </a:accent6>
      <a:hlink>
        <a:srgbClr val="BC8E4C"/>
      </a:hlink>
      <a:folHlink>
        <a:srgbClr val="FF785A"/>
      </a:folHlink>
    </a:clrScheme>
    <a:fontScheme name="DM sans">
      <a:majorFont>
        <a:latin typeface="DM Sans 14pt Medium"/>
        <a:ea typeface=""/>
        <a:cs typeface=""/>
      </a:majorFont>
      <a:minorFont>
        <a:latin typeface="DM Sans 14p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ffisch A3 vit-240528.potx" id="{7E24B809-3C96-4FBE-9CEB-B8FCDEB6CDFB}" vid="{76635B2D-9C4F-44DB-A90C-0CB4CC8A062E}"/>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38EBEC6C0E2084CA33CD809E798419C" ma:contentTypeVersion="15" ma:contentTypeDescription="Skapa ett nytt dokument." ma:contentTypeScope="" ma:versionID="1e1d94e5a341a8408b29d57de1941c26">
  <xsd:schema xmlns:xsd="http://www.w3.org/2001/XMLSchema" xmlns:xs="http://www.w3.org/2001/XMLSchema" xmlns:p="http://schemas.microsoft.com/office/2006/metadata/properties" xmlns:ns2="23fa62d4-6170-4505-aaf4-9ea31576ef36" xmlns:ns3="1e142b3f-87ae-4ef1-8c77-ca26ce959493" xmlns:ns4="972ac3a0-ae57-4bc1-b8f3-e65255091172" targetNamespace="http://schemas.microsoft.com/office/2006/metadata/properties" ma:root="true" ma:fieldsID="3c5a544b1ca5789d986b0ed5aa63fea4" ns2:_="" ns3:_="" ns4:_="">
    <xsd:import namespace="23fa62d4-6170-4505-aaf4-9ea31576ef36"/>
    <xsd:import namespace="1e142b3f-87ae-4ef1-8c77-ca26ce959493"/>
    <xsd:import namespace="972ac3a0-ae57-4bc1-b8f3-e652550911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4:SharedWithUsers" minOccurs="0"/>
                <xsd:element ref="ns4: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fa62d4-6170-4505-aaf4-9ea31576e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80d1b4eb-8425-4edd-a146-3efda088a20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142b3f-87ae-4ef1-8c77-ca26ce95949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8e00e78-d7f9-4882-96a7-ac25642e45f5}" ma:internalName="TaxCatchAll" ma:showField="CatchAllData" ma:web="972ac3a0-ae57-4bc1-b8f3-e652550911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2ac3a0-ae57-4bc1-b8f3-e65255091172"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e142b3f-87ae-4ef1-8c77-ca26ce959493" xsi:nil="true"/>
    <lcf76f155ced4ddcb4097134ff3c332f xmlns="23fa62d4-6170-4505-aaf4-9ea31576ef3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0D11B-7877-4D67-A0C3-CADCC04E6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fa62d4-6170-4505-aaf4-9ea31576ef36"/>
    <ds:schemaRef ds:uri="1e142b3f-87ae-4ef1-8c77-ca26ce959493"/>
    <ds:schemaRef ds:uri="972ac3a0-ae57-4bc1-b8f3-e65255091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A70180-2696-4627-A26E-0EAE9C9B7C7F}">
  <ds:schemaRefs>
    <ds:schemaRef ds:uri="http://purl.org/dc/elements/1.1/"/>
    <ds:schemaRef ds:uri="23fa62d4-6170-4505-aaf4-9ea31576ef36"/>
    <ds:schemaRef ds:uri="http://schemas.microsoft.com/office/2006/metadata/properties"/>
    <ds:schemaRef ds:uri="1e142b3f-87ae-4ef1-8c77-ca26ce95949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972ac3a0-ae57-4bc1-b8f3-e65255091172"/>
    <ds:schemaRef ds:uri="http://www.w3.org/XML/1998/namespace"/>
  </ds:schemaRefs>
</ds:datastoreItem>
</file>

<file path=customXml/itemProps3.xml><?xml version="1.0" encoding="utf-8"?>
<ds:datastoreItem xmlns:ds="http://schemas.openxmlformats.org/officeDocument/2006/customXml" ds:itemID="{AC1EAAED-48F8-41E0-AC53-7E67693CFE76}">
  <ds:schemaRefs>
    <ds:schemaRef ds:uri="http://schemas.microsoft.com/sharepoint/v3/contenttype/forms"/>
  </ds:schemaRefs>
</ds:datastoreItem>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Template>Affischmall Vit</Template>
  <TotalTime>589</TotalTime>
  <Words>1773</Words>
  <Application>Microsoft Office PowerPoint</Application>
  <PresentationFormat>Anpassad</PresentationFormat>
  <Paragraphs>104</Paragraphs>
  <Slides>11</Slides>
  <Notes>0</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11</vt:i4>
      </vt:variant>
    </vt:vector>
  </HeadingPairs>
  <TitlesOfParts>
    <vt:vector size="22" baseType="lpstr">
      <vt:lpstr>Aptos</vt:lpstr>
      <vt:lpstr>Arial</vt:lpstr>
      <vt:lpstr>Calibri</vt:lpstr>
      <vt:lpstr>DM Sans</vt:lpstr>
      <vt:lpstr>DM Sans 14pt</vt:lpstr>
      <vt:lpstr>DM Sans Medium</vt:lpstr>
      <vt:lpstr>inherit</vt:lpstr>
      <vt:lpstr>Segoe UI Historic</vt:lpstr>
      <vt:lpstr>Affisch A3 - Beige bakgrund - Logga till vänster</vt:lpstr>
      <vt:lpstr>1_Affisch A3 - Beige bakgrund - Logga till vänster</vt:lpstr>
      <vt:lpstr>Affisch A3, vit bakgrund, logo nere vänster</vt:lpstr>
      <vt:lpstr>PowerPoint-presentation</vt:lpstr>
      <vt:lpstr>PowerPoint-presentation</vt:lpstr>
      <vt:lpstr>Via Dolorosa i S:t Mikaels kyrka  Meditativ gudstjänst i ord, bild och ton.  Måndag 30/3, tisdag 31/3 och onsdag 1/4  21.00 Via Dolorosa Meditativ andakt med musik, poesi och gestaltning av Simon Gepertz, Johanna Ström Gepertz m.fl.    </vt:lpstr>
      <vt:lpstr>PowerPoint-presentation</vt:lpstr>
      <vt:lpstr>Sångstunder på vård och omsorgs-boenden</vt:lpstr>
      <vt:lpstr>Veckomässa varje torsdag kl. 18:30  i S:t Mikaels kyrka.   Smörgåsfika finns på  kyrktorget från 17:30.   Välkommen! </vt:lpstr>
      <vt:lpstr>Psalmsnack med  kantor Carl</vt:lpstr>
      <vt:lpstr>Helgmålsringning i Svt från S:t  Mikaels kyrka</vt:lpstr>
      <vt:lpstr>Söndag 26 april kl.18.00     Gott och blandat. </vt:lpstr>
      <vt:lpstr>Bli praktikant och gör ett Ung resurs-år  hos oss i Mikael!</vt:lpstr>
      <vt:lpstr>Kontaktuppgifter Mikaels församling</vt:lpstr>
    </vt:vector>
  </TitlesOfParts>
  <Company>Svenska Kyrkan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Ulrika Sövig</dc:creator>
  <cp:lastModifiedBy>Kajsa Olofsson</cp:lastModifiedBy>
  <cp:revision>5</cp:revision>
  <dcterms:created xsi:type="dcterms:W3CDTF">2024-09-24T10:43:50Z</dcterms:created>
  <dcterms:modified xsi:type="dcterms:W3CDTF">2026-04-08T13:35:39Z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0x010100038EBEC6C0E2084CA33CD809E798419C</vt:lpwstr>
  </property>
  <property fmtid="{D5CDD505-2E9C-101B-9397-08002B2CF9AE}" pid="3" name="MediaServiceImageTags">
    <vt:lpwstr/>
  </property>
</Properties>
</file>