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64" r:id="rId4"/>
    <p:sldId id="265" r:id="rId5"/>
    <p:sldId id="273" r:id="rId6"/>
    <p:sldId id="267" r:id="rId7"/>
    <p:sldId id="269" r:id="rId8"/>
    <p:sldId id="270" r:id="rId9"/>
    <p:sldId id="274" r:id="rId10"/>
    <p:sldId id="275" r:id="rId11"/>
    <p:sldId id="268" r:id="rId12"/>
    <p:sldId id="271" r:id="rId13"/>
    <p:sldId id="272" r:id="rId14"/>
    <p:sldId id="276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21" d="100"/>
          <a:sy n="21" d="100"/>
        </p:scale>
        <p:origin x="-144" y="-950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5" name="Shape 21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61429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undertitel (kopia)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ktangel"/>
          <p:cNvSpPr/>
          <p:nvPr/>
        </p:nvSpPr>
        <p:spPr>
          <a:xfrm>
            <a:off x="-88107" y="2732881"/>
            <a:ext cx="24560214" cy="7488040"/>
          </a:xfrm>
          <a:prstGeom prst="rect">
            <a:avLst/>
          </a:prstGeom>
          <a:solidFill>
            <a:srgbClr val="005C8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5" name="Titel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sp>
        <p:nvSpPr>
          <p:cNvPr id="5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57" name="do_logo_original.pdf" descr="do_logo_original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185" name="”Skriv ett citat här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”Skriv ett citat här.” </a:t>
            </a:r>
          </a:p>
        </p:txBody>
      </p:sp>
      <p:sp>
        <p:nvSpPr>
          <p:cNvPr id="18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Bild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94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m (kop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punkter (kopia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C85"/>
                </a:solidFill>
              </a:defRPr>
            </a:lvl1pPr>
          </a:lstStyle>
          <a:p>
            <a:r>
              <a:t>Titeltext</a:t>
            </a:r>
          </a:p>
        </p:txBody>
      </p:sp>
      <p:sp>
        <p:nvSpPr>
          <p:cNvPr id="99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100" name="Bild" descr="Bild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836908" y="989863"/>
            <a:ext cx="1326847" cy="10174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do_logo_original.pdf" descr="do_logo_original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ild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1" name="Titel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el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Bild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39" name="Titel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Titeltext</a:t>
            </a:r>
          </a:p>
        </p:txBody>
      </p:sp>
      <p:sp>
        <p:nvSpPr>
          <p:cNvPr id="14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4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4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Bild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58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5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67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Bild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5" name="Bild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6" name="Bild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7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4" name="do_logo_original.pdf" descr="do_logo_original.pdf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</p:sldLayoutIdLst>
  <p:transition spd="med"/>
  <p:txStyles>
    <p:title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AVRRTIPPSweden@iom.in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do_logo_original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699" y="928116"/>
            <a:ext cx="11992018" cy="1199201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Sexköpslagen	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sv-SE" sz="3600" dirty="0"/>
              <a:t>Det är olagligt att ge ersättning för sex. Ersättning kan till exempel vara </a:t>
            </a:r>
          </a:p>
          <a:p>
            <a:r>
              <a:rPr lang="sv-SE" sz="3600" dirty="0"/>
              <a:t>pengar </a:t>
            </a:r>
          </a:p>
          <a:p>
            <a:r>
              <a:rPr lang="sv-SE" sz="3600" dirty="0"/>
              <a:t>en sovplats </a:t>
            </a:r>
          </a:p>
          <a:p>
            <a:r>
              <a:rPr lang="sv-SE" sz="3600" dirty="0"/>
              <a:t>kläder, smycken eller en mobiltelefon </a:t>
            </a:r>
          </a:p>
          <a:p>
            <a:r>
              <a:rPr lang="sv-SE" sz="3600" dirty="0"/>
              <a:t>alkohol, cigaretter eller droger </a:t>
            </a:r>
          </a:p>
          <a:p>
            <a:r>
              <a:rPr lang="sv-SE" sz="3600" dirty="0"/>
              <a:t>laddning av mobilens kontantkort </a:t>
            </a:r>
          </a:p>
          <a:p>
            <a:r>
              <a:rPr lang="sv-SE" sz="3600" dirty="0"/>
              <a:t>aktiviteter som resor, restaurangbesök eller inträde till klubbar </a:t>
            </a:r>
          </a:p>
          <a:p>
            <a:r>
              <a:rPr lang="sv-SE" sz="3600" dirty="0"/>
              <a:t>mat </a:t>
            </a:r>
          </a:p>
          <a:p>
            <a:r>
              <a:rPr lang="sv-SE" sz="3600" dirty="0"/>
              <a:t>jobb </a:t>
            </a:r>
          </a:p>
          <a:p>
            <a:pPr marL="0" indent="0">
              <a:buNone/>
            </a:pPr>
            <a:r>
              <a:rPr lang="sv-SE" sz="3600" b="1" dirty="0">
                <a:solidFill>
                  <a:srgbClr val="FF0000"/>
                </a:solidFill>
              </a:rPr>
              <a:t>Att köpa sex är olagligt i Sverige </a:t>
            </a:r>
          </a:p>
          <a:p>
            <a:endParaRPr lang="sv-S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1440" y="8121295"/>
            <a:ext cx="5484928" cy="5302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900257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8800" dirty="0">
                <a:solidFill>
                  <a:srgbClr val="FF0000"/>
                </a:solidFill>
              </a:rPr>
              <a:t>MEN</a:t>
            </a:r>
            <a:r>
              <a:rPr lang="sv-SE" dirty="0"/>
              <a:t>, </a:t>
            </a:r>
            <a:r>
              <a:rPr lang="sv-SE" sz="7200" dirty="0" smtClean="0"/>
              <a:t>det finns hjälp att få!</a:t>
            </a:r>
            <a:endParaRPr lang="sv-SE" sz="7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89100" y="3149599"/>
            <a:ext cx="11731932" cy="10005961"/>
          </a:xfrm>
        </p:spPr>
        <p:txBody>
          <a:bodyPr>
            <a:normAutofit/>
          </a:bodyPr>
          <a:lstStyle/>
          <a:p>
            <a:r>
              <a:rPr lang="sv-SE" sz="4000" dirty="0" smtClean="0"/>
              <a:t>I Sverige och i flera andra länder är det lag på att hjälpa personer som är utsatta för människohandel. </a:t>
            </a:r>
          </a:p>
          <a:p>
            <a:r>
              <a:rPr lang="sv-SE" sz="4000" dirty="0" smtClean="0"/>
              <a:t>Du kan ringa till polisen, 112, för att göra en anmälan om din situation. </a:t>
            </a:r>
          </a:p>
          <a:p>
            <a:r>
              <a:rPr lang="sv-SE" sz="4000" dirty="0" smtClean="0"/>
              <a:t>Kommer du i kontakt med andra personer, eller någon du litar på. Tala om för denne vilken situation du är i och att du vill ifrån den. </a:t>
            </a:r>
          </a:p>
          <a:p>
            <a:r>
              <a:rPr lang="sv-SE" sz="4000" dirty="0" smtClean="0"/>
              <a:t>I Sverige har du/dina anhöriga rätt till skydd och säkerhet eftersom det i flera fall är rädslan för att människohandlaren skall göra dig eller andra i din närhet illa.  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2834" y="3207915"/>
            <a:ext cx="7267518" cy="1027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9093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0226" y="1093025"/>
            <a:ext cx="21005800" cy="2286000"/>
          </a:xfrm>
        </p:spPr>
        <p:txBody>
          <a:bodyPr>
            <a:normAutofit fontScale="90000"/>
          </a:bodyPr>
          <a:lstStyle/>
          <a:p>
            <a:r>
              <a:rPr lang="sv-SE" sz="7300" dirty="0"/>
              <a:t>IOM</a:t>
            </a:r>
            <a:r>
              <a:rPr lang="sv-SE" sz="6000" dirty="0"/>
              <a:t> - Stöd för frivilligt återvändande och återintegration av personer utsatta för människohandel eller prostitution i Sverige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25713" y="3220463"/>
            <a:ext cx="20050033" cy="9940412"/>
          </a:xfrm>
        </p:spPr>
        <p:txBody>
          <a:bodyPr numCol="2">
            <a:normAutofit fontScale="25000" lnSpcReduction="20000"/>
          </a:bodyPr>
          <a:lstStyle/>
          <a:p>
            <a:r>
              <a:rPr lang="sv-SE" sz="16000" dirty="0" smtClean="0"/>
              <a:t>Sedan </a:t>
            </a:r>
            <a:r>
              <a:rPr lang="sv-SE" sz="16000" dirty="0"/>
              <a:t>2012 har programmet </a:t>
            </a:r>
            <a:r>
              <a:rPr lang="sv-SE" sz="16000" dirty="0" err="1"/>
              <a:t>AVRRTiPP</a:t>
            </a:r>
            <a:r>
              <a:rPr lang="sv-SE" sz="16000" dirty="0"/>
              <a:t>-SWE erbjudit stöd till </a:t>
            </a:r>
            <a:r>
              <a:rPr lang="sv-SE" sz="16000" dirty="0" smtClean="0"/>
              <a:t>människor som </a:t>
            </a:r>
            <a:r>
              <a:rPr lang="sv-SE" sz="16000" dirty="0"/>
              <a:t>utsatts för människohandel och/eller prostitution i Sverige. </a:t>
            </a:r>
            <a:endParaRPr lang="sv-SE" sz="16000" dirty="0" smtClean="0"/>
          </a:p>
          <a:p>
            <a:r>
              <a:rPr lang="sv-SE" sz="16000" dirty="0" smtClean="0"/>
              <a:t>IOM stöder icke-statliga </a:t>
            </a:r>
            <a:r>
              <a:rPr lang="sv-SE" sz="16000" dirty="0"/>
              <a:t>organisationer, socialarbetare och migrationsverkets tjänstemän med att planera och arrangera assisterat frivillig återvändande och </a:t>
            </a:r>
            <a:r>
              <a:rPr lang="sv-SE" sz="16000" dirty="0" smtClean="0"/>
              <a:t>återintegration på </a:t>
            </a:r>
            <a:r>
              <a:rPr lang="sv-SE" sz="16000" dirty="0"/>
              <a:t>ett säkert, humant och hållbart sätt. </a:t>
            </a:r>
            <a:endParaRPr lang="sv-SE" sz="16000" dirty="0" smtClean="0"/>
          </a:p>
          <a:p>
            <a:pPr marL="0" indent="0">
              <a:buNone/>
            </a:pPr>
            <a:endParaRPr lang="sv-SE" sz="16000" dirty="0"/>
          </a:p>
          <a:p>
            <a:endParaRPr lang="sv-SE" sz="16000" dirty="0" smtClean="0"/>
          </a:p>
          <a:p>
            <a:pPr marL="0" indent="0">
              <a:buNone/>
            </a:pPr>
            <a:endParaRPr lang="sv-SE" sz="16000" dirty="0" smtClean="0"/>
          </a:p>
          <a:p>
            <a:pPr marL="0" indent="0">
              <a:buNone/>
            </a:pPr>
            <a:r>
              <a:rPr lang="sv-SE" sz="16000" i="1" dirty="0" smtClean="0"/>
              <a:t>      </a:t>
            </a:r>
            <a:r>
              <a:rPr lang="sv-SE" sz="17600" b="1" i="1" dirty="0" smtClean="0"/>
              <a:t>Stödet </a:t>
            </a:r>
            <a:r>
              <a:rPr lang="sv-SE" sz="17600" b="1" i="1" dirty="0"/>
              <a:t>kan t.ex. </a:t>
            </a:r>
            <a:r>
              <a:rPr lang="sv-SE" sz="17600" b="1" i="1" dirty="0" smtClean="0"/>
              <a:t>innebära: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16000" dirty="0" smtClean="0"/>
              <a:t>Ge </a:t>
            </a:r>
            <a:r>
              <a:rPr lang="sv-SE" sz="16000" dirty="0"/>
              <a:t>råd om återvändandeprocessen och möjligheterna till återintegration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16000" dirty="0"/>
              <a:t>Utföra bedömning av risker, behov och hälsa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16000" dirty="0"/>
              <a:t>Att arrangera </a:t>
            </a:r>
            <a:r>
              <a:rPr lang="sv-SE" sz="16000" dirty="0" smtClean="0"/>
              <a:t>offrets resa</a:t>
            </a:r>
            <a:r>
              <a:rPr lang="sv-SE" sz="16000" dirty="0"/>
              <a:t>, t.ex. hjälpa dem att skaffa resedokument, köpa flygbiljetter och vid behov ordna eskort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16000" dirty="0"/>
              <a:t>Att hjälpa till </a:t>
            </a:r>
            <a:r>
              <a:rPr lang="sv-SE" sz="16000" dirty="0" smtClean="0"/>
              <a:t>vid </a:t>
            </a:r>
            <a:r>
              <a:rPr lang="sv-SE" sz="16000" dirty="0"/>
              <a:t>transit och ankomst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16000" dirty="0" smtClean="0"/>
              <a:t>Att förse varje förmånstagare med individuellt anpassat återintegreringsstöd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39015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89099" y="3149600"/>
            <a:ext cx="15655003" cy="9296400"/>
          </a:xfrm>
        </p:spPr>
        <p:txBody>
          <a:bodyPr>
            <a:normAutofit/>
          </a:bodyPr>
          <a:lstStyle/>
          <a:p>
            <a:r>
              <a:rPr lang="sv-SE" sz="4000" dirty="0"/>
              <a:t>Återintegreringsstödet och uppföljningen efter återvändandet </a:t>
            </a:r>
            <a:r>
              <a:rPr lang="sv-SE" sz="4000" dirty="0" smtClean="0"/>
              <a:t>skall skötas i </a:t>
            </a:r>
            <a:r>
              <a:rPr lang="sv-SE" sz="4000" dirty="0"/>
              <a:t>nära samarbete med lokala IOM-kontor och andra aktörer i det land dit personen återvänt.</a:t>
            </a:r>
          </a:p>
          <a:p>
            <a:r>
              <a:rPr lang="sv-SE" sz="4000" dirty="0" smtClean="0"/>
              <a:t>Med </a:t>
            </a:r>
            <a:r>
              <a:rPr lang="sv-SE" sz="4000" dirty="0"/>
              <a:t>hjälp av dessa aktörer och  med </a:t>
            </a:r>
            <a:r>
              <a:rPr lang="sv-SE" sz="4000" dirty="0" smtClean="0"/>
              <a:t>stöttning </a:t>
            </a:r>
            <a:r>
              <a:rPr lang="sv-SE" sz="4000" dirty="0"/>
              <a:t>av IOM Finland gör den återvändande upp en återintegrationsplan som passar </a:t>
            </a:r>
            <a:r>
              <a:rPr lang="sv-SE" sz="4000" dirty="0" smtClean="0"/>
              <a:t>dennes </a:t>
            </a:r>
            <a:r>
              <a:rPr lang="sv-SE" sz="4000" dirty="0"/>
              <a:t>specifika behov. </a:t>
            </a:r>
          </a:p>
          <a:p>
            <a:r>
              <a:rPr lang="sv-SE" sz="4000" dirty="0"/>
              <a:t>IOM håller kontakten med varje återvändande åtminstone medan återintegreringsprocessen pågår. </a:t>
            </a:r>
          </a:p>
          <a:p>
            <a:r>
              <a:rPr lang="sv-SE" sz="4000" dirty="0"/>
              <a:t>För mer information, kontakta IOM: </a:t>
            </a:r>
            <a:r>
              <a:rPr lang="sv-SE" sz="4000" dirty="0">
                <a:hlinkClick r:id="rId2"/>
              </a:rPr>
              <a:t>AVRRTIPPSweden@iom.int</a:t>
            </a:r>
            <a:endParaRPr lang="sv-SE" sz="40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360726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Andra viktiga telefonnummer	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972" y="2905760"/>
            <a:ext cx="21005800" cy="10342880"/>
          </a:xfrm>
        </p:spPr>
        <p:txBody>
          <a:bodyPr numCol="2">
            <a:noAutofit/>
          </a:bodyPr>
          <a:lstStyle/>
          <a:p>
            <a:r>
              <a:rPr lang="sv-SE" sz="3600" b="1" u="sng" dirty="0"/>
              <a:t>Polisen</a:t>
            </a:r>
          </a:p>
          <a:p>
            <a:pPr marL="0" indent="0">
              <a:buNone/>
            </a:pPr>
            <a:r>
              <a:rPr lang="sv-SE" sz="3600" dirty="0"/>
              <a:t>Behöver du hjälp, tips eller vill anmäla ett brott ring polisen? </a:t>
            </a:r>
            <a:r>
              <a:rPr lang="sv-SE" sz="3600" b="1" dirty="0"/>
              <a:t>Ring: 11414</a:t>
            </a:r>
            <a:endParaRPr lang="sv-SE" sz="3600" dirty="0"/>
          </a:p>
          <a:p>
            <a:pPr marL="0" indent="0">
              <a:buNone/>
            </a:pPr>
            <a:r>
              <a:rPr lang="sv-SE" sz="3600" dirty="0"/>
              <a:t>Om någon gör ett brott just nu, eller om du behöver hjälp genast ring polisen: </a:t>
            </a:r>
            <a:r>
              <a:rPr lang="sv-SE" sz="3600" b="1" dirty="0"/>
              <a:t>Ring 112</a:t>
            </a:r>
            <a:endParaRPr lang="sv-SE" sz="3600" dirty="0"/>
          </a:p>
          <a:p>
            <a:r>
              <a:rPr lang="sv-SE" sz="3600" b="1" u="sng" dirty="0"/>
              <a:t>Kvinnofridslinjen: </a:t>
            </a:r>
            <a:r>
              <a:rPr lang="sv-SE" sz="3600" dirty="0"/>
              <a:t>Ger stöd till kvinnor som utsatts för våld och hot. Du kan ringa dygnet runt. </a:t>
            </a:r>
          </a:p>
          <a:p>
            <a:pPr marL="0" indent="0">
              <a:buNone/>
            </a:pPr>
            <a:r>
              <a:rPr lang="sv-SE" sz="3600" dirty="0"/>
              <a:t>Telefon: </a:t>
            </a:r>
            <a:r>
              <a:rPr lang="sv-SE" sz="3600" b="1" dirty="0"/>
              <a:t>020-50 50 50</a:t>
            </a:r>
            <a:endParaRPr lang="sv-SE" sz="3600" dirty="0"/>
          </a:p>
          <a:p>
            <a:pPr marL="0" indent="0">
              <a:buNone/>
            </a:pPr>
            <a:endParaRPr lang="sv-SE" sz="3600" dirty="0"/>
          </a:p>
          <a:p>
            <a:pPr marL="0" indent="0">
              <a:buNone/>
            </a:pPr>
            <a:endParaRPr lang="sv-SE" sz="3600" dirty="0"/>
          </a:p>
          <a:p>
            <a:r>
              <a:rPr lang="sv-SE" sz="3600" b="1" u="sng" dirty="0"/>
              <a:t>Linnamottagningen:</a:t>
            </a:r>
            <a:r>
              <a:rPr lang="sv-SE" sz="3600" b="1" dirty="0"/>
              <a:t> </a:t>
            </a:r>
            <a:r>
              <a:rPr lang="sv-SE" sz="3600" dirty="0"/>
              <a:t>Är du tjej eller kille och utsatt för kontroll, begränsningar, hot eller våld från familj eller släkt? </a:t>
            </a:r>
          </a:p>
          <a:p>
            <a:pPr marL="0" indent="0">
              <a:buNone/>
            </a:pPr>
            <a:r>
              <a:rPr lang="sv-SE" sz="3600" dirty="0"/>
              <a:t>Akuttelefon för ungdomar</a:t>
            </a:r>
            <a:r>
              <a:rPr lang="sv-SE" sz="3600" b="1" dirty="0"/>
              <a:t>: 020-40 70 40</a:t>
            </a:r>
            <a:r>
              <a:rPr lang="sv-SE" sz="3600" dirty="0"/>
              <a:t> (kostnadsfritt och anonymt)</a:t>
            </a:r>
          </a:p>
          <a:p>
            <a:pPr marL="0" indent="0">
              <a:buNone/>
            </a:pPr>
            <a:r>
              <a:rPr lang="sv-SE" sz="3600" dirty="0"/>
              <a:t>Telefon vardagar</a:t>
            </a:r>
            <a:r>
              <a:rPr lang="sv-SE" sz="3600" b="1" dirty="0"/>
              <a:t>: 08-728 00 55</a:t>
            </a:r>
            <a:endParaRPr lang="sv-SE" sz="3600" dirty="0"/>
          </a:p>
          <a:p>
            <a:r>
              <a:rPr lang="sv-SE" sz="3600" b="1" u="sng" dirty="0"/>
              <a:t>Matildaverksamheten: </a:t>
            </a:r>
            <a:r>
              <a:rPr lang="sv-SE" sz="3600" dirty="0"/>
              <a:t>Är du kvinna och utsatt för kontroll, begränsningar, hot eller våld av din partner?</a:t>
            </a:r>
            <a:br>
              <a:rPr lang="sv-SE" sz="3600" dirty="0"/>
            </a:br>
            <a:r>
              <a:rPr lang="sv-SE" sz="3600" dirty="0"/>
              <a:t>Matildaverksamheten erbjuder rådgivning, stöd och skydd till kvinnor med utländsk bakgrund. </a:t>
            </a:r>
            <a:endParaRPr lang="sv-SE" sz="3600" b="1" u="sng" dirty="0"/>
          </a:p>
          <a:p>
            <a:pPr marL="0" indent="0">
              <a:buNone/>
            </a:pPr>
            <a:r>
              <a:rPr lang="sv-SE" sz="3600" dirty="0"/>
              <a:t>Telefon: </a:t>
            </a:r>
            <a:r>
              <a:rPr lang="sv-SE" sz="3600" b="1" dirty="0"/>
              <a:t>08-646 10 70</a:t>
            </a:r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354834516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ubrik"/>
          <p:cNvSpPr txBox="1">
            <a:spLocks noGrp="1"/>
          </p:cNvSpPr>
          <p:nvPr>
            <p:ph type="title"/>
          </p:nvPr>
        </p:nvSpPr>
        <p:spPr>
          <a:xfrm>
            <a:off x="1032387" y="2328197"/>
            <a:ext cx="22565032" cy="4648200"/>
          </a:xfrm>
          <a:prstGeom prst="rect">
            <a:avLst/>
          </a:prstGeom>
        </p:spPr>
        <p:txBody>
          <a:bodyPr/>
          <a:lstStyle/>
          <a:p>
            <a:r>
              <a:rPr lang="sv-SE" sz="9600" dirty="0" smtClean="0"/>
              <a:t>MÄNNISKOHANDEL, VAD ÄR DET?</a:t>
            </a:r>
            <a:endParaRPr lang="sv-SE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645" y="6507012"/>
            <a:ext cx="12879677" cy="6542060"/>
          </a:xfrm>
          <a:prstGeom prst="rect">
            <a:avLst/>
          </a:prstGeom>
        </p:spPr>
      </p:pic>
      <p:sp>
        <p:nvSpPr>
          <p:cNvPr id="241" name="Innehåll"/>
          <p:cNvSpPr txBox="1">
            <a:spLocks noGrp="1"/>
          </p:cNvSpPr>
          <p:nvPr>
            <p:ph type="body" idx="1"/>
          </p:nvPr>
        </p:nvSpPr>
        <p:spPr>
          <a:xfrm>
            <a:off x="1689100" y="376904"/>
            <a:ext cx="13560732" cy="929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sz="4400" b="1" dirty="0">
                <a:solidFill>
                  <a:srgbClr val="FF0000"/>
                </a:solidFill>
              </a:rPr>
              <a:t>Människohandel är ett brott. </a:t>
            </a:r>
          </a:p>
          <a:p>
            <a:r>
              <a:rPr lang="sv-SE" sz="3600" dirty="0"/>
              <a:t>Människohandel är förbjudet i alla EU-länder. </a:t>
            </a:r>
          </a:p>
          <a:p>
            <a:r>
              <a:rPr lang="sv-SE" sz="3600" dirty="0"/>
              <a:t>Det är förbjudet att: sälja, köpa eller medverka till handel av människor.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89100" y="3775587"/>
            <a:ext cx="11141997" cy="8184765"/>
          </a:xfrm>
        </p:spPr>
        <p:txBody>
          <a:bodyPr>
            <a:normAutofit/>
          </a:bodyPr>
          <a:lstStyle/>
          <a:p>
            <a:pPr fontAlgn="base"/>
            <a:r>
              <a:rPr lang="sv-SE" sz="3600" dirty="0"/>
              <a:t>Människohandel kan se olika ut och kan finnas i olika former. </a:t>
            </a:r>
          </a:p>
          <a:p>
            <a:r>
              <a:rPr lang="sv-SE" sz="3600" dirty="0"/>
              <a:t>Det alla har gemensamt är att det är utnyttjande av en eller flera människor. </a:t>
            </a:r>
          </a:p>
          <a:p>
            <a:pPr fontAlgn="base"/>
            <a:r>
              <a:rPr lang="sv-SE" sz="3600" dirty="0"/>
              <a:t>Det kan vara att en människa tvingas sälja sex, slavarbeta, göra krigstjänst, tigga, tvångsarbete, stjäla eller donera organ mot sin vilja.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0720" y="2503299"/>
            <a:ext cx="8138906" cy="798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31493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5974" y="1152834"/>
            <a:ext cx="21005800" cy="2286000"/>
          </a:xfrm>
        </p:spPr>
        <p:txBody>
          <a:bodyPr>
            <a:normAutofit/>
          </a:bodyPr>
          <a:lstStyle/>
          <a:p>
            <a:r>
              <a:rPr lang="sv-SE" dirty="0" smtClean="0"/>
              <a:t>Varför finns det? 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89099" y="3149600"/>
            <a:ext cx="13295261" cy="9946968"/>
          </a:xfrm>
        </p:spPr>
        <p:txBody>
          <a:bodyPr>
            <a:normAutofit fontScale="92500" lnSpcReduction="10000"/>
          </a:bodyPr>
          <a:lstStyle/>
          <a:p>
            <a:r>
              <a:rPr lang="sv-SE" sz="4000" dirty="0"/>
              <a:t>Det saknas oftare försörjningsmöjligheter i fattigare länder/områden.  </a:t>
            </a:r>
          </a:p>
          <a:p>
            <a:r>
              <a:rPr lang="sv-SE" sz="4000" dirty="0"/>
              <a:t>Detta i sin tur leder till att människor som lever i dessa områden är beredda att lämna sina hem och familj för att tjäna pengar att skicka hem. </a:t>
            </a:r>
            <a:endParaRPr lang="sv-SE" sz="4000" dirty="0" smtClean="0"/>
          </a:p>
          <a:p>
            <a:r>
              <a:rPr lang="sv-SE" sz="4000" dirty="0"/>
              <a:t>För att finna arbeten på annan ort hänvisas man ofta till de nätverk man har runt sig. </a:t>
            </a:r>
            <a:endParaRPr lang="sv-SE" sz="4000" dirty="0" smtClean="0"/>
          </a:p>
          <a:p>
            <a:r>
              <a:rPr lang="sv-SE" sz="4000" dirty="0" smtClean="0"/>
              <a:t>Desperation efter pengar till mat och barn innebär att dessa människor löper större risk att bli lurade. </a:t>
            </a:r>
            <a:endParaRPr lang="sv-SE" sz="4000" dirty="0"/>
          </a:p>
          <a:p>
            <a:r>
              <a:rPr lang="sv-SE" sz="4000" dirty="0"/>
              <a:t>Det finns vinster att hämta som människohandlare. </a:t>
            </a:r>
          </a:p>
          <a:p>
            <a:r>
              <a:rPr lang="sv-SE" sz="4000" dirty="0"/>
              <a:t>Det finns en efterfrågan på sexuella tjänster.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8702" y="3149600"/>
            <a:ext cx="6846198" cy="693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122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2219" y="4064913"/>
            <a:ext cx="11161062" cy="558053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40171" y="863600"/>
            <a:ext cx="21005800" cy="2286000"/>
          </a:xfrm>
        </p:spPr>
        <p:txBody>
          <a:bodyPr>
            <a:normAutofit/>
          </a:bodyPr>
          <a:lstStyle/>
          <a:p>
            <a:r>
              <a:rPr lang="sv-SE" dirty="0" smtClean="0"/>
              <a:t>Den utsatte..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45516" y="4627420"/>
            <a:ext cx="11554952" cy="9088580"/>
          </a:xfrm>
        </p:spPr>
        <p:txBody>
          <a:bodyPr>
            <a:normAutofit/>
          </a:bodyPr>
          <a:lstStyle/>
          <a:p>
            <a:r>
              <a:rPr lang="sv-SE" sz="4000" dirty="0"/>
              <a:t>Den utsatte är på något sätt under förövarens kontroll. </a:t>
            </a:r>
          </a:p>
          <a:p>
            <a:r>
              <a:rPr lang="sv-SE" sz="4000" dirty="0" smtClean="0"/>
              <a:t>Det kan handla om att förövaren hotar den utesatte, dennes familj och barn, hot om att berätta för familj att den utsatte prostituerar sig. </a:t>
            </a:r>
          </a:p>
          <a:p>
            <a:pPr fontAlgn="base"/>
            <a:r>
              <a:rPr lang="sv-SE" sz="4000" dirty="0" smtClean="0"/>
              <a:t>Människohandlaren </a:t>
            </a:r>
            <a:r>
              <a:rPr lang="sv-SE" sz="4000" dirty="0"/>
              <a:t>kan ta kontroll över den utsatte genom att ta värdehandlingar och pass ifrån offren. </a:t>
            </a:r>
          </a:p>
          <a:p>
            <a:pPr fontAlgn="base"/>
            <a:r>
              <a:rPr lang="sv-SE" sz="4000" dirty="0"/>
              <a:t>Offren kan ibland inte </a:t>
            </a:r>
            <a:r>
              <a:rPr lang="sv-SE" sz="4000" dirty="0" smtClean="0"/>
              <a:t>språket</a:t>
            </a:r>
            <a:r>
              <a:rPr lang="sv-SE" sz="4000" dirty="0"/>
              <a:t> </a:t>
            </a:r>
            <a:r>
              <a:rPr lang="sv-SE" sz="4000" dirty="0" smtClean="0"/>
              <a:t>vilket försvårar hela situationen.  </a:t>
            </a:r>
            <a:endParaRPr lang="sv-SE" sz="4000" dirty="0"/>
          </a:p>
          <a:p>
            <a:pPr fontAlgn="base"/>
            <a:endParaRPr lang="sv-SE" sz="4000" dirty="0"/>
          </a:p>
          <a:p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11225565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18597" y="2471169"/>
            <a:ext cx="10463571" cy="9296400"/>
          </a:xfrm>
        </p:spPr>
        <p:txBody>
          <a:bodyPr>
            <a:normAutofit/>
          </a:bodyPr>
          <a:lstStyle/>
          <a:p>
            <a:pPr fontAlgn="base"/>
            <a:r>
              <a:rPr lang="sv-SE" sz="4000" dirty="0"/>
              <a:t>Den utsatta har ofta liten kännedom om att det finns hjälp att få i det land där övergreppen äger rum.</a:t>
            </a:r>
          </a:p>
          <a:p>
            <a:r>
              <a:rPr lang="sv-SE" sz="4000" dirty="0"/>
              <a:t>Det gör att den utsatte inte kan, har svårt att påverka eller förändra sin situation. </a:t>
            </a:r>
          </a:p>
          <a:p>
            <a:r>
              <a:rPr lang="sv-SE" sz="4000" dirty="0"/>
              <a:t>De människor som blir utsatta lever ofta under trängda omständigheter.</a:t>
            </a:r>
            <a:endParaRPr lang="sv-SE" sz="40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686" y="2389240"/>
            <a:ext cx="6948848" cy="895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4102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05641" y="2591771"/>
            <a:ext cx="10729042" cy="9296400"/>
          </a:xfrm>
        </p:spPr>
        <p:txBody>
          <a:bodyPr/>
          <a:lstStyle/>
          <a:p>
            <a:pPr fontAlgn="base"/>
            <a:r>
              <a:rPr lang="sv-SE" sz="4000" dirty="0"/>
              <a:t>Det finns en koppling mellan diskriminering, rasism och människohandel. </a:t>
            </a:r>
          </a:p>
          <a:p>
            <a:pPr fontAlgn="base"/>
            <a:r>
              <a:rPr lang="sv-SE" sz="4000" dirty="0"/>
              <a:t>Minoriteter, kvinnor, barn, människor med funktionsnedsättning och papperslösa är särskilt utsatta för människohandel.</a:t>
            </a:r>
          </a:p>
          <a:p>
            <a:pPr fontAlgn="base"/>
            <a:r>
              <a:rPr lang="sv-SE" sz="4000" dirty="0"/>
              <a:t>Flera av dem som utsätts för människohandel har sämre självkänsla, mindre kunskap om sina rättigheter och lever i fattigdom, ohälsa och otrygghet.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205467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Sexköpslagen 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 numCol="2"/>
          <a:lstStyle/>
          <a:p>
            <a:r>
              <a:rPr lang="sv-SE" dirty="0" smtClean="0"/>
              <a:t> </a:t>
            </a:r>
            <a:r>
              <a:rPr lang="sv-SE" dirty="0"/>
              <a:t>Sex ska kännas bra för de inblandade. Du ska aldrig ha sex för att du eller någon annan måste. </a:t>
            </a:r>
          </a:p>
          <a:p>
            <a:r>
              <a:rPr lang="sv-SE" dirty="0"/>
              <a:t>Att betala för sex är förbjudet i Sverige. </a:t>
            </a:r>
          </a:p>
          <a:p>
            <a:r>
              <a:rPr lang="sv-SE" dirty="0"/>
              <a:t>Det kan till exempel vara att onanera framför en mobil, munsex, slidsamlag eller analsex. </a:t>
            </a:r>
            <a:endParaRPr lang="sv-S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3499" y="3689400"/>
            <a:ext cx="7715250" cy="745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717974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</TotalTime>
  <Words>818</Words>
  <Application>Microsoft Office PowerPoint</Application>
  <PresentationFormat>Anpassad</PresentationFormat>
  <Paragraphs>75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5" baseType="lpstr">
      <vt:lpstr>White</vt:lpstr>
      <vt:lpstr>PowerPoint-presentation</vt:lpstr>
      <vt:lpstr>MÄNNISKOHANDEL, VAD ÄR DET?</vt:lpstr>
      <vt:lpstr>PowerPoint-presentation</vt:lpstr>
      <vt:lpstr>PowerPoint-presentation</vt:lpstr>
      <vt:lpstr>Varför finns det? </vt:lpstr>
      <vt:lpstr>Den utsatte..</vt:lpstr>
      <vt:lpstr>PowerPoint-presentation</vt:lpstr>
      <vt:lpstr> </vt:lpstr>
      <vt:lpstr>Sexköpslagen </vt:lpstr>
      <vt:lpstr>Sexköpslagen </vt:lpstr>
      <vt:lpstr>MEN, det finns hjälp att få!</vt:lpstr>
      <vt:lpstr>IOM - Stöd för frivilligt återvändande och återintegration av personer utsatta för människohandel eller prostitution i Sverige </vt:lpstr>
      <vt:lpstr>PowerPoint-presentation</vt:lpstr>
      <vt:lpstr>Andra viktiga telefonnummer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Sandra Håkansson</dc:creator>
  <cp:lastModifiedBy>Sandra Håkansson</cp:lastModifiedBy>
  <cp:revision>16</cp:revision>
  <dcterms:modified xsi:type="dcterms:W3CDTF">2018-09-28T09:05:46Z</dcterms:modified>
</cp:coreProperties>
</file>