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90749-7635-4DC2-B0E9-DA8599C963E3}" type="datetimeFigureOut">
              <a:rPr lang="sv-SE" smtClean="0"/>
              <a:t>2017-01-11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2F665-4FBE-47A0-BA8D-3552AEE1B1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4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2F665-4FBE-47A0-BA8D-3552AEE1B1E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6060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2F665-4FBE-47A0-BA8D-3552AEE1B1E6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469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3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4180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240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704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331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17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8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045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526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418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251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BBE11-CD08-4668-8FF0-B752495310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585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422399"/>
          </a:xfrm>
        </p:spPr>
        <p:txBody>
          <a:bodyPr/>
          <a:lstStyle/>
          <a:p>
            <a:pPr algn="ctr"/>
            <a:r>
              <a:rPr lang="sv-SE" dirty="0" smtClean="0"/>
              <a:t>Kyrkorådsutvecklingsprogram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27246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sv-SE" sz="2000" dirty="0" smtClean="0"/>
              <a:t>Kyrkorådets strategiska roll och ansvar         Behöver struktureras upp effektivare: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sv-SE" sz="2000" baseline="0" dirty="0" smtClean="0"/>
              <a:t>                                                                              Behövs utskotten i kyrkorådet?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sv-SE" sz="2000" i="1" baseline="0" dirty="0" smtClean="0">
                <a:solidFill>
                  <a:srgbClr val="00B050"/>
                </a:solidFill>
              </a:rPr>
              <a:t>                                                                              - Inget </a:t>
            </a:r>
            <a:r>
              <a:rPr lang="sv-SE" sz="2000" i="1" baseline="0" dirty="0" err="1" smtClean="0">
                <a:solidFill>
                  <a:srgbClr val="00B050"/>
                </a:solidFill>
              </a:rPr>
              <a:t>fastigh</a:t>
            </a:r>
            <a:r>
              <a:rPr lang="sv-SE" sz="2000" i="1" baseline="0" dirty="0" smtClean="0">
                <a:solidFill>
                  <a:srgbClr val="00B050"/>
                </a:solidFill>
              </a:rPr>
              <a:t>-/</a:t>
            </a:r>
            <a:r>
              <a:rPr lang="sv-SE" sz="2000" i="1" baseline="0" dirty="0" err="1" smtClean="0">
                <a:solidFill>
                  <a:srgbClr val="00B050"/>
                </a:solidFill>
              </a:rPr>
              <a:t>kyrkog.</a:t>
            </a:r>
            <a:r>
              <a:rPr lang="sv-SE" sz="2000" i="1" dirty="0" err="1" smtClean="0">
                <a:solidFill>
                  <a:srgbClr val="00B050"/>
                </a:solidFill>
              </a:rPr>
              <a:t>utsk</a:t>
            </a:r>
            <a:r>
              <a:rPr lang="sv-SE" sz="2000" i="1" dirty="0" smtClean="0">
                <a:solidFill>
                  <a:srgbClr val="00B050"/>
                </a:solidFill>
              </a:rPr>
              <a:t> fr 1.1.2016</a:t>
            </a:r>
            <a:r>
              <a:rPr lang="sv-SE" sz="2000" i="1" dirty="0" smtClean="0">
                <a:solidFill>
                  <a:srgbClr val="00B050"/>
                </a:solidFill>
              </a:rPr>
              <a:t>. Klart</a:t>
            </a:r>
            <a:endParaRPr lang="sv-SE" sz="2000" i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			                      -  Införandet av </a:t>
            </a:r>
            <a:r>
              <a:rPr lang="sv-SE" sz="2000" i="1" dirty="0" smtClean="0">
                <a:solidFill>
                  <a:srgbClr val="00B050"/>
                </a:solidFill>
              </a:rPr>
              <a:t>kyrkoföreståndare. Klart</a:t>
            </a:r>
            <a:endParaRPr lang="sv-SE" sz="2000" i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sv-SE" sz="2000" i="1" baseline="0" dirty="0" smtClean="0">
                <a:solidFill>
                  <a:srgbClr val="00B050"/>
                </a:solidFill>
              </a:rPr>
              <a:t>                                                                              - </a:t>
            </a:r>
            <a:r>
              <a:rPr lang="sv-SE" sz="2000" i="1" baseline="0" dirty="0" smtClean="0">
                <a:solidFill>
                  <a:schemeClr val="accent1">
                    <a:lumMod val="50000"/>
                  </a:schemeClr>
                </a:solidFill>
              </a:rPr>
              <a:t>Test av AU första </a:t>
            </a:r>
            <a:r>
              <a:rPr lang="sv-SE" sz="2000" i="1" baseline="0" dirty="0" smtClean="0">
                <a:solidFill>
                  <a:schemeClr val="accent1">
                    <a:lumMod val="50000"/>
                  </a:schemeClr>
                </a:solidFill>
              </a:rPr>
              <a:t>andra halvåret 2016 och först 2017.</a:t>
            </a:r>
            <a:endParaRPr lang="sv-SE" sz="2000" i="1" baseline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sv-SE" sz="2000" dirty="0" smtClean="0"/>
              <a:t>                                                                              Kyrkorådet verkar genom att styra: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sv-SE" sz="2000" i="1" baseline="0" dirty="0" smtClean="0">
                <a:solidFill>
                  <a:srgbClr val="00B050"/>
                </a:solidFill>
              </a:rPr>
              <a:t>                                                                              -  Idag ger inte kr-ledamöter order</a:t>
            </a:r>
            <a:r>
              <a:rPr lang="sv-SE" sz="2000" i="1" dirty="0" smtClean="0">
                <a:solidFill>
                  <a:srgbClr val="00B050"/>
                </a:solidFill>
              </a:rPr>
              <a:t> direkt in i arbets-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organisationen i enlighet med KO</a:t>
            </a:r>
            <a:r>
              <a:rPr lang="sv-SE" sz="2000" i="1" dirty="0" smtClean="0">
                <a:solidFill>
                  <a:srgbClr val="00B050"/>
                </a:solidFill>
              </a:rPr>
              <a:t>. Klart</a:t>
            </a:r>
            <a:endParaRPr lang="sv-SE" sz="2000" i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000" dirty="0" smtClean="0"/>
              <a:t>Kyrkorådets roll i förändringsarbetet            Status pastoratssammanslagningen:</a:t>
            </a:r>
            <a:endParaRPr lang="sv-SE" sz="2000" baseline="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- Det organisatoriska är i stort klart, men en del trimning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återstår under resten av mandatperioden. Ex. vis bättre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samverkan mellan kansliet och områdena och till att skapa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godkända Församlingsråd enligt FIN/Domkapitlet (steg 1 ligger hos </a:t>
            </a:r>
            <a:r>
              <a:rPr lang="sv-SE" sz="2000" i="1" dirty="0" err="1" smtClean="0">
                <a:solidFill>
                  <a:srgbClr val="00B050"/>
                </a:solidFill>
              </a:rPr>
              <a:t>Kh</a:t>
            </a:r>
            <a:r>
              <a:rPr lang="sv-SE" sz="2000" i="1" dirty="0" smtClean="0">
                <a:solidFill>
                  <a:srgbClr val="00B050"/>
                </a:solidFill>
              </a:rPr>
              <a:t>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baseline="0" dirty="0" smtClean="0">
                <a:solidFill>
                  <a:srgbClr val="00B050"/>
                </a:solidFill>
              </a:rPr>
              <a:t>				</a:t>
            </a:r>
            <a:r>
              <a:rPr lang="sv-SE" sz="2000" i="1" dirty="0" smtClean="0">
                <a:solidFill>
                  <a:srgbClr val="00B050"/>
                </a:solidFill>
              </a:rPr>
              <a:t>     </a:t>
            </a:r>
            <a:r>
              <a:rPr lang="sv-SE" sz="2000" i="1" baseline="0" dirty="0" smtClean="0">
                <a:solidFill>
                  <a:srgbClr val="00B050"/>
                </a:solidFill>
              </a:rPr>
              <a:t>Klart.</a:t>
            </a:r>
            <a:endParaRPr lang="sv-SE" sz="2000" i="1" baseline="0" dirty="0" smtClean="0">
              <a:solidFill>
                <a:srgbClr val="00B050"/>
              </a:solidFill>
            </a:endParaRPr>
          </a:p>
          <a:p>
            <a:pPr>
              <a:lnSpc>
                <a:spcPct val="100000"/>
              </a:lnSpc>
              <a:buFontTx/>
              <a:buChar char="-"/>
            </a:pPr>
            <a:endParaRPr lang="sv-SE" sz="2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buNone/>
            </a:pPr>
            <a:endParaRPr lang="sv-SE" sz="2000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sv-SE" sz="2000" i="1" baseline="0" dirty="0" smtClean="0">
              <a:solidFill>
                <a:srgbClr val="00B050"/>
              </a:solidFill>
            </a:endParaRPr>
          </a:p>
          <a:p>
            <a:endParaRPr lang="sv-SE" sz="2000" dirty="0" smtClean="0"/>
          </a:p>
          <a:p>
            <a:endParaRPr lang="sv-SE" sz="2000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2017-01-09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err="1" smtClean="0"/>
              <a:t>LLn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1</a:t>
            </a:fld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1109003" y="5623807"/>
            <a:ext cx="9973994" cy="5491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/>
          <p:cNvSpPr txBox="1"/>
          <p:nvPr/>
        </p:nvSpPr>
        <p:spPr>
          <a:xfrm>
            <a:off x="1441353" y="5720035"/>
            <a:ext cx="9777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00B050"/>
                </a:solidFill>
              </a:rPr>
              <a:t>Grönt = Klart</a:t>
            </a:r>
            <a:r>
              <a:rPr lang="sv-SE" dirty="0" smtClean="0"/>
              <a:t>		</a:t>
            </a:r>
            <a:r>
              <a:rPr lang="sv-SE" dirty="0" smtClean="0">
                <a:solidFill>
                  <a:srgbClr val="0070C0"/>
                </a:solidFill>
              </a:rPr>
              <a:t>Blått = Pågående sedan förra året    </a:t>
            </a:r>
            <a:r>
              <a:rPr lang="sv-SE" dirty="0" smtClean="0"/>
              <a:t>		</a:t>
            </a:r>
            <a:r>
              <a:rPr lang="sv-SE" dirty="0" smtClean="0">
                <a:solidFill>
                  <a:srgbClr val="FF0000"/>
                </a:solidFill>
              </a:rPr>
              <a:t>Rött = nytt för i år</a:t>
            </a:r>
            <a:r>
              <a:rPr lang="sv-SE" dirty="0" smtClean="0"/>
              <a:t>			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600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199" y="169333"/>
            <a:ext cx="11082867" cy="599634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000" dirty="0" smtClean="0"/>
              <a:t>Kyrkorådets roll i förändringsarbetet              Ökat fokus på de grundläggande uppgiften. Hur kan</a:t>
            </a: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000" dirty="0"/>
              <a:t> </a:t>
            </a:r>
            <a:r>
              <a:rPr lang="sv-SE" sz="2000" dirty="0" smtClean="0"/>
              <a:t>                                                                               kyrkorådet stödja och hjälpa i arbetet att bygga församling?</a:t>
            </a: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000" i="1" dirty="0" smtClean="0">
                <a:solidFill>
                  <a:srgbClr val="0070C0"/>
                </a:solidFill>
              </a:rPr>
              <a:t>                                                                                -  Att under 2016/17 förbättra samverkan med både</a:t>
            </a: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000" i="1" dirty="0">
                <a:solidFill>
                  <a:srgbClr val="0070C0"/>
                </a:solidFill>
              </a:rPr>
              <a:t> </a:t>
            </a:r>
            <a:r>
              <a:rPr lang="sv-SE" sz="2000" i="1" dirty="0" smtClean="0">
                <a:solidFill>
                  <a:srgbClr val="0070C0"/>
                </a:solidFill>
              </a:rPr>
              <a:t>                                                                                  Församlingsråden och Kyrkofullmäktige för att skapa ett</a:t>
            </a: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000" i="1" dirty="0">
                <a:solidFill>
                  <a:srgbClr val="0070C0"/>
                </a:solidFill>
              </a:rPr>
              <a:t> </a:t>
            </a:r>
            <a:r>
              <a:rPr lang="sv-SE" sz="2000" i="1" dirty="0" smtClean="0">
                <a:solidFill>
                  <a:srgbClr val="0070C0"/>
                </a:solidFill>
              </a:rPr>
              <a:t>                                                                                  bättre församlingsarbete i enlighet med Kyrkoordningens</a:t>
            </a:r>
          </a:p>
          <a:p>
            <a:pPr marL="0" indent="0">
              <a:lnSpc>
                <a:spcPct val="100000"/>
              </a:lnSpc>
              <a:buFontTx/>
              <a:buNone/>
            </a:pPr>
            <a:r>
              <a:rPr lang="sv-SE" sz="2000" i="1" dirty="0">
                <a:solidFill>
                  <a:srgbClr val="0070C0"/>
                </a:solidFill>
              </a:rPr>
              <a:t> </a:t>
            </a:r>
            <a:r>
              <a:rPr lang="sv-SE" sz="2000" i="1" dirty="0" smtClean="0">
                <a:solidFill>
                  <a:srgbClr val="0070C0"/>
                </a:solidFill>
              </a:rPr>
              <a:t>                                                                                  direktiv och FIN.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- Med arbetsorganisationen är samverkan redan bra</a:t>
            </a:r>
            <a:r>
              <a:rPr lang="sv-SE" sz="2000" i="1" dirty="0" smtClean="0">
                <a:solidFill>
                  <a:srgbClr val="00B050"/>
                </a:solidFill>
              </a:rPr>
              <a:t>. Klart</a:t>
            </a:r>
            <a:endParaRPr lang="sv-SE" sz="2000" i="1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- Att stödja arbetet i att Sockenrådsstruktur byggs upp kring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den egna </a:t>
            </a:r>
            <a:r>
              <a:rPr lang="sv-SE" sz="2000" i="1" dirty="0" smtClean="0">
                <a:solidFill>
                  <a:schemeClr val="accent5"/>
                </a:solidFill>
              </a:rPr>
              <a:t>kyrkan på landsbygd som i tätort. </a:t>
            </a:r>
            <a:r>
              <a:rPr lang="sv-SE" sz="2000" i="1" dirty="0" smtClean="0">
                <a:solidFill>
                  <a:schemeClr val="accent5"/>
                </a:solidFill>
              </a:rPr>
              <a:t>Allt för </a:t>
            </a:r>
            <a:r>
              <a:rPr lang="sv-SE" sz="2000" i="1" dirty="0" smtClean="0">
                <a:solidFill>
                  <a:schemeClr val="accent5"/>
                </a:solidFill>
              </a:rPr>
              <a:t>att                                    					  stärka </a:t>
            </a:r>
            <a:r>
              <a:rPr lang="sv-SE" sz="2000" i="1" dirty="0">
                <a:solidFill>
                  <a:schemeClr val="accent5"/>
                </a:solidFill>
              </a:rPr>
              <a:t>kyrkomedlemmars  möjlighet till påverkan. </a:t>
            </a:r>
            <a:r>
              <a:rPr lang="sv-SE" sz="2000" i="1" dirty="0" smtClean="0">
                <a:solidFill>
                  <a:schemeClr val="accent5"/>
                </a:solidFill>
              </a:rPr>
              <a:t>Utbildning 					  i uppbyggande av fungerande rutiner kan erfordras.</a:t>
            </a:r>
            <a:endParaRPr lang="sv-SE" sz="2000" i="1" dirty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v-SE" sz="2000" dirty="0" smtClean="0"/>
              <a:t>Kyrkorådets </a:t>
            </a:r>
            <a:r>
              <a:rPr lang="sv-SE" sz="2000" dirty="0" smtClean="0"/>
              <a:t>roll som nyskapare                        Hur stödja och hjälpa människor i nöd?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- Att prioritera det diakonala arbetet så att resurser finns där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 kyrkans stöd behövs som bäst: Bland sjuka, äldre och andra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 viktiga behov.</a:t>
            </a:r>
          </a:p>
          <a:p>
            <a:pPr marL="0" indent="0">
              <a:lnSpc>
                <a:spcPct val="100000"/>
              </a:lnSpc>
              <a:buNone/>
            </a:pPr>
            <a:endParaRPr lang="sv-SE" sz="2000" dirty="0" smtClean="0"/>
          </a:p>
          <a:p>
            <a:pPr marL="0" indent="0">
              <a:lnSpc>
                <a:spcPct val="100000"/>
              </a:lnSpc>
              <a:buNone/>
            </a:pPr>
            <a:endParaRPr lang="sv-SE" sz="2000" i="1" dirty="0" smtClean="0">
              <a:solidFill>
                <a:schemeClr val="accent5"/>
              </a:solidFill>
            </a:endParaRPr>
          </a:p>
          <a:p>
            <a:pPr>
              <a:lnSpc>
                <a:spcPct val="100000"/>
              </a:lnSpc>
            </a:pPr>
            <a:endParaRPr lang="sv-SE" sz="2000" dirty="0" smtClean="0"/>
          </a:p>
          <a:p>
            <a:pPr>
              <a:lnSpc>
                <a:spcPct val="100000"/>
              </a:lnSpc>
            </a:pPr>
            <a:endParaRPr lang="sv-SE" sz="800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2017-01-09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err="1" smtClean="0"/>
              <a:t>LLn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512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70933"/>
            <a:ext cx="10515600" cy="59060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sv-SE" sz="2000" dirty="0" smtClean="0"/>
              <a:t>Kyrkorådets roll som nyskapare                      - </a:t>
            </a:r>
            <a:r>
              <a:rPr lang="sv-SE" sz="2000" i="1" dirty="0" smtClean="0">
                <a:solidFill>
                  <a:schemeClr val="accent5"/>
                </a:solidFill>
              </a:rPr>
              <a:t>Att de olika områdena vid behov kan samverka.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 - Att utveckla diakoniarbetet i pastoratet med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   komplettering av ideella krafter.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  - Att samverka med de olika Kommunerna om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   hjälpbehoven. Dock, att inte ta över Kommunernas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  ansvar.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 </a:t>
            </a:r>
            <a:r>
              <a:rPr lang="sv-SE" sz="2000" dirty="0" smtClean="0"/>
              <a:t>Bygga kompletterande verksamheter som: Förskolor –</a:t>
            </a:r>
          </a:p>
          <a:p>
            <a:pPr marL="0" indent="0">
              <a:buNone/>
            </a:pPr>
            <a:r>
              <a:rPr lang="sv-SE" sz="2000" dirty="0"/>
              <a:t> </a:t>
            </a:r>
            <a:r>
              <a:rPr lang="sv-SE" sz="2000" dirty="0" smtClean="0"/>
              <a:t>                                                                                  hemvård – flyktingboende – begravningsbyråer etc.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rgbClr val="0070C0"/>
                </a:solidFill>
              </a:rPr>
              <a:t>                                                                                   - </a:t>
            </a:r>
            <a:r>
              <a:rPr lang="sv-SE" sz="2000" i="1" dirty="0" smtClean="0">
                <a:solidFill>
                  <a:srgbClr val="00B050"/>
                </a:solidFill>
              </a:rPr>
              <a:t>Pastoratet har än resurser att bygga upp stödjande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   verksamheter för att motverka de ekonomiska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    oroväckande prognoser som följer på minskat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   medlemstal</a:t>
            </a:r>
            <a:r>
              <a:rPr lang="sv-SE" sz="2000" i="1" dirty="0" smtClean="0">
                <a:solidFill>
                  <a:srgbClr val="00B050"/>
                </a:solidFill>
              </a:rPr>
              <a:t>. Ärendet beslutat av Kyrkofullmäktige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   och drivs nu i Holdingbolaget. Klart</a:t>
            </a:r>
            <a:endParaRPr lang="sv-SE" sz="2000" i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sv-SE" sz="2000" i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sv-SE" sz="2000" i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sv-SE" sz="20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227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8622" y="237067"/>
            <a:ext cx="10916356" cy="59398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sv-SE" sz="2000" dirty="0" smtClean="0"/>
              <a:t>Kyrkorådets roll som nyskapare                     -  </a:t>
            </a:r>
            <a:r>
              <a:rPr lang="sv-SE" sz="2000" i="1" dirty="0" smtClean="0">
                <a:solidFill>
                  <a:srgbClr val="00B050"/>
                </a:solidFill>
              </a:rPr>
              <a:t>Kyrkorådet har att utarbeta en handlingsplan med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  riktlinjer med näringsverksamhets bedrivet i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  pastoratets regi att presentera Kyrkofullmäktige för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  ställningstagande och beslut</a:t>
            </a:r>
            <a:r>
              <a:rPr lang="sv-SE" sz="2000" i="1" dirty="0" smtClean="0">
                <a:solidFill>
                  <a:srgbClr val="00B050"/>
                </a:solidFill>
              </a:rPr>
              <a:t>. Klart. Ligger nu under                                        				                Holdingbolaget</a:t>
            </a:r>
            <a:endParaRPr lang="sv-SE" sz="2000" i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- Översyn och prioritering behöver göras hur pastoratets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fastigheter kan/är anpassade att användas till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          näringsverksamhet</a:t>
            </a:r>
            <a:r>
              <a:rPr lang="sv-SE" sz="2000" i="1" dirty="0" smtClean="0">
                <a:solidFill>
                  <a:schemeClr val="accent5"/>
                </a:solidFill>
              </a:rPr>
              <a:t>. Uppdraget drivs av Holdingbolaget.</a:t>
            </a:r>
            <a:endParaRPr lang="sv-SE" sz="2000" i="1" dirty="0" smtClean="0">
              <a:solidFill>
                <a:schemeClr val="accent5"/>
              </a:solidFill>
            </a:endParaRPr>
          </a:p>
          <a:p>
            <a:pPr>
              <a:lnSpc>
                <a:spcPct val="100000"/>
              </a:lnSpc>
              <a:buFontTx/>
              <a:buChar char="-"/>
            </a:pPr>
            <a:r>
              <a:rPr lang="sv-SE" sz="2000" dirty="0" smtClean="0"/>
              <a:t>Kyrkorådets arbete jämfört med                   - </a:t>
            </a:r>
            <a:r>
              <a:rPr lang="sv-SE" sz="2000" i="1" dirty="0" smtClean="0">
                <a:solidFill>
                  <a:srgbClr val="00B050"/>
                </a:solidFill>
              </a:rPr>
              <a:t>Erfarenheterna från Fagersta och Järfälla är så goda att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/>
              <a:t>    andra kyrkoråd                                                   </a:t>
            </a:r>
            <a:r>
              <a:rPr lang="sv-SE" sz="2000" i="1" dirty="0" smtClean="0">
                <a:solidFill>
                  <a:srgbClr val="00B050"/>
                </a:solidFill>
              </a:rPr>
              <a:t>det är av stor vikt att fortsätta det arbetssättet att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inhämta erfarenheter och kunskap innan större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förändringar</a:t>
            </a:r>
            <a:r>
              <a:rPr lang="sv-SE" sz="2000" i="1" dirty="0" smtClean="0">
                <a:solidFill>
                  <a:srgbClr val="00B050"/>
                </a:solidFill>
              </a:rPr>
              <a:t>. Klart.</a:t>
            </a:r>
            <a:endParaRPr lang="sv-SE" sz="2000" i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rgbClr val="FF0000"/>
                </a:solidFill>
              </a:rPr>
              <a:t>                                                                                - Hur utvecklar andra pastorat församlingsarbetet.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dirty="0" smtClean="0"/>
              <a:t>Kyrkorådets plats i organisationen                   Kyrkorådets plats i organisationen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dirty="0"/>
              <a:t> </a:t>
            </a:r>
            <a:r>
              <a:rPr lang="sv-SE" sz="2000" dirty="0" smtClean="0"/>
              <a:t>                                                                               - </a:t>
            </a:r>
            <a:r>
              <a:rPr lang="sv-SE" sz="2000" i="1" dirty="0" smtClean="0">
                <a:solidFill>
                  <a:srgbClr val="00B050"/>
                </a:solidFill>
              </a:rPr>
              <a:t>KR åtar sig ansvaret att förbereda och driva  ordförande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konferenser i pastoratet under resten av mandatperioden, för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 </a:t>
            </a: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           att stärka förtroendevaldas roll i församlingsarbetet</a:t>
            </a:r>
            <a:r>
              <a:rPr lang="sv-SE" sz="2000" i="1" dirty="0" smtClean="0">
                <a:solidFill>
                  <a:srgbClr val="00B050"/>
                </a:solidFill>
              </a:rPr>
              <a:t>. Klart</a:t>
            </a:r>
            <a:endParaRPr lang="sv-SE" sz="2000" i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sv-SE" sz="2000" dirty="0" smtClean="0"/>
          </a:p>
          <a:p>
            <a:pPr marL="0" indent="0">
              <a:lnSpc>
                <a:spcPct val="100000"/>
              </a:lnSpc>
              <a:buNone/>
            </a:pPr>
            <a:endParaRPr lang="sv-SE" sz="2000" dirty="0" smtClean="0"/>
          </a:p>
          <a:p>
            <a:pPr marL="0" indent="0">
              <a:lnSpc>
                <a:spcPct val="100000"/>
              </a:lnSpc>
              <a:buNone/>
            </a:pPr>
            <a:endParaRPr lang="sv-SE" sz="2000" dirty="0" smtClean="0"/>
          </a:p>
          <a:p>
            <a:pPr marL="0" indent="0">
              <a:lnSpc>
                <a:spcPct val="100000"/>
              </a:lnSpc>
              <a:buNone/>
            </a:pPr>
            <a:endParaRPr lang="sv-SE" sz="2000" dirty="0" smtClean="0"/>
          </a:p>
          <a:p>
            <a:pPr marL="0" indent="0">
              <a:lnSpc>
                <a:spcPct val="100000"/>
              </a:lnSpc>
              <a:buNone/>
            </a:pPr>
            <a:endParaRPr lang="sv-SE" sz="2000" i="1" dirty="0" smtClean="0">
              <a:solidFill>
                <a:schemeClr val="accent5"/>
              </a:solidFill>
            </a:endParaRPr>
          </a:p>
          <a:p>
            <a:endParaRPr lang="sv-SE" sz="2000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286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59644"/>
            <a:ext cx="10515600" cy="591731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v-SE" sz="2000" dirty="0" smtClean="0"/>
              <a:t>Kyrkorådets arbetsformer                        Planering – beredning – sammanträden – beslutsprocesser –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dirty="0"/>
              <a:t> </a:t>
            </a:r>
            <a:r>
              <a:rPr lang="sv-SE" sz="2000" dirty="0" smtClean="0"/>
              <a:t>                                                                     uppföljningar -    protokoll – utvärderingar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- Planering och sammanträden fungerar bra</a:t>
            </a:r>
            <a:r>
              <a:rPr lang="sv-SE" sz="2000" i="1" dirty="0" smtClean="0">
                <a:solidFill>
                  <a:srgbClr val="00B050"/>
                </a:solidFill>
              </a:rPr>
              <a:t>. Klart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00B050"/>
                </a:solidFill>
              </a:rPr>
              <a:t>	</a:t>
            </a:r>
            <a:r>
              <a:rPr lang="sv-SE" sz="2000" i="1" dirty="0" smtClean="0">
                <a:solidFill>
                  <a:srgbClr val="00B050"/>
                </a:solidFill>
              </a:rPr>
              <a:t>			  </a:t>
            </a:r>
            <a:r>
              <a:rPr lang="sv-SE" sz="2000" i="1" dirty="0" smtClean="0">
                <a:solidFill>
                  <a:srgbClr val="FF0000"/>
                </a:solidFill>
              </a:rPr>
              <a:t>- Anmälan om ärenden till agendan minst en vecka i förväg.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rgbClr val="FF0000"/>
                </a:solidFill>
              </a:rPr>
              <a:t>	</a:t>
            </a:r>
            <a:r>
              <a:rPr lang="sv-SE" sz="2000" i="1" dirty="0" smtClean="0">
                <a:solidFill>
                  <a:srgbClr val="FF0000"/>
                </a:solidFill>
              </a:rPr>
              <a:t>			  - Upprättande av aktivitetslista.  </a:t>
            </a:r>
            <a:endParaRPr lang="sv-SE" sz="2000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- Utvärdering av pastoratsammanslagningen skall göras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 under 2017.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dirty="0" smtClean="0"/>
              <a:t>Ärendeprocessen                                      Hur väcks ärenden -  hur har de förbereds - hur ser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dirty="0"/>
              <a:t> </a:t>
            </a:r>
            <a:r>
              <a:rPr lang="sv-SE" sz="2000" dirty="0" smtClean="0"/>
              <a:t>                                                                   </a:t>
            </a:r>
            <a:r>
              <a:rPr lang="sv-SE" sz="2000" dirty="0" smtClean="0"/>
              <a:t>  </a:t>
            </a:r>
            <a:r>
              <a:rPr lang="sv-SE" sz="2000" dirty="0" smtClean="0"/>
              <a:t>beslutsunderlagen ut</a:t>
            </a:r>
            <a:endParaRPr lang="sv-SE" sz="2000" i="1" dirty="0" smtClean="0">
              <a:solidFill>
                <a:schemeClr val="accent5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- Då </a:t>
            </a:r>
            <a:r>
              <a:rPr lang="sv-SE" sz="2000" i="1" dirty="0" err="1" smtClean="0">
                <a:solidFill>
                  <a:schemeClr val="accent5"/>
                </a:solidFill>
              </a:rPr>
              <a:t>fastigh</a:t>
            </a:r>
            <a:r>
              <a:rPr lang="sv-SE" sz="2000" i="1" dirty="0" smtClean="0">
                <a:solidFill>
                  <a:schemeClr val="accent5"/>
                </a:solidFill>
              </a:rPr>
              <a:t>-/kyrkogårdsutskottet tas bort och om AU även tas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bort och ersätts med ett arbetande presidium måste all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beredning till KR förberedas på ett annat sätt. Samverkan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med arbetsorganisation för beredning av ärenden blir mer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    omfattande.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v-SE" sz="2000" i="1" dirty="0" smtClean="0">
                <a:solidFill>
                  <a:srgbClr val="00B050"/>
                </a:solidFill>
              </a:rPr>
              <a:t>                                                                      - Behov av en genomgång av mötesteknik under våren 2016</a:t>
            </a:r>
            <a:r>
              <a:rPr lang="sv-SE" sz="2000" i="1" dirty="0" smtClean="0">
                <a:solidFill>
                  <a:srgbClr val="00B050"/>
                </a:solidFill>
              </a:rPr>
              <a:t>. Klart</a:t>
            </a:r>
            <a:endParaRPr lang="sv-SE" sz="2000" dirty="0" smtClean="0"/>
          </a:p>
          <a:p>
            <a:pPr marL="0" indent="0">
              <a:lnSpc>
                <a:spcPct val="100000"/>
              </a:lnSpc>
              <a:buNone/>
            </a:pPr>
            <a:endParaRPr lang="sv-SE" sz="2000" dirty="0" smtClean="0"/>
          </a:p>
          <a:p>
            <a:pPr marL="0" indent="0">
              <a:lnSpc>
                <a:spcPct val="100000"/>
              </a:lnSpc>
              <a:buNone/>
            </a:pPr>
            <a:endParaRPr lang="sv-SE" sz="2000" i="1" dirty="0" smtClean="0">
              <a:solidFill>
                <a:schemeClr val="accent5"/>
              </a:solidFill>
            </a:endParaRPr>
          </a:p>
          <a:p>
            <a:endParaRPr lang="sv-SE" sz="2000" dirty="0" smtClean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err="1" smtClean="0"/>
              <a:t>LLn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08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361244"/>
            <a:ext cx="10515600" cy="58157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000" dirty="0" smtClean="0"/>
              <a:t>Kompetenser                                       Översyn och komplettering utöver det vi redan har:</a:t>
            </a:r>
          </a:p>
          <a:p>
            <a:pPr marL="0" indent="0">
              <a:buNone/>
            </a:pP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- Under 2017 återkomma med frågan om KR ska begränsas i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omfång till nästa mandatperiod och i så fall föreslå 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 Kyrkofullmäktige en förändring till en effektivisering.</a:t>
            </a:r>
          </a:p>
          <a:p>
            <a:pPr marL="0" indent="0">
              <a:buNone/>
            </a:pP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- Efterfrågas information till bättre förståelse av ekonomi-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redovisningar. Upprepande information behöver göras en gång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 per år.</a:t>
            </a:r>
          </a:p>
          <a:p>
            <a:pPr marL="0" indent="0">
              <a:buNone/>
            </a:pP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- Att på hemsidan komplettera med ett specifikt rum för KR att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hantera viktiga dokument: agendor, rapporter, förslag,  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protokoll och bilagor. Ett sätt att ytterligare effektivisera 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vardagen i arbetet.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- Att på hemsidan komplettera med ett specifikt rum för KR att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hantera viktiga dokument: agendor, rapporter, förslag, 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protokoll och bilagor. Ett sätt att ytterligare effektivisera</a:t>
            </a:r>
          </a:p>
          <a:p>
            <a:pPr marL="0" indent="0">
              <a:buNone/>
            </a:pPr>
            <a:r>
              <a:rPr lang="sv-SE" sz="2000" i="1" dirty="0">
                <a:solidFill>
                  <a:schemeClr val="accent5"/>
                </a:solidFill>
              </a:rPr>
              <a:t> </a:t>
            </a:r>
            <a:r>
              <a:rPr lang="sv-SE" sz="2000" i="1" dirty="0" smtClean="0">
                <a:solidFill>
                  <a:schemeClr val="accent5"/>
                </a:solidFill>
              </a:rPr>
              <a:t>                                                                vardagen i arbetet</a:t>
            </a:r>
            <a:r>
              <a:rPr lang="sv-SE" sz="2000" i="1" dirty="0" smtClean="0">
                <a:solidFill>
                  <a:schemeClr val="accent5"/>
                </a:solidFill>
              </a:rPr>
              <a:t>. Ligger för utprovning i Holdingbolaget.</a:t>
            </a:r>
            <a:endParaRPr lang="sv-SE" sz="2000" i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sv-SE" sz="2000" i="1" dirty="0" smtClean="0">
              <a:solidFill>
                <a:schemeClr val="accent5"/>
              </a:solidFill>
            </a:endParaRPr>
          </a:p>
          <a:p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   </a:t>
            </a:r>
          </a:p>
          <a:p>
            <a:r>
              <a:rPr lang="sv-SE" sz="2000" dirty="0" smtClean="0"/>
              <a:t> </a:t>
            </a:r>
            <a:endParaRPr lang="sv-SE" sz="20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673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293511"/>
            <a:ext cx="10789356" cy="58834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000" dirty="0" smtClean="0"/>
              <a:t>Kompetenser			</a:t>
            </a:r>
            <a:r>
              <a:rPr lang="sv-SE" sz="2000" dirty="0" smtClean="0">
                <a:solidFill>
                  <a:srgbClr val="FF0000"/>
                </a:solidFill>
              </a:rPr>
              <a:t>- Väsentligt att viktiga beslut föregås av remiss till berörda 				                   Församlingsråd. Görs redan men rutinen behöver säkras.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Ekonomiutvecklingen                             </a:t>
            </a:r>
            <a:r>
              <a:rPr lang="sv-SE" sz="2000" dirty="0" smtClean="0">
                <a:solidFill>
                  <a:srgbClr val="FF0000"/>
                </a:solidFill>
              </a:rPr>
              <a:t>- Sammanställa fakta kring den långsiktiga  ekonomiutvecklingen</a:t>
            </a:r>
          </a:p>
          <a:p>
            <a:pPr marL="0" indent="0">
              <a:buNone/>
            </a:pP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 smtClean="0">
                <a:solidFill>
                  <a:srgbClr val="FF0000"/>
                </a:solidFill>
              </a:rPr>
              <a:t>                                                                      i pastoratet.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                                                                    - </a:t>
            </a:r>
            <a:r>
              <a:rPr lang="sv-SE" sz="2000" dirty="0" smtClean="0">
                <a:solidFill>
                  <a:srgbClr val="0070C0"/>
                </a:solidFill>
              </a:rPr>
              <a:t>Fastighetsvärdering under mandatperioden.</a:t>
            </a:r>
          </a:p>
          <a:p>
            <a:pPr marL="0" indent="0">
              <a:buNone/>
            </a:pPr>
            <a:endParaRPr lang="sv-S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Effektiviseringsarbete                            -  Utnyttjande av lokaler, personal och utrustning behöver</a:t>
            </a:r>
          </a:p>
          <a:p>
            <a:pPr marL="0" indent="0">
              <a:buNone/>
            </a:pP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 smtClean="0">
                <a:solidFill>
                  <a:srgbClr val="FF0000"/>
                </a:solidFill>
              </a:rPr>
              <a:t>                                                                      analyseras. 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Församlingsarbetet                                - Utreda skillnaden i förutsättningar i församlingsarbete mellan</a:t>
            </a:r>
          </a:p>
          <a:p>
            <a:pPr marL="0" indent="0">
              <a:buNone/>
            </a:pP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 smtClean="0">
                <a:solidFill>
                  <a:srgbClr val="FF0000"/>
                </a:solidFill>
              </a:rPr>
              <a:t>                                                                    stads- och landsbygdsförsamling. 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                                                                    - Bjuda in församlingsråden till kyrkorådet för avstämning.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Stiftelser i pastoratet                              - De är många och hur håller vi greppet att de utvecklas till det</a:t>
            </a:r>
          </a:p>
          <a:p>
            <a:pPr marL="0" indent="0">
              <a:buNone/>
            </a:pP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 smtClean="0">
                <a:solidFill>
                  <a:srgbClr val="FF0000"/>
                </a:solidFill>
              </a:rPr>
              <a:t>                                                                     de är avsedda för: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                                                                               Ordning och reda</a:t>
            </a:r>
          </a:p>
          <a:p>
            <a:pPr marL="457200" lvl="1" indent="0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                                                                       Ansvariga</a:t>
            </a:r>
          </a:p>
          <a:p>
            <a:pPr marL="457200" lvl="1" indent="0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                                                                       Utbildning</a:t>
            </a:r>
          </a:p>
          <a:p>
            <a:pPr marL="0" indent="0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Uppföljning			- Rutin för uppföljning av tagna beslut inklusive FIN.</a:t>
            </a:r>
            <a:endParaRPr lang="sv-S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FF0000"/>
              </a:solidFill>
            </a:endParaRPr>
          </a:p>
          <a:p>
            <a:endParaRPr lang="sv-SE" sz="2000" dirty="0" smtClean="0">
              <a:solidFill>
                <a:srgbClr val="FF0000"/>
              </a:solidFill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2017-01-09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LLn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BBE11-CD08-4668-8FF0-B7524953107A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637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455</Words>
  <Application>Microsoft Office PowerPoint</Application>
  <PresentationFormat>Bredbild</PresentationFormat>
  <Paragraphs>154</Paragraphs>
  <Slides>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Kyrkorådsutvecklingsprogram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Kyrkorådsutvecklingsprogram</dc:title>
  <dc:creator>Leif</dc:creator>
  <cp:lastModifiedBy>Leif</cp:lastModifiedBy>
  <cp:revision>28</cp:revision>
  <dcterms:created xsi:type="dcterms:W3CDTF">2016-11-18T15:49:53Z</dcterms:created>
  <dcterms:modified xsi:type="dcterms:W3CDTF">2017-01-11T17:54:57Z</dcterms:modified>
</cp:coreProperties>
</file>