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handoutMasterIdLst>
    <p:handoutMasterId r:id="rId7"/>
  </p:handoutMasterIdLst>
  <p:sldIdLst>
    <p:sldId id="256" r:id="rId6"/>
  </p:sldIdLst>
  <p:sldSz cx="10691813" cy="1511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54B"/>
    <a:srgbClr val="FF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242D2-5E98-4370-965A-F821C21B26D8}" v="2" dt="2025-12-10T07:20:37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20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 Hagberg" userId="d30c58f8-1e88-4387-8842-81e73bcf9e67" providerId="ADAL" clId="{90EDD19F-E385-44CF-B209-AB8477EABC03}"/>
    <pc:docChg chg="custSel modSld">
      <pc:chgData name="Åsa Hagberg" userId="d30c58f8-1e88-4387-8842-81e73bcf9e67" providerId="ADAL" clId="{90EDD19F-E385-44CF-B209-AB8477EABC03}" dt="2025-12-10T07:23:49.857" v="806" actId="20577"/>
      <pc:docMkLst>
        <pc:docMk/>
      </pc:docMkLst>
      <pc:sldChg chg="addSp delSp modSp mod">
        <pc:chgData name="Åsa Hagberg" userId="d30c58f8-1e88-4387-8842-81e73bcf9e67" providerId="ADAL" clId="{90EDD19F-E385-44CF-B209-AB8477EABC03}" dt="2025-12-10T07:23:49.857" v="806" actId="20577"/>
        <pc:sldMkLst>
          <pc:docMk/>
          <pc:sldMk cId="2886041635" sldId="256"/>
        </pc:sldMkLst>
        <pc:spChg chg="mod">
          <ac:chgData name="Åsa Hagberg" userId="d30c58f8-1e88-4387-8842-81e73bcf9e67" providerId="ADAL" clId="{90EDD19F-E385-44CF-B209-AB8477EABC03}" dt="2025-12-10T07:01:27.033" v="10" actId="20577"/>
          <ac:spMkLst>
            <pc:docMk/>
            <pc:sldMk cId="2886041635" sldId="256"/>
            <ac:spMk id="6" creationId="{E44A328D-D6E3-813B-D037-6405614CED79}"/>
          </ac:spMkLst>
        </pc:spChg>
        <pc:spChg chg="mod">
          <ac:chgData name="Åsa Hagberg" userId="d30c58f8-1e88-4387-8842-81e73bcf9e67" providerId="ADAL" clId="{90EDD19F-E385-44CF-B209-AB8477EABC03}" dt="2025-12-10T07:23:49.857" v="806" actId="20577"/>
          <ac:spMkLst>
            <pc:docMk/>
            <pc:sldMk cId="2886041635" sldId="256"/>
            <ac:spMk id="12" creationId="{1C490E1C-815A-4319-877F-7AD78542D3D2}"/>
          </ac:spMkLst>
        </pc:spChg>
        <pc:picChg chg="add mod modCrop">
          <ac:chgData name="Åsa Hagberg" userId="d30c58f8-1e88-4387-8842-81e73bcf9e67" providerId="ADAL" clId="{90EDD19F-E385-44CF-B209-AB8477EABC03}" dt="2025-12-10T07:06:21.585" v="17" actId="732"/>
          <ac:picMkLst>
            <pc:docMk/>
            <pc:sldMk cId="2886041635" sldId="256"/>
            <ac:picMk id="3" creationId="{49493454-57A5-AEC8-09AB-AD7D5EA28AEC}"/>
          </ac:picMkLst>
        </pc:picChg>
        <pc:picChg chg="del">
          <ac:chgData name="Åsa Hagberg" userId="d30c58f8-1e88-4387-8842-81e73bcf9e67" providerId="ADAL" clId="{90EDD19F-E385-44CF-B209-AB8477EABC03}" dt="2025-12-10T07:05:40.156" v="11" actId="478"/>
          <ac:picMkLst>
            <pc:docMk/>
            <pc:sldMk cId="2886041635" sldId="256"/>
            <ac:picMk id="7" creationId="{9EA3E384-1EE7-DFF7-3874-A954A399F4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A09440-F48E-2A28-AED6-FBB2602F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D4D026-BF84-8D3C-FE8A-FB8CFD0B6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E852-EFC4-4074-B3ED-2629680E5983}" type="datetimeFigureOut">
              <a:rPr lang="sv-SE" smtClean="0"/>
              <a:t>2025-12-10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17FC58-2EFA-AE85-7D6F-4D62E8729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A56461-DE57-DE37-DABB-9ADAF27B5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CF42-EF4E-4EDE-B2F4-11A42786E3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99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43292C4-ED62-F598-2EC3-8031AE86505E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0BEEAC-4F82-D163-1439-02FC55D2C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6098487"/>
            <a:ext cx="4384964" cy="693657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6000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32C1A158-4646-9C82-5F44-F20F085080A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C3667B6-4DF2-4167-B510-5986FE2CD0C4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D298327-F4AE-7DB3-60C6-A6A6565E3B0D}"/>
              </a:ext>
            </a:extLst>
          </p:cNvPr>
          <p:cNvSpPr/>
          <p:nvPr userDrawn="1"/>
        </p:nvSpPr>
        <p:spPr>
          <a:xfrm>
            <a:off x="0" y="5346022"/>
            <a:ext cx="5345906" cy="534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268" y="804969"/>
            <a:ext cx="4141739" cy="388710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FAE134-9CEC-0150-6C8A-6FCB34C98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268" y="5980220"/>
            <a:ext cx="4104758" cy="3792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bg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bakgrundstext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56FD3E52-8B6A-3FA5-ED6C-7C45792E19CF}"/>
              </a:ext>
            </a:extLst>
          </p:cNvPr>
          <p:cNvSpPr/>
          <p:nvPr userDrawn="1"/>
        </p:nvSpPr>
        <p:spPr>
          <a:xfrm>
            <a:off x="5257222" y="4715"/>
            <a:ext cx="5417657" cy="5620074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F40D4159-B056-53E8-5EFC-688B9F28AC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238"/>
            <a:ext cx="5346000" cy="10692000"/>
          </a:xfrm>
          <a:custGeom>
            <a:avLst/>
            <a:gdLst>
              <a:gd name="connsiteX0" fmla="*/ 0 w 5346000"/>
              <a:gd name="connsiteY0" fmla="*/ 0 h 10692000"/>
              <a:gd name="connsiteX1" fmla="*/ 5346000 w 5346000"/>
              <a:gd name="connsiteY1" fmla="*/ 5346000 h 10692000"/>
              <a:gd name="connsiteX2" fmla="*/ 5346000 w 5346000"/>
              <a:gd name="connsiteY2" fmla="*/ 10692000 h 10692000"/>
              <a:gd name="connsiteX3" fmla="*/ 0 w 5346000"/>
              <a:gd name="connsiteY3" fmla="*/ 10692000 h 10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6000" h="10692000">
                <a:moveTo>
                  <a:pt x="0" y="0"/>
                </a:moveTo>
                <a:cubicBezTo>
                  <a:pt x="2952514" y="0"/>
                  <a:pt x="5346000" y="2393486"/>
                  <a:pt x="5346000" y="5346000"/>
                </a:cubicBezTo>
                <a:lnTo>
                  <a:pt x="5346000" y="10692000"/>
                </a:lnTo>
                <a:lnTo>
                  <a:pt x="0" y="106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6209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46000"/>
            <a:ext cx="5346000" cy="9774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986845"/>
            <a:ext cx="4104759" cy="719575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FB16E676-1582-2BFA-F2C0-F66B631FFA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D0E343F7-9CAF-30A2-9EBB-5C1A2165602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986845"/>
            <a:ext cx="4104759" cy="719575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64D7B96-8FE4-7F2A-887B-39A5C112D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813" y="5346000"/>
            <a:ext cx="5346000" cy="9774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C3445533-66BC-B81F-81F7-F66EE9A7DC3F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681F54A6-0D0B-791D-73A4-63BB2DE9AA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2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AB4948F-3622-0179-D4F2-9531032670B0}"/>
              </a:ext>
            </a:extLst>
          </p:cNvPr>
          <p:cNvSpPr/>
          <p:nvPr userDrawn="1"/>
        </p:nvSpPr>
        <p:spPr>
          <a:xfrm>
            <a:off x="0" y="5346000"/>
            <a:ext cx="5346000" cy="7920000"/>
          </a:xfrm>
          <a:prstGeom prst="rect">
            <a:avLst/>
          </a:prstGeom>
          <a:solidFill>
            <a:srgbClr val="7D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-1" y="-1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26" y="5857321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E2CB5B9-C898-0B49-DC05-063D8BD79F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FDF5096-3655-8438-7BDC-2C2C1FDDD66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3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12" y="6002539"/>
            <a:ext cx="4104759" cy="719575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B7905452-D044-BC4E-7FB4-E9092EF40C33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948C809-53E0-0F60-7695-87377ED2D29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24" y="6002539"/>
            <a:ext cx="4104759" cy="719575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7593DBCE-AC6D-5705-44DE-39BD9DA49196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F7372C86-D81B-D9A9-3515-B32BACC488D9}"/>
              </a:ext>
            </a:extLst>
          </p:cNvPr>
          <p:cNvSpPr>
            <a:spLocks noChangeAspect="1"/>
          </p:cNvSpPr>
          <p:nvPr userDrawn="1"/>
        </p:nvSpPr>
        <p:spPr>
          <a:xfrm>
            <a:off x="5345813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0" y="6002539"/>
            <a:ext cx="4104759" cy="719575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7E99FF6-7749-C0A2-8E4B-540CE6EE419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46000" y="0"/>
            <a:ext cx="5346000" cy="5346000"/>
          </a:xfrm>
          <a:custGeom>
            <a:avLst/>
            <a:gdLst>
              <a:gd name="connsiteX0" fmla="*/ 0 w 5346000"/>
              <a:gd name="connsiteY0" fmla="*/ 0 h 5346000"/>
              <a:gd name="connsiteX1" fmla="*/ 5346000 w 5346000"/>
              <a:gd name="connsiteY1" fmla="*/ 5346000 h 5346000"/>
              <a:gd name="connsiteX2" fmla="*/ 0 w 5346000"/>
              <a:gd name="connsiteY2" fmla="*/ 5346000 h 53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6000" h="5346000">
                <a:moveTo>
                  <a:pt x="0" y="0"/>
                </a:moveTo>
                <a:cubicBezTo>
                  <a:pt x="2952514" y="0"/>
                  <a:pt x="5346000" y="2393486"/>
                  <a:pt x="5346000" y="5346000"/>
                </a:cubicBezTo>
                <a:lnTo>
                  <a:pt x="0" y="5346000"/>
                </a:lnTo>
                <a:close/>
              </a:path>
            </a:pathLst>
          </a:cu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C35F52-8B74-3F26-05C3-0C53076EDD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022187F-3393-16DC-AFF8-CA3FF3CCC7F4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9DF5370-792B-9F19-F2D6-1F36022FD4CE}"/>
              </a:ext>
            </a:extLst>
          </p:cNvPr>
          <p:cNvSpPr>
            <a:spLocks noChangeAspect="1"/>
          </p:cNvSpPr>
          <p:nvPr userDrawn="1"/>
        </p:nvSpPr>
        <p:spPr>
          <a:xfrm>
            <a:off x="5345813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72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DAC8FE-6E36-D362-5512-641DD30F19B2}"/>
              </a:ext>
            </a:extLst>
          </p:cNvPr>
          <p:cNvSpPr/>
          <p:nvPr userDrawn="1"/>
        </p:nvSpPr>
        <p:spPr>
          <a:xfrm>
            <a:off x="5345906" y="9773350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CF6C7B7-94F5-7156-1AD0-F7F50AC89CBE}"/>
              </a:ext>
            </a:extLst>
          </p:cNvPr>
          <p:cNvSpPr/>
          <p:nvPr userDrawn="1"/>
        </p:nvSpPr>
        <p:spPr>
          <a:xfrm>
            <a:off x="0" y="4428000"/>
            <a:ext cx="5346000" cy="106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B34253-1FFF-F175-CEE1-823B6AA8E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620" y="54153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B76D7B1-44D3-D4F9-1B87-1965879545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4428000"/>
            <a:ext cx="5346000" cy="10692000"/>
          </a:xfrm>
          <a:custGeom>
            <a:avLst/>
            <a:gdLst>
              <a:gd name="connsiteX0" fmla="*/ 0 w 5346000"/>
              <a:gd name="connsiteY0" fmla="*/ 0 h 10692000"/>
              <a:gd name="connsiteX1" fmla="*/ 5346000 w 5346000"/>
              <a:gd name="connsiteY1" fmla="*/ 0 h 10692000"/>
              <a:gd name="connsiteX2" fmla="*/ 5346000 w 5346000"/>
              <a:gd name="connsiteY2" fmla="*/ 5400000 h 10692000"/>
              <a:gd name="connsiteX3" fmla="*/ 1077406 w 5346000"/>
              <a:gd name="connsiteY3" fmla="*/ 10637388 h 10692000"/>
              <a:gd name="connsiteX4" fmla="*/ 719574 w 5346000"/>
              <a:gd name="connsiteY4" fmla="*/ 10692000 h 10692000"/>
              <a:gd name="connsiteX5" fmla="*/ 0 w 5346000"/>
              <a:gd name="connsiteY5" fmla="*/ 10692000 h 10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6000" h="10692000">
                <a:moveTo>
                  <a:pt x="0" y="0"/>
                </a:moveTo>
                <a:lnTo>
                  <a:pt x="5346000" y="0"/>
                </a:lnTo>
                <a:lnTo>
                  <a:pt x="5346000" y="5400000"/>
                </a:lnTo>
                <a:cubicBezTo>
                  <a:pt x="5346000" y="7983450"/>
                  <a:pt x="3513488" y="10138894"/>
                  <a:pt x="1077406" y="10637388"/>
                </a:cubicBezTo>
                <a:lnTo>
                  <a:pt x="719574" y="10692000"/>
                </a:lnTo>
                <a:lnTo>
                  <a:pt x="0" y="1069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201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logotyp, symbol, Grafik, emblem&#10;&#10;Automatiskt genererad beskrivning">
            <a:extLst>
              <a:ext uri="{FF2B5EF4-FFF2-40B4-BE49-F238E27FC236}">
                <a16:creationId xmlns:a16="http://schemas.microsoft.com/office/drawing/2014/main" id="{D29CEF55-ACBB-C6A8-CBA6-1D740D5978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5" y="13693299"/>
            <a:ext cx="2822090" cy="11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6" r:id="rId6"/>
    <p:sldLayoutId id="2147483677" r:id="rId7"/>
    <p:sldLayoutId id="2147483678" r:id="rId8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logotyp, symbol, Grafik, emblem&#10;&#10;Automatiskt genererad beskrivning">
            <a:extLst>
              <a:ext uri="{FF2B5EF4-FFF2-40B4-BE49-F238E27FC236}">
                <a16:creationId xmlns:a16="http://schemas.microsoft.com/office/drawing/2014/main" id="{BE0B88C4-8385-FA27-937D-C6F564D0B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" y="289738"/>
            <a:ext cx="2901052" cy="11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3D5C8-6BA9-086D-E566-F938AA4B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6" y="13781080"/>
            <a:ext cx="5086351" cy="82152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44A328D-D6E3-813B-D037-6405614CED79}"/>
              </a:ext>
            </a:extLst>
          </p:cNvPr>
          <p:cNvSpPr txBox="1"/>
          <p:nvPr/>
        </p:nvSpPr>
        <p:spPr>
          <a:xfrm>
            <a:off x="1101603" y="2672954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pectral" panose="02020502060000000000" pitchFamily="18" charset="0"/>
              </a:rPr>
              <a:t>Trivselträffar</a:t>
            </a:r>
          </a:p>
          <a:p>
            <a:r>
              <a:rPr lang="sv-SE" sz="4800" dirty="0">
                <a:latin typeface="Spectral" panose="02020502060000000000" pitchFamily="18" charset="0"/>
              </a:rPr>
              <a:t>Våren 2026</a:t>
            </a:r>
          </a:p>
          <a:p>
            <a:r>
              <a:rPr lang="sv-SE" sz="2400" dirty="0">
                <a:latin typeface="Spectral" panose="02020502060000000000" pitchFamily="18" charset="0"/>
              </a:rPr>
              <a:t>Förslövs församlingshem</a:t>
            </a:r>
          </a:p>
          <a:p>
            <a:r>
              <a:rPr lang="sv-SE" sz="2400" dirty="0">
                <a:latin typeface="Spectral" panose="02020502060000000000" pitchFamily="18" charset="0"/>
              </a:rPr>
              <a:t>Torsdagar </a:t>
            </a:r>
            <a:r>
              <a:rPr lang="sv-SE" sz="2400" dirty="0" err="1">
                <a:latin typeface="Spectral" panose="02020502060000000000" pitchFamily="18" charset="0"/>
              </a:rPr>
              <a:t>kl</a:t>
            </a:r>
            <a:r>
              <a:rPr lang="sv-SE" sz="2400" dirty="0">
                <a:latin typeface="Spectral" panose="02020502060000000000" pitchFamily="18" charset="0"/>
              </a:rPr>
              <a:t> 11.30-14.00</a:t>
            </a:r>
          </a:p>
          <a:p>
            <a:r>
              <a:rPr lang="sv-SE" sz="2400" dirty="0">
                <a:latin typeface="Spectral" panose="02020502060000000000" pitchFamily="18" charset="0"/>
              </a:rPr>
              <a:t>Lunch och program</a:t>
            </a:r>
          </a:p>
        </p:txBody>
      </p:sp>
      <p:pic>
        <p:nvPicPr>
          <p:cNvPr id="1028" name="Picture 4" descr="Musical notes music notes clipart free clipart images clipartwiz 2 ...">
            <a:extLst>
              <a:ext uri="{FF2B5EF4-FFF2-40B4-BE49-F238E27FC236}">
                <a16:creationId xmlns:a16="http://schemas.microsoft.com/office/drawing/2014/main" id="{FFA5547C-3996-E58E-545C-AB105718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8270"/>
            <a:ext cx="2590800" cy="11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1C490E1C-815A-4319-877F-7AD78542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6" y="6376255"/>
            <a:ext cx="9683994" cy="5644295"/>
          </a:xfrm>
        </p:spPr>
        <p:txBody>
          <a:bodyPr/>
          <a:lstStyle/>
          <a:p>
            <a:pPr marL="828040" indent="-828040"/>
            <a:r>
              <a:rPr lang="sv-SE" sz="2800" b="1" dirty="0"/>
              <a:t>	</a:t>
            </a:r>
            <a:r>
              <a:rPr lang="sv-SE" sz="2800" dirty="0">
                <a:latin typeface="Spectral" panose="02020502060000000000" pitchFamily="18" charset="0"/>
              </a:rPr>
              <a:t>22 januari – </a:t>
            </a:r>
            <a:r>
              <a:rPr lang="sv-SE" sz="2800" dirty="0" err="1">
                <a:latin typeface="Spectral" panose="02020502060000000000" pitchFamily="18" charset="0"/>
              </a:rPr>
              <a:t>Bildresa</a:t>
            </a:r>
            <a:r>
              <a:rPr lang="sv-SE" sz="2800" dirty="0">
                <a:latin typeface="Spectral" panose="02020502060000000000" pitchFamily="18" charset="0"/>
              </a:rPr>
              <a:t> till Bangladesh</a:t>
            </a:r>
            <a:br>
              <a:rPr lang="sv-SE" sz="2800" b="1" dirty="0">
                <a:latin typeface="Spectral" panose="02020502060000000000" pitchFamily="18" charset="0"/>
              </a:rPr>
            </a:br>
            <a:r>
              <a:rPr lang="sv-SE" sz="1800" dirty="0">
                <a:latin typeface="Spectral" panose="02020502060000000000" pitchFamily="18" charset="0"/>
              </a:rPr>
              <a:t>Göran Paulson, naturfotograf Höganäs, tar oss vid årets första trivselträff till livet i en liten by i Bangladesh. Anmälan senast 20/1. Kostnad för lunchen 100 kr.</a:t>
            </a:r>
            <a:br>
              <a:rPr lang="sv-SE" sz="2800" dirty="0">
                <a:latin typeface="Spectral" panose="02020502060000000000" pitchFamily="18" charset="0"/>
              </a:rPr>
            </a:br>
            <a:br>
              <a:rPr lang="sv-SE" sz="1600" dirty="0">
                <a:latin typeface="Spectral" panose="02020502060000000000" pitchFamily="18" charset="0"/>
              </a:rPr>
            </a:br>
            <a:r>
              <a:rPr lang="sv-SE" sz="2800" dirty="0">
                <a:latin typeface="Spectral" panose="02020502060000000000" pitchFamily="18" charset="0"/>
              </a:rPr>
              <a:t>19 februari – Så minns vi Lasse Dahlquist</a:t>
            </a:r>
            <a:br>
              <a:rPr lang="sv-SE" sz="2800" dirty="0">
                <a:latin typeface="Spectral" panose="02020502060000000000" pitchFamily="18" charset="0"/>
              </a:rPr>
            </a:br>
            <a:r>
              <a:rPr lang="sv-SE" sz="1800" dirty="0">
                <a:latin typeface="Spectral" panose="02020502060000000000" pitchFamily="18" charset="0"/>
              </a:rPr>
              <a:t>Christer Hjalmarsson berättar och leder oss i allsång till Lasse Dahlquists välkända sånger. Anmälan senast 17/2. Kostnad för lunchen 100 kr.</a:t>
            </a:r>
            <a:br>
              <a:rPr lang="sv-SE" sz="1800" dirty="0">
                <a:latin typeface="Spectral" panose="02020502060000000000" pitchFamily="18" charset="0"/>
              </a:rPr>
            </a:br>
            <a:br>
              <a:rPr lang="sv-SE" sz="1800" dirty="0">
                <a:latin typeface="Spectral" panose="02020502060000000000" pitchFamily="18" charset="0"/>
              </a:rPr>
            </a:br>
            <a:r>
              <a:rPr lang="sv-SE" sz="2800" dirty="0">
                <a:latin typeface="Spectral" panose="02020502060000000000" pitchFamily="18" charset="0"/>
              </a:rPr>
              <a:t>19 mars – </a:t>
            </a:r>
            <a:r>
              <a:rPr lang="sv-SE" sz="2800" dirty="0" err="1">
                <a:latin typeface="Spectral" panose="02020502060000000000" pitchFamily="18" charset="0"/>
              </a:rPr>
              <a:t>fastelotteriet</a:t>
            </a:r>
            <a:r>
              <a:rPr lang="sv-SE" sz="2800" dirty="0">
                <a:latin typeface="Spectral" panose="02020502060000000000" pitchFamily="18" charset="0"/>
              </a:rPr>
              <a:t> och allsång</a:t>
            </a:r>
            <a:br>
              <a:rPr lang="sv-SE" sz="2800" dirty="0">
                <a:latin typeface="Spectral" panose="02020502060000000000" pitchFamily="18" charset="0"/>
              </a:rPr>
            </a:br>
            <a:r>
              <a:rPr lang="sv-SE" sz="1800" dirty="0">
                <a:latin typeface="Spectral" panose="02020502060000000000" pitchFamily="18" charset="0"/>
              </a:rPr>
              <a:t>Liksom förra året ett hembaksdoftande vinstbord där hela förtjänsten går till fasteinsamlingen. Anmälan senast 17/3. Kostnad för lunchen 100 kr.</a:t>
            </a:r>
            <a:br>
              <a:rPr lang="sv-SE" sz="1800" b="1" dirty="0"/>
            </a:br>
            <a:br>
              <a:rPr lang="sv-SE" sz="1800" b="1" dirty="0"/>
            </a:br>
            <a:r>
              <a:rPr lang="sv-SE" sz="2800" dirty="0">
                <a:latin typeface="Spectral" panose="02020502060000000000" pitchFamily="18" charset="0"/>
              </a:rPr>
              <a:t>23/4 – Sång med Anna</a:t>
            </a:r>
            <a:br>
              <a:rPr lang="sv-SE" sz="2800" dirty="0">
                <a:latin typeface="Spectral" panose="02020502060000000000" pitchFamily="18" charset="0"/>
              </a:rPr>
            </a:br>
            <a:r>
              <a:rPr lang="sv-SE" sz="1800" dirty="0" err="1">
                <a:latin typeface="Spectral" panose="02020502060000000000" pitchFamily="18" charset="0"/>
              </a:rPr>
              <a:t>Anna</a:t>
            </a:r>
            <a:r>
              <a:rPr lang="sv-SE" sz="1800" dirty="0">
                <a:latin typeface="Spectral" panose="02020502060000000000" pitchFamily="18" charset="0"/>
              </a:rPr>
              <a:t> Carlsson, Båstad, kommer åter till oss och gläder oss i sång och allsång.</a:t>
            </a:r>
            <a:br>
              <a:rPr lang="sv-SE" sz="1800" dirty="0">
                <a:latin typeface="Spectral" panose="02020502060000000000" pitchFamily="18" charset="0"/>
              </a:rPr>
            </a:br>
            <a:r>
              <a:rPr lang="sv-SE" sz="1800" dirty="0">
                <a:latin typeface="Spectral" panose="02020502060000000000" pitchFamily="18" charset="0"/>
              </a:rPr>
              <a:t>Anmälan senast 21/4. Kostnad för lunchen 100 kr.</a:t>
            </a:r>
            <a:br>
              <a:rPr lang="sv-SE" sz="1800" dirty="0">
                <a:latin typeface="Spectral" panose="02020502060000000000" pitchFamily="18" charset="0"/>
              </a:rPr>
            </a:br>
            <a:br>
              <a:rPr lang="sv-SE" sz="1800" dirty="0">
                <a:latin typeface="Spectral" panose="02020502060000000000" pitchFamily="18" charset="0"/>
              </a:rPr>
            </a:br>
            <a:r>
              <a:rPr lang="sv-SE" sz="2800" dirty="0">
                <a:latin typeface="Spectral" panose="02020502060000000000" pitchFamily="18" charset="0"/>
              </a:rPr>
              <a:t>21/5 – Vårfest med </a:t>
            </a:r>
            <a:r>
              <a:rPr lang="sv-SE" sz="2800" dirty="0" err="1">
                <a:latin typeface="Spectral" panose="02020502060000000000" pitchFamily="18" charset="0"/>
              </a:rPr>
              <a:t>schlagerkompaniet</a:t>
            </a:r>
            <a:br>
              <a:rPr lang="sv-SE" sz="2800" dirty="0">
                <a:latin typeface="Spectral" panose="02020502060000000000" pitchFamily="18" charset="0"/>
              </a:rPr>
            </a:br>
            <a:r>
              <a:rPr lang="sv-SE" sz="1800" dirty="0">
                <a:latin typeface="Spectral" panose="02020502060000000000" pitchFamily="18" charset="0"/>
              </a:rPr>
              <a:t>Glad och svängig sång med Schlagerkompaniet, Nauman och Knutsson, Osby.</a:t>
            </a:r>
            <a:br>
              <a:rPr lang="sv-SE" sz="1800" dirty="0">
                <a:latin typeface="Spectral" panose="02020502060000000000" pitchFamily="18" charset="0"/>
              </a:rPr>
            </a:br>
            <a:r>
              <a:rPr lang="sv-SE" sz="1800" dirty="0">
                <a:latin typeface="Spectral" panose="02020502060000000000" pitchFamily="18" charset="0"/>
              </a:rPr>
              <a:t>Anmälan </a:t>
            </a:r>
            <a:r>
              <a:rPr lang="sv-SE" sz="1800">
                <a:latin typeface="Spectral" panose="02020502060000000000" pitchFamily="18" charset="0"/>
              </a:rPr>
              <a:t>senast 19/5. </a:t>
            </a:r>
            <a:r>
              <a:rPr lang="sv-SE" sz="1800" dirty="0">
                <a:latin typeface="Spectral" panose="02020502060000000000" pitchFamily="18" charset="0"/>
              </a:rPr>
              <a:t>Kostnad för lunchen 100 kr.</a:t>
            </a:r>
            <a:br>
              <a:rPr lang="sv-SE" sz="1800" dirty="0">
                <a:latin typeface="Spectral" panose="02020502060000000000" pitchFamily="18" charset="0"/>
              </a:rPr>
            </a:br>
            <a:br>
              <a:rPr lang="sv-SE" sz="1800" dirty="0">
                <a:latin typeface="Spectral" panose="02020502060000000000" pitchFamily="18" charset="0"/>
              </a:rPr>
            </a:br>
            <a:br>
              <a:rPr lang="sv-SE" sz="1800" dirty="0">
                <a:latin typeface="Spectral" panose="02020502060000000000" pitchFamily="18" charset="0"/>
              </a:rPr>
            </a:br>
            <a:endParaRPr lang="sv-SE" sz="1800" b="1" dirty="0">
              <a:latin typeface="Spectral" panose="02020502060000000000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F7C3D22-141E-EA51-0533-CE8F5AD2F364}"/>
              </a:ext>
            </a:extLst>
          </p:cNvPr>
          <p:cNvSpPr txBox="1"/>
          <p:nvPr/>
        </p:nvSpPr>
        <p:spPr>
          <a:xfrm>
            <a:off x="1850230" y="12229855"/>
            <a:ext cx="699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Spectral" panose="02020502060000000000" pitchFamily="18" charset="0"/>
              </a:rPr>
              <a:t>ANMÄLAN till exp. 0431-415650 vardagar </a:t>
            </a:r>
            <a:r>
              <a:rPr lang="sv-SE" dirty="0" err="1">
                <a:latin typeface="Spectral" panose="02020502060000000000" pitchFamily="18" charset="0"/>
              </a:rPr>
              <a:t>kl</a:t>
            </a:r>
            <a:r>
              <a:rPr lang="sv-SE" dirty="0">
                <a:latin typeface="Spectral" panose="02020502060000000000" pitchFamily="18" charset="0"/>
              </a:rPr>
              <a:t> 10-12</a:t>
            </a:r>
            <a:br>
              <a:rPr lang="sv-SE" dirty="0">
                <a:latin typeface="Spectral" panose="02020502060000000000" pitchFamily="18" charset="0"/>
              </a:rPr>
            </a:br>
            <a:r>
              <a:rPr lang="sv-SE" dirty="0">
                <a:latin typeface="Spectral" panose="02020502060000000000" pitchFamily="18" charset="0"/>
              </a:rPr>
              <a:t>OBS! Begränsat antal platser 64 – därefter reservlista vid återbud</a:t>
            </a:r>
            <a:br>
              <a:rPr lang="sv-SE" dirty="0">
                <a:latin typeface="Spectral" panose="02020502060000000000" pitchFamily="18" charset="0"/>
              </a:rPr>
            </a:br>
            <a:r>
              <a:rPr lang="sv-SE" dirty="0">
                <a:latin typeface="Spectral" panose="02020502060000000000" pitchFamily="18" charset="0"/>
              </a:rPr>
              <a:t>KYRKBIL inom församlingen 0431-369666</a:t>
            </a:r>
            <a:br>
              <a:rPr lang="sv-SE" dirty="0">
                <a:latin typeface="Spectral" panose="02020502060000000000" pitchFamily="18" charset="0"/>
              </a:rPr>
            </a:br>
            <a:r>
              <a:rPr lang="sv-SE" dirty="0">
                <a:latin typeface="Spectral" panose="02020502060000000000" pitchFamily="18" charset="0"/>
              </a:rPr>
              <a:t>Övriga frågor Åsa Hagberg 0431-415654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493454-57A5-AEC8-09AB-AD7D5EA28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r="7656"/>
          <a:stretch>
            <a:fillRect/>
          </a:stretch>
        </p:blipFill>
        <p:spPr>
          <a:xfrm>
            <a:off x="5345906" y="-2351"/>
            <a:ext cx="5345907" cy="53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1635"/>
      </p:ext>
    </p:extLst>
  </p:cSld>
  <p:clrMapOvr>
    <a:masterClrMapping/>
  </p:clrMapOvr>
</p:sld>
</file>

<file path=ppt/theme/theme1.xml><?xml version="1.0" encoding="utf-8"?>
<a:theme xmlns:a="http://schemas.openxmlformats.org/drawingml/2006/main" name="Affisch A3, vit bakgrund, logo nere vänster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mmarcafé2025  -  Skrivskyddad" id="{1574279D-977F-41C6-BDEF-B76DF36666A3}" vid="{F3947CD7-48AA-4595-B338-FC83A2DF409D}"/>
    </a:ext>
  </a:extLst>
</a:theme>
</file>

<file path=ppt/theme/theme2.xml><?xml version="1.0" encoding="utf-8"?>
<a:theme xmlns:a="http://schemas.openxmlformats.org/drawingml/2006/main" name="Affisch A3, vit bakgrund, logo uppe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mmarcafé2025  -  Skrivskyddad" id="{1574279D-977F-41C6-BDEF-B76DF36666A3}" vid="{95A1E8F8-082E-4B3F-8308-84E4D456AA5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9EE7B100E8A4FAC63BB350A53CD14" ma:contentTypeVersion="24" ma:contentTypeDescription="Skapa ett nytt dokument." ma:contentTypeScope="" ma:versionID="3c151e9f9562376a8547b391c83d16ef">
  <xsd:schema xmlns:xsd="http://www.w3.org/2001/XMLSchema" xmlns:xs="http://www.w3.org/2001/XMLSchema" xmlns:p="http://schemas.microsoft.com/office/2006/metadata/properties" xmlns:ns2="6749bdb5-a17a-4040-b36f-cd821a524c1d" xmlns:ns3="1e142b3f-87ae-4ef1-8c77-ca26ce959493" xmlns:ns4="1f7f8bcb-656a-4a40-8f36-37d43d593d12" targetNamespace="http://schemas.microsoft.com/office/2006/metadata/properties" ma:root="true" ma:fieldsID="bb27dd93cec44ee5aacebe27485ad759" ns2:_="" ns3:_="" ns4:_="">
    <xsd:import namespace="6749bdb5-a17a-4040-b36f-cd821a524c1d"/>
    <xsd:import namespace="1e142b3f-87ae-4ef1-8c77-ca26ce959493"/>
    <xsd:import namespace="1f7f8bcb-656a-4a40-8f36-37d43d593d12"/>
    <xsd:element name="properties">
      <xsd:complexType>
        <xsd:sequence>
          <xsd:element name="documentManagement">
            <xsd:complexType>
              <xsd:all>
                <xsd:element ref="ns2:Taggning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  <xsd:element ref="ns2:Skapadav" minOccurs="0"/>
                <xsd:element ref="ns2:Godk_x00e4_nd" minOccurs="0"/>
                <xsd:element ref="ns2:MediaServiceLocation" minOccurs="0"/>
                <xsd:element ref="ns2:k0eb82a5275b40d2b6157001db55d640" minOccurs="0"/>
                <xsd:element ref="ns2:Materialty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9bdb5-a17a-4040-b36f-cd821a524c1d" elementFormDefault="qualified">
    <xsd:import namespace="http://schemas.microsoft.com/office/2006/documentManagement/types"/>
    <xsd:import namespace="http://schemas.microsoft.com/office/infopath/2007/PartnerControls"/>
    <xsd:element name="Taggning" ma:index="8" nillable="true" ma:displayName="Taggning" ma:format="Dropdown" ma:internalName="Taggn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xa länkar"/>
                    <xsd:enumeration value="Mallverktyget och mallar"/>
                    <xsd:enumeration value="Språk och skrivande"/>
                    <xsd:enumeration value="Kommunikation som mission"/>
                    <xsd:enumeration value="Bild och film"/>
                    <xsd:enumeration value="Grafisk profil"/>
                    <xsd:enumeration value="Målgrupper"/>
                    <xsd:enumeration value="Press och Sociala medier"/>
                    <xsd:enumeration value="Språk och skrivande"/>
                    <xsd:enumeration value="Bakgrunder"/>
                    <xsd:enumeration value="Allhelgona"/>
                    <xsd:enumeration value="Styrdokument"/>
                    <xsd:enumeration value="Jul"/>
                    <xsd:enumeration value="Konfirmation"/>
                    <xsd:enumeration value="Sommar"/>
                    <xsd:enumeration value="2023"/>
                    <xsd:enumeration value="Val 17"/>
                    <xsd:enumeration value="Brustna hjärtan"/>
                    <xsd:enumeration value="Val 19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80d1b4eb-8425-4edd-a146-3efda088a2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kapadav" ma:index="24" nillable="true" ma:displayName="Skapad av " ma:format="Dropdown" ma:list="UserInfo" ma:SharePointGroup="0" ma:internalName="Skapadav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odk_x00e4_nd" ma:index="25" nillable="true" ma:displayName="Godkänd" ma:format="Dropdown" ma:internalName="Godk_x00e4_nd">
      <xsd:simpleType>
        <xsd:restriction base="dms:Choice">
          <xsd:enumeration value="Ja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k0eb82a5275b40d2b6157001db55d640" ma:index="28" nillable="true" ma:taxonomy="true" ma:internalName="k0eb82a5275b40d2b6157001db55d640" ma:taxonomyFieldName="Dokumenttyp" ma:displayName="Dokumenttyp" ma:default="" ma:fieldId="{40eb82a5-275b-40d2-b615-7001db55d640}" ma:sspId="80d1b4eb-8425-4edd-a146-3efda088a203" ma:termSetId="cf910797-1866-40f4-8ee0-055a11090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terialtyp" ma:index="29" nillable="true" ma:displayName="Materialtyp" ma:format="Dropdown" ma:internalName="Materialty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ns"/>
                    <xsd:enumeration value="Affisch"/>
                    <xsd:enumeration value="Sociala medier"/>
                    <xsd:enumeration value="Musikfil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42b3f-87ae-4ef1-8c77-ca26ce95949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6cc5fb6-3919-4197-a4aa-adf985f55003}" ma:internalName="TaxCatchAll" ma:showField="CatchAllData" ma:web="1f7f8bcb-656a-4a40-8f36-37d43d593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f8bcb-656a-4a40-8f36-37d43d593d12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gning xmlns="6749bdb5-a17a-4040-b36f-cd821a524c1d" xsi:nil="true"/>
    <TaxCatchAll xmlns="1e142b3f-87ae-4ef1-8c77-ca26ce959493" xsi:nil="true"/>
    <lcf76f155ced4ddcb4097134ff3c332f xmlns="6749bdb5-a17a-4040-b36f-cd821a524c1d">
      <Terms xmlns="http://schemas.microsoft.com/office/infopath/2007/PartnerControls"/>
    </lcf76f155ced4ddcb4097134ff3c332f>
    <Skapadav xmlns="6749bdb5-a17a-4040-b36f-cd821a524c1d">
      <UserInfo>
        <DisplayName/>
        <AccountId xsi:nil="true"/>
        <AccountType/>
      </UserInfo>
    </Skapadav>
    <Godk_x00e4_nd xmlns="6749bdb5-a17a-4040-b36f-cd821a524c1d" xsi:nil="true"/>
    <k0eb82a5275b40d2b6157001db55d640 xmlns="6749bdb5-a17a-4040-b36f-cd821a524c1d">
      <Terms xmlns="http://schemas.microsoft.com/office/infopath/2007/PartnerControls"/>
    </k0eb82a5275b40d2b6157001db55d640>
    <Materialtyp xmlns="6749bdb5-a17a-4040-b36f-cd821a524c1d" xsi:nil="true"/>
  </documentManagement>
</p:properties>
</file>

<file path=customXml/itemProps1.xml><?xml version="1.0" encoding="utf-8"?>
<ds:datastoreItem xmlns:ds="http://schemas.openxmlformats.org/officeDocument/2006/customXml" ds:itemID="{705C5738-5F0F-4B1F-9FEF-F4438175B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9bdb5-a17a-4040-b36f-cd821a524c1d"/>
    <ds:schemaRef ds:uri="1e142b3f-87ae-4ef1-8c77-ca26ce959493"/>
    <ds:schemaRef ds:uri="1f7f8bcb-656a-4a40-8f36-37d43d593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213722-8310-49FE-98EA-25B58A5DF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D557A-22D5-463E-96E1-401526C7021C}">
  <ds:schemaRefs>
    <ds:schemaRef ds:uri="http://purl.org/dc/terms/"/>
    <ds:schemaRef ds:uri="1f7f8bcb-656a-4a40-8f36-37d43d593d12"/>
    <ds:schemaRef ds:uri="6749bdb5-a17a-4040-b36f-cd821a524c1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e142b3f-87ae-4ef1-8c77-ca26ce95949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Andakter-sång HT25</Template>
  <TotalTime>104</TotalTime>
  <Words>219</Words>
  <Application>Microsoft Office PowerPoint</Application>
  <PresentationFormat>Anpassad</PresentationFormat>
  <Paragraphs>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Aptos</vt:lpstr>
      <vt:lpstr>Arial</vt:lpstr>
      <vt:lpstr>Spectral</vt:lpstr>
      <vt:lpstr>Affisch A3, vit bakgrund, logo nere vänster</vt:lpstr>
      <vt:lpstr>Affisch A3, vit bakgrund, logo uppe</vt:lpstr>
      <vt:lpstr> 22 januari – Bildresa till Bangladesh Göran Paulson, naturfotograf Höganäs, tar oss vid årets första trivselträff till livet i en liten by i Bangladesh. Anmälan senast 20/1. Kostnad för lunchen 100 kr.  19 februari – Så minns vi Lasse Dahlquist Christer Hjalmarsson berättar och leder oss i allsång till Lasse Dahlquists välkända sånger. Anmälan senast 17/2. Kostnad för lunchen 100 kr.  19 mars – fastelotteriet och allsång Liksom förra året ett hembaksdoftande vinstbord där hela förtjänsten går till fasteinsamlingen. Anmälan senast 17/3. Kostnad för lunchen 100 kr.  23/4 – Sång med Anna Anna Carlsson, Båstad, kommer åter till oss och gläder oss i sång och allsång. Anmälan senast 21/4. Kostnad för lunchen 100 kr.  21/5 – Vårfest med schlagerkompaniet Glad och svängig sång med Schlagerkompaniet, Nauman och Knutsson, Osby. Anmälan senast 19/5. Kostnad för lunchen 100 kr.   </vt:lpstr>
    </vt:vector>
  </TitlesOfParts>
  <Company>Svenska 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Åsa Hagberg</dc:creator>
  <cp:lastModifiedBy>Åsa Hagberg</cp:lastModifiedBy>
  <cp:revision>2</cp:revision>
  <cp:lastPrinted>2025-04-24T15:23:24Z</cp:lastPrinted>
  <dcterms:created xsi:type="dcterms:W3CDTF">2025-05-06T11:23:45Z</dcterms:created>
  <dcterms:modified xsi:type="dcterms:W3CDTF">2025-12-10T07:23:54Z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0x010100DDE9EE7B100E8A4FAC63BB350A53CD14</vt:lpwstr>
  </property>
</Properties>
</file>