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W6qMjk+JmJghw6m8GOzPBlLCF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a31dab983_5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gda31dab983_5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8adfc0802_4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gd8adfc0802_4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8adfc0802_4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gd8adfc0802_4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8adfc0802_4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gd8adfc0802_4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a31dab983_5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gda31dab983_5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a31dab983_4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gda31dab983_4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bc388db7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gcbc388db7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5f190c1b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gc5f190c1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47d2deb43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gc47d2deb4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8adfc0802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d8adfc080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44"/>
        <p:cNvGrpSpPr/>
        <p:nvPr/>
      </p:nvGrpSpPr>
      <p:grpSpPr>
        <a:xfrm>
          <a:off x="0" y="0"/>
          <a:ext cx="0" cy="0"/>
          <a:chOff x="0" y="0"/>
          <a:chExt cx="0" cy="0"/>
        </a:xfrm>
      </p:grpSpPr>
      <p:sp>
        <p:nvSpPr>
          <p:cNvPr id="45" name="Google Shape;4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55"/>
        <p:cNvGrpSpPr/>
        <p:nvPr/>
      </p:nvGrpSpPr>
      <p:grpSpPr>
        <a:xfrm>
          <a:off x="0" y="0"/>
          <a:ext cx="0" cy="0"/>
          <a:chOff x="0" y="0"/>
          <a:chExt cx="0" cy="0"/>
        </a:xfrm>
      </p:grpSpPr>
      <p:sp>
        <p:nvSpPr>
          <p:cNvPr id="56" name="Google Shape;5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svenskakyrkan.se/framtidenborhososs/finns-det-rum-for-mig"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da31dab983_5_11"/>
          <p:cNvSpPr/>
          <p:nvPr/>
        </p:nvSpPr>
        <p:spPr>
          <a:xfrm>
            <a:off x="-14468" y="0"/>
            <a:ext cx="12220800" cy="58155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gda31dab983_5_11"/>
          <p:cNvSpPr txBox="1">
            <a:spLocks noGrp="1"/>
          </p:cNvSpPr>
          <p:nvPr>
            <p:ph type="ctrTitle"/>
          </p:nvPr>
        </p:nvSpPr>
        <p:spPr>
          <a:xfrm>
            <a:off x="1524000" y="360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6000"/>
              <a:buFont typeface="Calibri"/>
              <a:buNone/>
            </a:pPr>
            <a:r>
              <a:rPr lang="sv-SE" b="1">
                <a:solidFill>
                  <a:srgbClr val="C00000"/>
                </a:solidFill>
              </a:rPr>
              <a:t>Finns det rum för mig?</a:t>
            </a:r>
            <a:endParaRPr/>
          </a:p>
        </p:txBody>
      </p:sp>
      <p:pic>
        <p:nvPicPr>
          <p:cNvPr id="80" name="Google Shape;80;gda31dab983_5_11"/>
          <p:cNvPicPr preferRelativeResize="0"/>
          <p:nvPr/>
        </p:nvPicPr>
        <p:blipFill rotWithShape="1">
          <a:blip r:embed="rId3">
            <a:alphaModFix/>
          </a:blip>
          <a:srcRect l="1582" t="52463" r="6421" b="27448"/>
          <a:stretch/>
        </p:blipFill>
        <p:spPr>
          <a:xfrm>
            <a:off x="72571" y="68403"/>
            <a:ext cx="12040723" cy="1478671"/>
          </a:xfrm>
          <a:prstGeom prst="rect">
            <a:avLst/>
          </a:prstGeom>
          <a:noFill/>
          <a:ln>
            <a:noFill/>
          </a:ln>
        </p:spPr>
      </p:pic>
      <p:grpSp>
        <p:nvGrpSpPr>
          <p:cNvPr id="81" name="Google Shape;81;gda31dab983_5_11"/>
          <p:cNvGrpSpPr/>
          <p:nvPr/>
        </p:nvGrpSpPr>
        <p:grpSpPr>
          <a:xfrm>
            <a:off x="7451564" y="5874081"/>
            <a:ext cx="4589279" cy="839676"/>
            <a:chOff x="7109726" y="5811495"/>
            <a:chExt cx="4930997" cy="902199"/>
          </a:xfrm>
        </p:grpSpPr>
        <p:pic>
          <p:nvPicPr>
            <p:cNvPr id="82" name="Google Shape;82;gda31dab983_5_11" descr="En bild som visar text&#10;&#10;Automatiskt genererad beskrivning"/>
            <p:cNvPicPr preferRelativeResize="0"/>
            <p:nvPr/>
          </p:nvPicPr>
          <p:blipFill rotWithShape="1">
            <a:blip r:embed="rId4">
              <a:alphaModFix/>
            </a:blip>
            <a:srcRect/>
            <a:stretch/>
          </p:blipFill>
          <p:spPr>
            <a:xfrm>
              <a:off x="9571596" y="5811495"/>
              <a:ext cx="2469126" cy="883906"/>
            </a:xfrm>
            <a:prstGeom prst="rect">
              <a:avLst/>
            </a:prstGeom>
            <a:noFill/>
            <a:ln>
              <a:noFill/>
            </a:ln>
          </p:spPr>
        </p:pic>
        <p:pic>
          <p:nvPicPr>
            <p:cNvPr id="83" name="Google Shape;83;gda31dab983_5_11" descr="En bild som visar text&#10;&#10;Automatiskt genererad beskrivning"/>
            <p:cNvPicPr preferRelativeResize="0"/>
            <p:nvPr/>
          </p:nvPicPr>
          <p:blipFill rotWithShape="1">
            <a:blip r:embed="rId5">
              <a:alphaModFix/>
            </a:blip>
            <a:srcRect t="30929" b="41925"/>
            <a:stretch/>
          </p:blipFill>
          <p:spPr>
            <a:xfrm>
              <a:off x="8266888" y="6385213"/>
              <a:ext cx="1210107" cy="328481"/>
            </a:xfrm>
            <a:prstGeom prst="rect">
              <a:avLst/>
            </a:prstGeom>
            <a:noFill/>
            <a:ln>
              <a:noFill/>
            </a:ln>
          </p:spPr>
        </p:pic>
        <p:pic>
          <p:nvPicPr>
            <p:cNvPr id="84" name="Google Shape;84;gda31dab983_5_11" descr="En bild som visar ritning&#10;&#10;Automatiskt genererad beskrivning"/>
            <p:cNvPicPr preferRelativeResize="0"/>
            <p:nvPr/>
          </p:nvPicPr>
          <p:blipFill rotWithShape="1">
            <a:blip r:embed="rId6">
              <a:alphaModFix/>
            </a:blip>
            <a:srcRect/>
            <a:stretch/>
          </p:blipFill>
          <p:spPr>
            <a:xfrm>
              <a:off x="7109726" y="5870687"/>
              <a:ext cx="2469128" cy="451765"/>
            </a:xfrm>
            <a:prstGeom prst="rect">
              <a:avLst/>
            </a:prstGeom>
            <a:noFill/>
            <a:ln>
              <a:noFill/>
            </a:ln>
          </p:spPr>
        </p:pic>
      </p:grpSp>
      <p:sp>
        <p:nvSpPr>
          <p:cNvPr id="85" name="Google Shape;85;gda31dab983_5_11"/>
          <p:cNvSpPr txBox="1">
            <a:spLocks noGrp="1"/>
          </p:cNvSpPr>
          <p:nvPr>
            <p:ph type="subTitle" idx="1"/>
          </p:nvPr>
        </p:nvSpPr>
        <p:spPr>
          <a:xfrm>
            <a:off x="-14467" y="2785989"/>
            <a:ext cx="12206400" cy="937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sv-SE" sz="3900" b="1">
                <a:latin typeface="Calibri"/>
                <a:ea typeface="Calibri"/>
                <a:cs typeface="Calibri"/>
                <a:sym typeface="Calibri"/>
              </a:rPr>
              <a:t>Processutbildning om Inclusive Church för </a:t>
            </a:r>
            <a:endParaRPr sz="3900" b="1">
              <a:latin typeface="Calibri"/>
              <a:ea typeface="Calibri"/>
              <a:cs typeface="Calibri"/>
              <a:sym typeface="Calibri"/>
            </a:endParaRPr>
          </a:p>
          <a:p>
            <a:pPr marL="0" lvl="0" indent="0" algn="ctr" rtl="0">
              <a:lnSpc>
                <a:spcPct val="90000"/>
              </a:lnSpc>
              <a:spcBef>
                <a:spcPts val="0"/>
              </a:spcBef>
              <a:spcAft>
                <a:spcPts val="0"/>
              </a:spcAft>
              <a:buClr>
                <a:schemeClr val="dk1"/>
              </a:buClr>
              <a:buSzPts val="2800"/>
              <a:buNone/>
            </a:pPr>
            <a:r>
              <a:rPr lang="sv-SE" sz="3900" b="1">
                <a:latin typeface="Calibri"/>
                <a:ea typeface="Calibri"/>
                <a:cs typeface="Calibri"/>
                <a:sym typeface="Calibri"/>
              </a:rPr>
              <a:t>medarbetare i FBHO-församlingar</a:t>
            </a:r>
            <a:endParaRPr sz="3500"/>
          </a:p>
          <a:p>
            <a:pPr marL="0" lvl="0" indent="0" algn="ctr" rtl="0">
              <a:lnSpc>
                <a:spcPct val="90000"/>
              </a:lnSpc>
              <a:spcBef>
                <a:spcPts val="0"/>
              </a:spcBef>
              <a:spcAft>
                <a:spcPts val="0"/>
              </a:spcAft>
              <a:buClr>
                <a:schemeClr val="dk1"/>
              </a:buClr>
              <a:buSzPts val="2800"/>
              <a:buNone/>
            </a:pPr>
            <a:endParaRPr sz="4400" b="1">
              <a:solidFill>
                <a:srgbClr val="C00000"/>
              </a:solidFill>
            </a:endParaRPr>
          </a:p>
          <a:p>
            <a:pPr marL="0" lvl="0" indent="0" algn="ctr" rtl="0">
              <a:lnSpc>
                <a:spcPct val="90000"/>
              </a:lnSpc>
              <a:spcBef>
                <a:spcPts val="0"/>
              </a:spcBef>
              <a:spcAft>
                <a:spcPts val="0"/>
              </a:spcAft>
              <a:buClr>
                <a:schemeClr val="dk1"/>
              </a:buClr>
              <a:buSzPts val="2800"/>
              <a:buNone/>
            </a:pPr>
            <a:r>
              <a:rPr lang="sv-SE" sz="3300" b="1" i="1">
                <a:solidFill>
                  <a:srgbClr val="C00000"/>
                </a:solidFill>
              </a:rPr>
              <a:t>Varmt välkommen!</a:t>
            </a:r>
            <a:endParaRPr sz="3300" b="1" i="1">
              <a:solidFill>
                <a:srgbClr val="C00000"/>
              </a:solidFill>
            </a:endParaRPr>
          </a:p>
          <a:p>
            <a:pPr marL="0" lvl="0" indent="0" algn="ctr" rtl="0">
              <a:lnSpc>
                <a:spcPct val="90000"/>
              </a:lnSpc>
              <a:spcBef>
                <a:spcPts val="0"/>
              </a:spcBef>
              <a:spcAft>
                <a:spcPts val="0"/>
              </a:spcAft>
              <a:buClr>
                <a:schemeClr val="dk1"/>
              </a:buClr>
              <a:buSzPts val="2800"/>
              <a:buNone/>
            </a:pPr>
            <a:r>
              <a:rPr lang="sv-SE" sz="2500">
                <a:solidFill>
                  <a:srgbClr val="000000"/>
                </a:solidFill>
              </a:rPr>
              <a:t>(Var snäll och stäng av ditt ljud)</a:t>
            </a:r>
            <a:endParaRPr sz="21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d8adfc0802_4_11"/>
          <p:cNvSpPr/>
          <p:nvPr/>
        </p:nvSpPr>
        <p:spPr>
          <a:xfrm>
            <a:off x="-159500" y="0"/>
            <a:ext cx="12518400" cy="58155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gd8adfc0802_4_11"/>
          <p:cNvSpPr txBox="1">
            <a:spLocks noGrp="1"/>
          </p:cNvSpPr>
          <p:nvPr>
            <p:ph type="ctrTitle"/>
          </p:nvPr>
        </p:nvSpPr>
        <p:spPr>
          <a:xfrm>
            <a:off x="-463770" y="1207575"/>
            <a:ext cx="8483700" cy="1139400"/>
          </a:xfrm>
          <a:prstGeom prst="rect">
            <a:avLst/>
          </a:prstGeom>
          <a:noFill/>
          <a:ln>
            <a:noFill/>
          </a:ln>
        </p:spPr>
        <p:txBody>
          <a:bodyPr spcFirstLastPara="1" wrap="square" lIns="91425" tIns="45700" rIns="91425" bIns="45700" anchor="b" anchorCtr="0">
            <a:noAutofit/>
          </a:bodyPr>
          <a:lstStyle/>
          <a:p>
            <a:pPr marL="1828800" lvl="0" indent="457200" algn="l" rtl="0">
              <a:lnSpc>
                <a:spcPct val="90000"/>
              </a:lnSpc>
              <a:spcBef>
                <a:spcPts val="0"/>
              </a:spcBef>
              <a:spcAft>
                <a:spcPts val="0"/>
              </a:spcAft>
              <a:buClr>
                <a:srgbClr val="C00000"/>
              </a:buClr>
              <a:buSzPts val="4000"/>
              <a:buFont typeface="Calibri"/>
              <a:buNone/>
            </a:pPr>
            <a:r>
              <a:rPr lang="sv-SE" sz="4000" b="1">
                <a:solidFill>
                  <a:srgbClr val="C00000"/>
                </a:solidFill>
              </a:rPr>
              <a:t>Alex Clare Young</a:t>
            </a:r>
            <a:endParaRPr sz="4000" b="1">
              <a:solidFill>
                <a:srgbClr val="C00000"/>
              </a:solidFill>
            </a:endParaRPr>
          </a:p>
        </p:txBody>
      </p:sp>
      <p:grpSp>
        <p:nvGrpSpPr>
          <p:cNvPr id="181" name="Google Shape;181;gd8adfc0802_4_11"/>
          <p:cNvGrpSpPr/>
          <p:nvPr/>
        </p:nvGrpSpPr>
        <p:grpSpPr>
          <a:xfrm>
            <a:off x="7451564" y="5874085"/>
            <a:ext cx="4589279" cy="839676"/>
            <a:chOff x="7109726" y="5811495"/>
            <a:chExt cx="4930997" cy="902199"/>
          </a:xfrm>
        </p:grpSpPr>
        <p:pic>
          <p:nvPicPr>
            <p:cNvPr id="182" name="Google Shape;182;gd8adfc0802_4_11"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83" name="Google Shape;183;gd8adfc0802_4_11" descr="En bild som visar text&#10;&#10;Automatiskt genererad beskrivning"/>
            <p:cNvPicPr preferRelativeResize="0"/>
            <p:nvPr/>
          </p:nvPicPr>
          <p:blipFill rotWithShape="1">
            <a:blip r:embed="rId4">
              <a:alphaModFix/>
            </a:blip>
            <a:srcRect t="30930" b="41924"/>
            <a:stretch/>
          </p:blipFill>
          <p:spPr>
            <a:xfrm>
              <a:off x="8266888" y="6385213"/>
              <a:ext cx="1210107" cy="328481"/>
            </a:xfrm>
            <a:prstGeom prst="rect">
              <a:avLst/>
            </a:prstGeom>
            <a:noFill/>
            <a:ln>
              <a:noFill/>
            </a:ln>
          </p:spPr>
        </p:pic>
        <p:pic>
          <p:nvPicPr>
            <p:cNvPr id="184" name="Google Shape;184;gd8adfc0802_4_11"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85" name="Google Shape;185;gd8adfc0802_4_11"/>
          <p:cNvSpPr txBox="1">
            <a:spLocks noGrp="1"/>
          </p:cNvSpPr>
          <p:nvPr>
            <p:ph type="subTitle" idx="1"/>
          </p:nvPr>
        </p:nvSpPr>
        <p:spPr>
          <a:xfrm>
            <a:off x="1369800" y="2627651"/>
            <a:ext cx="10822200" cy="1701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2800"/>
              <a:buNone/>
            </a:pPr>
            <a:r>
              <a:rPr lang="sv-SE"/>
              <a:t> 	</a:t>
            </a:r>
            <a:r>
              <a:rPr lang="sv-SE" b="1"/>
              <a:t>Om Transgender</a:t>
            </a:r>
            <a:endParaRPr b="1"/>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d8adfc0802_4_21"/>
          <p:cNvSpPr/>
          <p:nvPr/>
        </p:nvSpPr>
        <p:spPr>
          <a:xfrm>
            <a:off x="-19877" y="-129208"/>
            <a:ext cx="12358800"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d8adfc0802_4_21"/>
          <p:cNvSpPr txBox="1">
            <a:spLocks noGrp="1"/>
          </p:cNvSpPr>
          <p:nvPr>
            <p:ph type="ctrTitle"/>
          </p:nvPr>
        </p:nvSpPr>
        <p:spPr>
          <a:xfrm>
            <a:off x="403050" y="-290350"/>
            <a:ext cx="116376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5 minuters paus…</a:t>
            </a:r>
            <a:endParaRPr sz="4000" b="1">
              <a:solidFill>
                <a:srgbClr val="C00000"/>
              </a:solidFill>
            </a:endParaRPr>
          </a:p>
        </p:txBody>
      </p:sp>
      <p:grpSp>
        <p:nvGrpSpPr>
          <p:cNvPr id="192" name="Google Shape;192;gd8adfc0802_4_21"/>
          <p:cNvGrpSpPr/>
          <p:nvPr/>
        </p:nvGrpSpPr>
        <p:grpSpPr>
          <a:xfrm>
            <a:off x="7451564" y="5874081"/>
            <a:ext cx="4589279" cy="839676"/>
            <a:chOff x="7109726" y="5811495"/>
            <a:chExt cx="4930997" cy="902199"/>
          </a:xfrm>
        </p:grpSpPr>
        <p:pic>
          <p:nvPicPr>
            <p:cNvPr id="193" name="Google Shape;193;gd8adfc0802_4_21"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94" name="Google Shape;194;gd8adfc0802_4_21"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95" name="Google Shape;195;gd8adfc0802_4_21"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96" name="Google Shape;196;gd8adfc0802_4_21"/>
          <p:cNvSpPr txBox="1">
            <a:spLocks noGrp="1"/>
          </p:cNvSpPr>
          <p:nvPr>
            <p:ph type="subTitle" idx="1"/>
          </p:nvPr>
        </p:nvSpPr>
        <p:spPr>
          <a:xfrm>
            <a:off x="694837" y="1634433"/>
            <a:ext cx="11497200" cy="420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pic>
        <p:nvPicPr>
          <p:cNvPr id="197" name="Google Shape;197;gd8adfc0802_4_21"/>
          <p:cNvPicPr preferRelativeResize="0"/>
          <p:nvPr/>
        </p:nvPicPr>
        <p:blipFill rotWithShape="1">
          <a:blip r:embed="rId6">
            <a:alphaModFix/>
          </a:blip>
          <a:srcRect/>
          <a:stretch/>
        </p:blipFill>
        <p:spPr>
          <a:xfrm>
            <a:off x="4010025" y="1212395"/>
            <a:ext cx="4171950" cy="4171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p:nvPr/>
        </p:nvSpPr>
        <p:spPr>
          <a:xfrm>
            <a:off x="-83400" y="-99431"/>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9"/>
          <p:cNvSpPr txBox="1">
            <a:spLocks noGrp="1"/>
          </p:cNvSpPr>
          <p:nvPr>
            <p:ph type="ctrTitle"/>
          </p:nvPr>
        </p:nvSpPr>
        <p:spPr>
          <a:xfrm>
            <a:off x="511628" y="0"/>
            <a:ext cx="5005575"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Riktlinjer för samtalet</a:t>
            </a:r>
            <a:endParaRPr sz="4000" b="1">
              <a:solidFill>
                <a:srgbClr val="C00000"/>
              </a:solidFill>
            </a:endParaRPr>
          </a:p>
        </p:txBody>
      </p:sp>
      <p:grpSp>
        <p:nvGrpSpPr>
          <p:cNvPr id="204" name="Google Shape;204;p9"/>
          <p:cNvGrpSpPr/>
          <p:nvPr/>
        </p:nvGrpSpPr>
        <p:grpSpPr>
          <a:xfrm>
            <a:off x="7451564" y="5874081"/>
            <a:ext cx="4589278" cy="839676"/>
            <a:chOff x="7109726" y="5811495"/>
            <a:chExt cx="4930996" cy="902199"/>
          </a:xfrm>
        </p:grpSpPr>
        <p:pic>
          <p:nvPicPr>
            <p:cNvPr id="205" name="Google Shape;205;p9"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206" name="Google Shape;206;p9"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207" name="Google Shape;207;p9"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08" name="Google Shape;208;p9"/>
          <p:cNvSpPr txBox="1">
            <a:spLocks noGrp="1"/>
          </p:cNvSpPr>
          <p:nvPr>
            <p:ph type="subTitle" idx="1"/>
          </p:nvPr>
        </p:nvSpPr>
        <p:spPr>
          <a:xfrm>
            <a:off x="694800" y="1397175"/>
            <a:ext cx="8091300" cy="4204200"/>
          </a:xfrm>
          <a:prstGeom prst="rect">
            <a:avLst/>
          </a:prstGeom>
          <a:noFill/>
          <a:ln>
            <a:noFill/>
          </a:ln>
        </p:spPr>
        <p:txBody>
          <a:bodyPr spcFirstLastPara="1" wrap="square" lIns="91425" tIns="45700" rIns="91425" bIns="45700" anchor="t" anchorCtr="0">
            <a:normAutofit fontScale="85000" lnSpcReduction="20000"/>
          </a:bodyPr>
          <a:lstStyle/>
          <a:p>
            <a:pPr marL="457200" lvl="0" indent="-444817" algn="l" rtl="0">
              <a:lnSpc>
                <a:spcPct val="150000"/>
              </a:lnSpc>
              <a:spcBef>
                <a:spcPts val="1000"/>
              </a:spcBef>
              <a:spcAft>
                <a:spcPts val="0"/>
              </a:spcAft>
              <a:buClr>
                <a:schemeClr val="dk1"/>
              </a:buClr>
              <a:buSzPct val="100000"/>
              <a:buFont typeface="Arial"/>
              <a:buChar char="•"/>
            </a:pPr>
            <a:r>
              <a:rPr lang="sv-SE" sz="2600"/>
              <a:t>Lyssna på varandras erfarenhet utan att avbryta</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Låt alla komma till tals</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Provtänk tillsammans – det finns inget rätt eller fel</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Ställ nyfikna, öppna frågor till varandra</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Bestäm själva vilka frågor som känns mest aktuella för er grupp, hinner ni inte alla så gör det ingenting</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Känner ni att samtalsämnet är uttömt, ta en paus</a:t>
            </a:r>
            <a:endParaRPr sz="2600"/>
          </a:p>
          <a:p>
            <a:pPr marL="0" lvl="0" indent="0" algn="l" rtl="0">
              <a:lnSpc>
                <a:spcPct val="70000"/>
              </a:lnSpc>
              <a:spcBef>
                <a:spcPts val="1000"/>
              </a:spcBef>
              <a:spcAft>
                <a:spcPts val="0"/>
              </a:spcAft>
              <a:buClr>
                <a:schemeClr val="dk1"/>
              </a:buClr>
              <a:buSzPct val="100000"/>
              <a:buNone/>
            </a:pPr>
            <a:endParaRPr sz="2590" b="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d8adfc0802_4_32"/>
          <p:cNvSpPr/>
          <p:nvPr/>
        </p:nvSpPr>
        <p:spPr>
          <a:xfrm>
            <a:off x="0" y="-99391"/>
            <a:ext cx="12358800"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gd8adfc0802_4_32"/>
          <p:cNvSpPr txBox="1">
            <a:spLocks noGrp="1"/>
          </p:cNvSpPr>
          <p:nvPr>
            <p:ph type="ctrTitle"/>
          </p:nvPr>
        </p:nvSpPr>
        <p:spPr>
          <a:xfrm>
            <a:off x="-1025882" y="144306"/>
            <a:ext cx="116376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Att tänka på innan ni påbörjar samtalet</a:t>
            </a:r>
            <a:endParaRPr sz="4000" b="1">
              <a:solidFill>
                <a:srgbClr val="C00000"/>
              </a:solidFill>
            </a:endParaRPr>
          </a:p>
        </p:txBody>
      </p:sp>
      <p:grpSp>
        <p:nvGrpSpPr>
          <p:cNvPr id="215" name="Google Shape;215;gd8adfc0802_4_32"/>
          <p:cNvGrpSpPr/>
          <p:nvPr/>
        </p:nvGrpSpPr>
        <p:grpSpPr>
          <a:xfrm>
            <a:off x="7451564" y="5874081"/>
            <a:ext cx="4589279" cy="839676"/>
            <a:chOff x="7109726" y="5811495"/>
            <a:chExt cx="4930997" cy="902199"/>
          </a:xfrm>
        </p:grpSpPr>
        <p:pic>
          <p:nvPicPr>
            <p:cNvPr id="216" name="Google Shape;216;gd8adfc0802_4_32"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217" name="Google Shape;217;gd8adfc0802_4_32"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218" name="Google Shape;218;gd8adfc0802_4_32"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19" name="Google Shape;219;gd8adfc0802_4_32"/>
          <p:cNvSpPr txBox="1">
            <a:spLocks noGrp="1"/>
          </p:cNvSpPr>
          <p:nvPr>
            <p:ph type="subTitle" idx="1"/>
          </p:nvPr>
        </p:nvSpPr>
        <p:spPr>
          <a:xfrm>
            <a:off x="694837" y="1634433"/>
            <a:ext cx="11497200" cy="4204200"/>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SzPts val="1446"/>
              <a:buFont typeface="Arial"/>
              <a:buChar char="•"/>
            </a:pPr>
            <a:r>
              <a:rPr lang="sv-SE" sz="2800"/>
              <a:t>Bestäm vem i gruppen som fördelar ordet</a:t>
            </a:r>
            <a:endParaRPr/>
          </a:p>
          <a:p>
            <a:pPr marL="457200" lvl="0" indent="-457200" algn="l" rtl="0">
              <a:lnSpc>
                <a:spcPct val="150000"/>
              </a:lnSpc>
              <a:spcBef>
                <a:spcPts val="0"/>
              </a:spcBef>
              <a:spcAft>
                <a:spcPts val="0"/>
              </a:spcAft>
              <a:buSzPts val="1446"/>
              <a:buFont typeface="Arial"/>
              <a:buChar char="•"/>
            </a:pPr>
            <a:r>
              <a:rPr lang="sv-SE" sz="2800"/>
              <a:t>Bestäm vem i gruppen som för korta minnesanteckningar</a:t>
            </a:r>
            <a:endParaRPr/>
          </a:p>
          <a:p>
            <a:pPr marL="457200" lvl="0" indent="-457200" algn="l" rtl="0">
              <a:lnSpc>
                <a:spcPct val="150000"/>
              </a:lnSpc>
              <a:spcBef>
                <a:spcPts val="0"/>
              </a:spcBef>
              <a:spcAft>
                <a:spcPts val="0"/>
              </a:spcAft>
              <a:buSzPts val="1446"/>
              <a:buFont typeface="Arial"/>
              <a:buChar char="•"/>
            </a:pPr>
            <a:r>
              <a:rPr lang="sv-SE" sz="2800"/>
              <a:t>Skicka </a:t>
            </a:r>
            <a:r>
              <a:rPr lang="sv-SE" sz="2800" u="sng"/>
              <a:t>korta,</a:t>
            </a:r>
            <a:r>
              <a:rPr lang="sv-SE" sz="2800"/>
              <a:t> anonymiserade minnesanteckningar till: </a:t>
            </a:r>
            <a:r>
              <a:rPr lang="sv-SE" sz="2800">
                <a:solidFill>
                  <a:srgbClr val="0070C0"/>
                </a:solidFill>
              </a:rPr>
              <a:t>christina.bystrom@svenskakyrkan.se</a:t>
            </a:r>
            <a:endParaRPr/>
          </a:p>
          <a:p>
            <a:pPr marL="0" lvl="0" indent="0" algn="l" rtl="0">
              <a:lnSpc>
                <a:spcPct val="70000"/>
              </a:lnSpc>
              <a:spcBef>
                <a:spcPts val="0"/>
              </a:spcBef>
              <a:spcAft>
                <a:spcPts val="0"/>
              </a:spcAft>
              <a:buClr>
                <a:schemeClr val="dk1"/>
              </a:buClr>
              <a:buSzPts val="2590"/>
              <a:buNone/>
            </a:pPr>
            <a:endParaRPr sz="2590" b="1">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da31dab983_5_91"/>
          <p:cNvSpPr/>
          <p:nvPr/>
        </p:nvSpPr>
        <p:spPr>
          <a:xfrm>
            <a:off x="-166859" y="-26902"/>
            <a:ext cx="12358800"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gda31dab983_5_91"/>
          <p:cNvSpPr txBox="1">
            <a:spLocks noGrp="1"/>
          </p:cNvSpPr>
          <p:nvPr>
            <p:ph type="ctrTitle"/>
          </p:nvPr>
        </p:nvSpPr>
        <p:spPr>
          <a:xfrm>
            <a:off x="129894" y="-26902"/>
            <a:ext cx="11497200" cy="1057500"/>
          </a:xfrm>
          <a:prstGeom prst="rect">
            <a:avLst/>
          </a:prstGeom>
          <a:noFill/>
          <a:ln>
            <a:noFill/>
          </a:ln>
        </p:spPr>
        <p:txBody>
          <a:bodyPr spcFirstLastPara="1" wrap="square" lIns="91425" tIns="45700" rIns="91425" bIns="45700" anchor="b" anchorCtr="0">
            <a:noAutofit/>
          </a:bodyPr>
          <a:lstStyle/>
          <a:p>
            <a:pPr marL="0" lvl="0" indent="457200" algn="l" rtl="0">
              <a:lnSpc>
                <a:spcPct val="90000"/>
              </a:lnSpc>
              <a:spcBef>
                <a:spcPts val="0"/>
              </a:spcBef>
              <a:spcAft>
                <a:spcPts val="0"/>
              </a:spcAft>
              <a:buClr>
                <a:srgbClr val="C00000"/>
              </a:buClr>
              <a:buSzPts val="4000"/>
              <a:buFont typeface="Calibri"/>
              <a:buNone/>
            </a:pPr>
            <a:r>
              <a:rPr lang="sv-SE" sz="4000" b="1">
                <a:solidFill>
                  <a:srgbClr val="C00000"/>
                </a:solidFill>
              </a:rPr>
              <a:t>Frågor till samtal i grupper </a:t>
            </a:r>
            <a:endParaRPr sz="4000" b="1">
              <a:solidFill>
                <a:srgbClr val="C00000"/>
              </a:solidFill>
            </a:endParaRPr>
          </a:p>
        </p:txBody>
      </p:sp>
      <p:grpSp>
        <p:nvGrpSpPr>
          <p:cNvPr id="226" name="Google Shape;226;gda31dab983_5_91"/>
          <p:cNvGrpSpPr/>
          <p:nvPr/>
        </p:nvGrpSpPr>
        <p:grpSpPr>
          <a:xfrm>
            <a:off x="7451564" y="5874081"/>
            <a:ext cx="4589279" cy="839676"/>
            <a:chOff x="7109726" y="5811495"/>
            <a:chExt cx="4930997" cy="902199"/>
          </a:xfrm>
        </p:grpSpPr>
        <p:pic>
          <p:nvPicPr>
            <p:cNvPr id="227" name="Google Shape;227;gda31dab983_5_91"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228" name="Google Shape;228;gda31dab983_5_91"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229" name="Google Shape;229;gda31dab983_5_91"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30" name="Google Shape;230;gda31dab983_5_91"/>
          <p:cNvSpPr txBox="1">
            <a:spLocks noGrp="1"/>
          </p:cNvSpPr>
          <p:nvPr>
            <p:ph type="subTitle" idx="1"/>
          </p:nvPr>
        </p:nvSpPr>
        <p:spPr>
          <a:xfrm>
            <a:off x="512825" y="1350238"/>
            <a:ext cx="10731300" cy="42042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1200"/>
              </a:spcBef>
              <a:spcAft>
                <a:spcPts val="0"/>
              </a:spcAft>
              <a:buSzPts val="3000"/>
              <a:buAutoNum type="arabicPeriod"/>
            </a:pPr>
            <a:r>
              <a:rPr lang="sv-SE" sz="3000"/>
              <a:t>Hur pratar och skriver ni om Gud/Bibeln?</a:t>
            </a:r>
            <a:endParaRPr sz="3000"/>
          </a:p>
          <a:p>
            <a:pPr marL="0" lvl="0" indent="0" algn="l" rtl="0">
              <a:lnSpc>
                <a:spcPct val="100000"/>
              </a:lnSpc>
              <a:spcBef>
                <a:spcPts val="1200"/>
              </a:spcBef>
              <a:spcAft>
                <a:spcPts val="0"/>
              </a:spcAft>
              <a:buNone/>
            </a:pPr>
            <a:endParaRPr sz="3000"/>
          </a:p>
          <a:p>
            <a:pPr marL="457200" lvl="0" indent="-419100" algn="l" rtl="0">
              <a:lnSpc>
                <a:spcPct val="100000"/>
              </a:lnSpc>
              <a:spcBef>
                <a:spcPts val="1200"/>
              </a:spcBef>
              <a:spcAft>
                <a:spcPts val="0"/>
              </a:spcAft>
              <a:buSzPts val="3000"/>
              <a:buAutoNum type="arabicPeriod"/>
            </a:pPr>
            <a:r>
              <a:rPr lang="sv-SE" sz="3000"/>
              <a:t>Hur kan ni vara tydliga utan att skapa konflikter? Vilka konflikter måste ni ta?</a:t>
            </a:r>
            <a:endParaRPr sz="3000"/>
          </a:p>
          <a:p>
            <a:pPr marL="0" lvl="0" indent="0" algn="l" rtl="0">
              <a:lnSpc>
                <a:spcPct val="150000"/>
              </a:lnSpc>
              <a:spcBef>
                <a:spcPts val="1200"/>
              </a:spcBef>
              <a:spcAft>
                <a:spcPts val="0"/>
              </a:spcAft>
              <a:buClr>
                <a:schemeClr val="dk1"/>
              </a:buClr>
              <a:buSzPts val="1342"/>
              <a:buNone/>
            </a:pPr>
            <a:endParaRPr sz="2800"/>
          </a:p>
        </p:txBody>
      </p:sp>
      <p:grpSp>
        <p:nvGrpSpPr>
          <p:cNvPr id="231" name="Google Shape;231;gda31dab983_5_91"/>
          <p:cNvGrpSpPr/>
          <p:nvPr/>
        </p:nvGrpSpPr>
        <p:grpSpPr>
          <a:xfrm>
            <a:off x="9080771" y="4034389"/>
            <a:ext cx="2873907" cy="1458600"/>
            <a:chOff x="9514114" y="1"/>
            <a:chExt cx="2873907" cy="1458600"/>
          </a:xfrm>
        </p:grpSpPr>
        <p:pic>
          <p:nvPicPr>
            <p:cNvPr id="232" name="Google Shape;232;gda31dab983_5_91" descr="Kamera kontur"/>
            <p:cNvPicPr preferRelativeResize="0"/>
            <p:nvPr/>
          </p:nvPicPr>
          <p:blipFill rotWithShape="1">
            <a:blip r:embed="rId6">
              <a:alphaModFix/>
            </a:blip>
            <a:srcRect/>
            <a:stretch/>
          </p:blipFill>
          <p:spPr>
            <a:xfrm>
              <a:off x="9828412" y="298762"/>
              <a:ext cx="781575" cy="821152"/>
            </a:xfrm>
            <a:prstGeom prst="rect">
              <a:avLst/>
            </a:prstGeom>
            <a:noFill/>
            <a:ln>
              <a:noFill/>
            </a:ln>
          </p:spPr>
        </p:pic>
        <p:sp>
          <p:nvSpPr>
            <p:cNvPr id="233" name="Google Shape;233;gda31dab983_5_91"/>
            <p:cNvSpPr txBox="1"/>
            <p:nvPr/>
          </p:nvSpPr>
          <p:spPr>
            <a:xfrm>
              <a:off x="10597321" y="384225"/>
              <a:ext cx="17907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1" u="none" strike="noStrike" cap="none">
                  <a:solidFill>
                    <a:srgbClr val="000000"/>
                  </a:solidFill>
                  <a:latin typeface="Arial"/>
                  <a:ea typeface="Arial"/>
                  <a:cs typeface="Arial"/>
                  <a:sym typeface="Arial"/>
                </a:rPr>
                <a:t>Fota gärna frågorna!</a:t>
              </a:r>
              <a:endParaRPr sz="1400" b="0" i="0" u="none" strike="noStrike" cap="none">
                <a:solidFill>
                  <a:srgbClr val="000000"/>
                </a:solidFill>
                <a:latin typeface="Arial"/>
                <a:ea typeface="Arial"/>
                <a:cs typeface="Arial"/>
                <a:sym typeface="Arial"/>
              </a:endParaRPr>
            </a:p>
          </p:txBody>
        </p:sp>
        <p:sp>
          <p:nvSpPr>
            <p:cNvPr id="234" name="Google Shape;234;gda31dab983_5_91"/>
            <p:cNvSpPr/>
            <p:nvPr/>
          </p:nvSpPr>
          <p:spPr>
            <a:xfrm>
              <a:off x="9514114" y="1"/>
              <a:ext cx="2641200" cy="1458600"/>
            </a:xfrm>
            <a:prstGeom prst="lef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da31dab983_4_31"/>
          <p:cNvSpPr/>
          <p:nvPr/>
        </p:nvSpPr>
        <p:spPr>
          <a:xfrm>
            <a:off x="-19877" y="-129208"/>
            <a:ext cx="12358800"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gda31dab983_4_31"/>
          <p:cNvSpPr txBox="1">
            <a:spLocks noGrp="1"/>
          </p:cNvSpPr>
          <p:nvPr>
            <p:ph type="ctrTitle"/>
          </p:nvPr>
        </p:nvSpPr>
        <p:spPr>
          <a:xfrm>
            <a:off x="340725" y="-416725"/>
            <a:ext cx="116376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5 minuters paus…</a:t>
            </a:r>
            <a:endParaRPr sz="4000" b="1">
              <a:solidFill>
                <a:srgbClr val="C00000"/>
              </a:solidFill>
            </a:endParaRPr>
          </a:p>
        </p:txBody>
      </p:sp>
      <p:grpSp>
        <p:nvGrpSpPr>
          <p:cNvPr id="241" name="Google Shape;241;gda31dab983_4_31"/>
          <p:cNvGrpSpPr/>
          <p:nvPr/>
        </p:nvGrpSpPr>
        <p:grpSpPr>
          <a:xfrm>
            <a:off x="7451564" y="5874081"/>
            <a:ext cx="4589279" cy="839676"/>
            <a:chOff x="7109726" y="5811495"/>
            <a:chExt cx="4930997" cy="902199"/>
          </a:xfrm>
        </p:grpSpPr>
        <p:pic>
          <p:nvPicPr>
            <p:cNvPr id="242" name="Google Shape;242;gda31dab983_4_31"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243" name="Google Shape;243;gda31dab983_4_31"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244" name="Google Shape;244;gda31dab983_4_31"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45" name="Google Shape;245;gda31dab983_4_31"/>
          <p:cNvSpPr txBox="1">
            <a:spLocks noGrp="1"/>
          </p:cNvSpPr>
          <p:nvPr>
            <p:ph type="subTitle" idx="1"/>
          </p:nvPr>
        </p:nvSpPr>
        <p:spPr>
          <a:xfrm>
            <a:off x="694837" y="1634433"/>
            <a:ext cx="11497200" cy="420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pic>
        <p:nvPicPr>
          <p:cNvPr id="246" name="Google Shape;246;gda31dab983_4_31"/>
          <p:cNvPicPr preferRelativeResize="0"/>
          <p:nvPr/>
        </p:nvPicPr>
        <p:blipFill rotWithShape="1">
          <a:blip r:embed="rId6">
            <a:alphaModFix/>
          </a:blip>
          <a:srcRect/>
          <a:stretch/>
        </p:blipFill>
        <p:spPr>
          <a:xfrm>
            <a:off x="4010025" y="1212395"/>
            <a:ext cx="4171950" cy="4171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p:nvPr/>
        </p:nvSpPr>
        <p:spPr>
          <a:xfrm>
            <a:off x="10886"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18"/>
          <p:cNvSpPr txBox="1">
            <a:spLocks noGrp="1"/>
          </p:cNvSpPr>
          <p:nvPr>
            <p:ph type="ctrTitle"/>
          </p:nvPr>
        </p:nvSpPr>
        <p:spPr>
          <a:xfrm>
            <a:off x="500741" y="-122410"/>
            <a:ext cx="65296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Hemuppgifter till nästa gång</a:t>
            </a:r>
            <a:endParaRPr sz="4000" b="1">
              <a:solidFill>
                <a:srgbClr val="C00000"/>
              </a:solidFill>
            </a:endParaRPr>
          </a:p>
        </p:txBody>
      </p:sp>
      <p:grpSp>
        <p:nvGrpSpPr>
          <p:cNvPr id="253" name="Google Shape;253;p18"/>
          <p:cNvGrpSpPr/>
          <p:nvPr/>
        </p:nvGrpSpPr>
        <p:grpSpPr>
          <a:xfrm>
            <a:off x="7451494" y="5874026"/>
            <a:ext cx="4589230" cy="839668"/>
            <a:chOff x="7109726" y="5811495"/>
            <a:chExt cx="4930997" cy="902199"/>
          </a:xfrm>
        </p:grpSpPr>
        <p:pic>
          <p:nvPicPr>
            <p:cNvPr id="254" name="Google Shape;254;p18"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55" name="Google Shape;255;p18"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56" name="Google Shape;256;p18"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57" name="Google Shape;257;p18"/>
          <p:cNvSpPr txBox="1">
            <a:spLocks noGrp="1"/>
          </p:cNvSpPr>
          <p:nvPr>
            <p:ph type="subTitle" idx="1"/>
          </p:nvPr>
        </p:nvSpPr>
        <p:spPr>
          <a:xfrm>
            <a:off x="694800" y="1016925"/>
            <a:ext cx="10691700" cy="485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b="1"/>
          </a:p>
          <a:p>
            <a:pPr marL="457200" lvl="0" indent="-228600" algn="l" rtl="0">
              <a:lnSpc>
                <a:spcPct val="90000"/>
              </a:lnSpc>
              <a:spcBef>
                <a:spcPts val="0"/>
              </a:spcBef>
              <a:spcAft>
                <a:spcPts val="0"/>
              </a:spcAft>
              <a:buSzPts val="2800"/>
              <a:buNone/>
            </a:pPr>
            <a:r>
              <a:rPr lang="sv-SE" sz="3000" b="1"/>
              <a:t>Genusspaning</a:t>
            </a:r>
            <a:endParaRPr sz="3000" b="1"/>
          </a:p>
          <a:p>
            <a:pPr marL="457200" lvl="0" indent="-228600" algn="l" rtl="0">
              <a:lnSpc>
                <a:spcPct val="90000"/>
              </a:lnSpc>
              <a:spcBef>
                <a:spcPts val="0"/>
              </a:spcBef>
              <a:spcAft>
                <a:spcPts val="0"/>
              </a:spcAft>
              <a:buSzPts val="2800"/>
              <a:buNone/>
            </a:pPr>
            <a:endParaRPr sz="3000"/>
          </a:p>
          <a:p>
            <a:pPr marL="457200" lvl="0" indent="-419100" algn="l" rtl="0">
              <a:lnSpc>
                <a:spcPct val="115000"/>
              </a:lnSpc>
              <a:spcBef>
                <a:spcPts val="0"/>
              </a:spcBef>
              <a:spcAft>
                <a:spcPts val="0"/>
              </a:spcAft>
              <a:buSzPts val="3000"/>
              <a:buAutoNum type="arabicPeriod"/>
            </a:pPr>
            <a:r>
              <a:rPr lang="sv-SE" sz="3000"/>
              <a:t>Hur pratas det om kön hos er?</a:t>
            </a:r>
            <a:endParaRPr sz="3000"/>
          </a:p>
          <a:p>
            <a:pPr marL="457200" lvl="0" indent="-419100" algn="l" rtl="0">
              <a:lnSpc>
                <a:spcPct val="115000"/>
              </a:lnSpc>
              <a:spcBef>
                <a:spcPts val="0"/>
              </a:spcBef>
              <a:spcAft>
                <a:spcPts val="0"/>
              </a:spcAft>
              <a:buSzPts val="3000"/>
              <a:buAutoNum type="arabicPeriod"/>
            </a:pPr>
            <a:r>
              <a:rPr lang="sv-SE" sz="3000"/>
              <a:t>Vilka är det som inte blir hörda?</a:t>
            </a:r>
            <a:endParaRPr sz="3000"/>
          </a:p>
          <a:p>
            <a:pPr marL="457200" lvl="0" indent="-419100" algn="l" rtl="0">
              <a:lnSpc>
                <a:spcPct val="115000"/>
              </a:lnSpc>
              <a:spcBef>
                <a:spcPts val="0"/>
              </a:spcBef>
              <a:spcAft>
                <a:spcPts val="0"/>
              </a:spcAft>
              <a:buSzPts val="3000"/>
              <a:buAutoNum type="arabicPeriod"/>
            </a:pPr>
            <a:r>
              <a:rPr lang="sv-SE" sz="3000"/>
              <a:t>Vem/vilka har privilegier i er församling? Vem är default man i ert sammanhang  (utgå från del 2  i litteraturen)</a:t>
            </a:r>
            <a:endParaRPr sz="3000"/>
          </a:p>
          <a:p>
            <a:pPr marL="457200" lvl="0" indent="-419100" algn="l" rtl="0">
              <a:lnSpc>
                <a:spcPct val="115000"/>
              </a:lnSpc>
              <a:spcBef>
                <a:spcPts val="0"/>
              </a:spcBef>
              <a:spcAft>
                <a:spcPts val="0"/>
              </a:spcAft>
              <a:buSzPts val="3000"/>
              <a:buAutoNum type="arabicPeriod"/>
            </a:pPr>
            <a:r>
              <a:rPr lang="sv-SE" sz="3000"/>
              <a:t>Hur kan detta ändras för att fler ska kunna inkluderas?</a:t>
            </a:r>
            <a:endParaRPr sz="3000"/>
          </a:p>
          <a:p>
            <a:pPr marL="0" lvl="0" indent="0" algn="l" rtl="0">
              <a:lnSpc>
                <a:spcPct val="90000"/>
              </a:lnSpc>
              <a:spcBef>
                <a:spcPts val="1000"/>
              </a:spcBef>
              <a:spcAft>
                <a:spcPts val="0"/>
              </a:spcAft>
              <a:buSzPts val="2400"/>
              <a:buNone/>
            </a:pPr>
            <a:endParaRPr sz="4100"/>
          </a:p>
        </p:txBody>
      </p:sp>
      <p:grpSp>
        <p:nvGrpSpPr>
          <p:cNvPr id="258" name="Google Shape;258;p18"/>
          <p:cNvGrpSpPr/>
          <p:nvPr/>
        </p:nvGrpSpPr>
        <p:grpSpPr>
          <a:xfrm>
            <a:off x="9514114" y="1"/>
            <a:ext cx="2873828" cy="1458686"/>
            <a:chOff x="9514114" y="1"/>
            <a:chExt cx="2873828" cy="1458686"/>
          </a:xfrm>
        </p:grpSpPr>
        <p:pic>
          <p:nvPicPr>
            <p:cNvPr id="259" name="Google Shape;259;p18" descr="Kamera kontur"/>
            <p:cNvPicPr preferRelativeResize="0"/>
            <p:nvPr/>
          </p:nvPicPr>
          <p:blipFill rotWithShape="1">
            <a:blip r:embed="rId6">
              <a:alphaModFix/>
            </a:blip>
            <a:srcRect/>
            <a:stretch/>
          </p:blipFill>
          <p:spPr>
            <a:xfrm>
              <a:off x="9828412" y="298762"/>
              <a:ext cx="781575" cy="821152"/>
            </a:xfrm>
            <a:prstGeom prst="rect">
              <a:avLst/>
            </a:prstGeom>
            <a:noFill/>
            <a:ln>
              <a:noFill/>
            </a:ln>
          </p:spPr>
        </p:pic>
        <p:sp>
          <p:nvSpPr>
            <p:cNvPr id="260" name="Google Shape;260;p18"/>
            <p:cNvSpPr txBox="1"/>
            <p:nvPr/>
          </p:nvSpPr>
          <p:spPr>
            <a:xfrm>
              <a:off x="10597321" y="384225"/>
              <a:ext cx="1790621" cy="6356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1" u="none" strike="noStrike" cap="none">
                  <a:solidFill>
                    <a:srgbClr val="000000"/>
                  </a:solidFill>
                  <a:latin typeface="Arial"/>
                  <a:ea typeface="Arial"/>
                  <a:cs typeface="Arial"/>
                  <a:sym typeface="Arial"/>
                </a:rPr>
                <a:t>Fota gärna frågorna!</a:t>
              </a:r>
              <a:endParaRPr sz="1400" b="0" i="0" u="none" strike="noStrike" cap="none">
                <a:solidFill>
                  <a:srgbClr val="000000"/>
                </a:solidFill>
                <a:latin typeface="Arial"/>
                <a:ea typeface="Arial"/>
                <a:cs typeface="Arial"/>
                <a:sym typeface="Arial"/>
              </a:endParaRPr>
            </a:p>
          </p:txBody>
        </p:sp>
        <p:sp>
          <p:nvSpPr>
            <p:cNvPr id="261" name="Google Shape;261;p18"/>
            <p:cNvSpPr/>
            <p:nvPr/>
          </p:nvSpPr>
          <p:spPr>
            <a:xfrm>
              <a:off x="9514114" y="1"/>
              <a:ext cx="2641252" cy="1458686"/>
            </a:xfrm>
            <a:prstGeom prst="lef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cbc388db70_0_10"/>
          <p:cNvSpPr/>
          <p:nvPr/>
        </p:nvSpPr>
        <p:spPr>
          <a:xfrm>
            <a:off x="0" y="-99391"/>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gcbc388db70_0_10"/>
          <p:cNvSpPr txBox="1">
            <a:spLocks noGrp="1"/>
          </p:cNvSpPr>
          <p:nvPr>
            <p:ph type="ctrTitle"/>
          </p:nvPr>
        </p:nvSpPr>
        <p:spPr>
          <a:xfrm>
            <a:off x="227397" y="189375"/>
            <a:ext cx="74490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Fördjupning för den som vill</a:t>
            </a:r>
            <a:endParaRPr sz="4000" b="1">
              <a:solidFill>
                <a:srgbClr val="C00000"/>
              </a:solidFill>
            </a:endParaRPr>
          </a:p>
        </p:txBody>
      </p:sp>
      <p:grpSp>
        <p:nvGrpSpPr>
          <p:cNvPr id="268" name="Google Shape;268;gcbc388db70_0_10"/>
          <p:cNvGrpSpPr/>
          <p:nvPr/>
        </p:nvGrpSpPr>
        <p:grpSpPr>
          <a:xfrm>
            <a:off x="7451564" y="5874081"/>
            <a:ext cx="4589278" cy="839676"/>
            <a:chOff x="7109726" y="5811495"/>
            <a:chExt cx="4930996" cy="902199"/>
          </a:xfrm>
        </p:grpSpPr>
        <p:pic>
          <p:nvPicPr>
            <p:cNvPr id="269" name="Google Shape;269;gcbc388db70_0_10"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270" name="Google Shape;270;gcbc388db70_0_10"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271" name="Google Shape;271;gcbc388db70_0_10"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72" name="Google Shape;272;gcbc388db70_0_10"/>
          <p:cNvSpPr txBox="1">
            <a:spLocks noGrp="1"/>
          </p:cNvSpPr>
          <p:nvPr>
            <p:ph type="subTitle" idx="1"/>
          </p:nvPr>
        </p:nvSpPr>
        <p:spPr>
          <a:xfrm>
            <a:off x="778050" y="1400175"/>
            <a:ext cx="10635900" cy="4856400"/>
          </a:xfrm>
          <a:prstGeom prst="rect">
            <a:avLst/>
          </a:prstGeom>
          <a:noFill/>
          <a:ln>
            <a:noFill/>
          </a:ln>
        </p:spPr>
        <p:txBody>
          <a:bodyPr spcFirstLastPara="1" wrap="square" lIns="91425" tIns="45700" rIns="91425" bIns="45700" anchor="t" anchorCtr="0">
            <a:noAutofit/>
          </a:bodyPr>
          <a:lstStyle/>
          <a:p>
            <a:pPr marL="457200" lvl="0" indent="0" algn="l" rtl="0">
              <a:lnSpc>
                <a:spcPct val="107916"/>
              </a:lnSpc>
              <a:spcBef>
                <a:spcPts val="0"/>
              </a:spcBef>
              <a:spcAft>
                <a:spcPts val="0"/>
              </a:spcAft>
              <a:buNone/>
            </a:pPr>
            <a:endParaRPr sz="2800"/>
          </a:p>
          <a:p>
            <a:pPr marL="457200" lvl="0" indent="-406400" algn="l" rtl="0">
              <a:lnSpc>
                <a:spcPct val="107916"/>
              </a:lnSpc>
              <a:spcBef>
                <a:spcPts val="0"/>
              </a:spcBef>
              <a:spcAft>
                <a:spcPts val="0"/>
              </a:spcAft>
              <a:buSzPts val="2800"/>
              <a:buChar char="-"/>
            </a:pPr>
            <a:r>
              <a:rPr lang="sv-SE" sz="2800"/>
              <a:t>Podden “Behåll hatten på” med Erik Gyll och Frida Ohlsson Sandahl</a:t>
            </a:r>
            <a:endParaRPr sz="2800"/>
          </a:p>
          <a:p>
            <a:pPr marL="457200" lvl="0" indent="0" algn="l" rtl="0">
              <a:lnSpc>
                <a:spcPct val="107916"/>
              </a:lnSpc>
              <a:spcBef>
                <a:spcPts val="0"/>
              </a:spcBef>
              <a:spcAft>
                <a:spcPts val="0"/>
              </a:spcAft>
              <a:buNone/>
            </a:pPr>
            <a:endParaRPr sz="2800"/>
          </a:p>
          <a:p>
            <a:pPr marL="457200" lvl="0" indent="-406400" algn="l" rtl="0">
              <a:lnSpc>
                <a:spcPct val="107916"/>
              </a:lnSpc>
              <a:spcBef>
                <a:spcPts val="0"/>
              </a:spcBef>
              <a:spcAft>
                <a:spcPts val="0"/>
              </a:spcAft>
              <a:buSzPts val="2800"/>
              <a:buChar char="-"/>
            </a:pPr>
            <a:r>
              <a:rPr lang="sv-SE" sz="2800"/>
              <a:t>Tryggare rum -verktyg för inkludering i konfirmandverksamheten </a:t>
            </a:r>
            <a:endParaRPr sz="2800"/>
          </a:p>
          <a:p>
            <a:pPr marL="457200" lvl="0" indent="0" algn="l" rtl="0">
              <a:lnSpc>
                <a:spcPct val="107916"/>
              </a:lnSpc>
              <a:spcBef>
                <a:spcPts val="0"/>
              </a:spcBef>
              <a:spcAft>
                <a:spcPts val="0"/>
              </a:spcAft>
              <a:buNone/>
            </a:pPr>
            <a:r>
              <a:rPr lang="sv-SE" sz="2800"/>
              <a:t>av Sara Björk och Annika Heikkinen</a:t>
            </a:r>
            <a:endParaRPr sz="2800"/>
          </a:p>
          <a:p>
            <a:pPr marL="0" lvl="0" indent="0" algn="l" rtl="0">
              <a:lnSpc>
                <a:spcPct val="107916"/>
              </a:lnSpc>
              <a:spcBef>
                <a:spcPts val="0"/>
              </a:spcBef>
              <a:spcAft>
                <a:spcPts val="0"/>
              </a:spcAft>
              <a:buNone/>
            </a:pPr>
            <a:endParaRPr sz="2800"/>
          </a:p>
          <a:p>
            <a:pPr marL="457200" lvl="0" indent="-406400" algn="l" rtl="0">
              <a:lnSpc>
                <a:spcPct val="107916"/>
              </a:lnSpc>
              <a:spcBef>
                <a:spcPts val="0"/>
              </a:spcBef>
              <a:spcAft>
                <a:spcPts val="0"/>
              </a:spcAft>
              <a:buSzPts val="2800"/>
              <a:buChar char="-"/>
            </a:pPr>
            <a:r>
              <a:rPr lang="sv-SE" sz="2800"/>
              <a:t>Kyss, en meditation över Höga visan av Maria Küchen, Susanne Dahl och Kent Wisti</a:t>
            </a:r>
            <a:endParaRPr sz="2800"/>
          </a:p>
          <a:p>
            <a:pPr marL="457200" lvl="0" indent="0" algn="l" rtl="0">
              <a:lnSpc>
                <a:spcPct val="107916"/>
              </a:lnSpc>
              <a:spcBef>
                <a:spcPts val="0"/>
              </a:spcBef>
              <a:spcAft>
                <a:spcPts val="0"/>
              </a:spcAft>
              <a:buNone/>
            </a:pP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p:nvPr/>
        </p:nvSpPr>
        <p:spPr>
          <a:xfrm>
            <a:off x="0"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8" name="Google Shape;278;p19"/>
          <p:cNvSpPr txBox="1">
            <a:spLocks noGrp="1"/>
          </p:cNvSpPr>
          <p:nvPr>
            <p:ph type="ctrTitle"/>
          </p:nvPr>
        </p:nvSpPr>
        <p:spPr>
          <a:xfrm>
            <a:off x="261257" y="197857"/>
            <a:ext cx="53104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Utbildningstillfälle 6</a:t>
            </a:r>
            <a:endParaRPr sz="4000" b="1">
              <a:solidFill>
                <a:srgbClr val="C00000"/>
              </a:solidFill>
            </a:endParaRPr>
          </a:p>
        </p:txBody>
      </p:sp>
      <p:grpSp>
        <p:nvGrpSpPr>
          <p:cNvPr id="279" name="Google Shape;279;p19"/>
          <p:cNvGrpSpPr/>
          <p:nvPr/>
        </p:nvGrpSpPr>
        <p:grpSpPr>
          <a:xfrm>
            <a:off x="7451494" y="5874026"/>
            <a:ext cx="4589230" cy="839668"/>
            <a:chOff x="7109726" y="5811495"/>
            <a:chExt cx="4930997" cy="902199"/>
          </a:xfrm>
        </p:grpSpPr>
        <p:pic>
          <p:nvPicPr>
            <p:cNvPr id="280" name="Google Shape;280;p19"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81" name="Google Shape;281;p19"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82" name="Google Shape;282;p19"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83" name="Google Shape;283;p19"/>
          <p:cNvSpPr txBox="1">
            <a:spLocks noGrp="1"/>
          </p:cNvSpPr>
          <p:nvPr>
            <p:ph type="subTitle" idx="1"/>
          </p:nvPr>
        </p:nvSpPr>
        <p:spPr>
          <a:xfrm>
            <a:off x="657550" y="1611425"/>
            <a:ext cx="10635900" cy="420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800"/>
          </a:p>
          <a:p>
            <a:pPr marL="457200" lvl="0" indent="-457200" algn="l" rtl="0">
              <a:lnSpc>
                <a:spcPct val="90000"/>
              </a:lnSpc>
              <a:spcBef>
                <a:spcPts val="0"/>
              </a:spcBef>
              <a:spcAft>
                <a:spcPts val="0"/>
              </a:spcAft>
              <a:buSzPts val="2800"/>
              <a:buFont typeface="Calibri"/>
              <a:buChar char="-"/>
            </a:pPr>
            <a:r>
              <a:rPr lang="sv-SE"/>
              <a:t>Torsdagen den 9 september kl. 9-12</a:t>
            </a:r>
            <a:endParaRPr/>
          </a:p>
          <a:p>
            <a:pPr marL="457200" lvl="0" indent="0" algn="l" rtl="0">
              <a:lnSpc>
                <a:spcPct val="90000"/>
              </a:lnSpc>
              <a:spcBef>
                <a:spcPts val="0"/>
              </a:spcBef>
              <a:spcAft>
                <a:spcPts val="0"/>
              </a:spcAft>
              <a:buNone/>
            </a:pPr>
            <a:endParaRPr/>
          </a:p>
          <a:p>
            <a:pPr marL="457200" lvl="0" indent="-457200" algn="l" rtl="0">
              <a:lnSpc>
                <a:spcPct val="90000"/>
              </a:lnSpc>
              <a:spcBef>
                <a:spcPts val="0"/>
              </a:spcBef>
              <a:spcAft>
                <a:spcPts val="0"/>
              </a:spcAft>
              <a:buSzPts val="2800"/>
              <a:buFont typeface="Calibri"/>
              <a:buChar char="-"/>
            </a:pPr>
            <a:r>
              <a:rPr lang="sv-SE"/>
              <a:t>Temat är Fattigdom</a:t>
            </a:r>
            <a:endParaRPr/>
          </a:p>
          <a:p>
            <a:pPr marL="457200" lvl="0" indent="0" algn="l" rtl="0">
              <a:lnSpc>
                <a:spcPct val="90000"/>
              </a:lnSpc>
              <a:spcBef>
                <a:spcPts val="0"/>
              </a:spcBef>
              <a:spcAft>
                <a:spcPts val="0"/>
              </a:spcAft>
              <a:buNone/>
            </a:pPr>
            <a:endParaRPr/>
          </a:p>
          <a:p>
            <a:pPr marL="457200" lvl="0" indent="-457200" algn="l" rtl="0">
              <a:lnSpc>
                <a:spcPct val="90000"/>
              </a:lnSpc>
              <a:spcBef>
                <a:spcPts val="0"/>
              </a:spcBef>
              <a:spcAft>
                <a:spcPts val="0"/>
              </a:spcAft>
              <a:buSzPts val="2800"/>
              <a:buFont typeface="Calibri"/>
              <a:buChar char="-"/>
            </a:pPr>
            <a:r>
              <a:rPr lang="sv-SE"/>
              <a:t>Föreläsare är Elinn Leo Sandberg</a:t>
            </a:r>
            <a:endParaRPr/>
          </a:p>
          <a:p>
            <a:pPr marL="457200" lvl="0" indent="0" algn="l" rtl="0">
              <a:lnSpc>
                <a:spcPct val="90000"/>
              </a:lnSpc>
              <a:spcBef>
                <a:spcPts val="0"/>
              </a:spcBef>
              <a:spcAft>
                <a:spcPts val="0"/>
              </a:spcAft>
              <a:buSzPts val="2400"/>
              <a:buNone/>
            </a:pPr>
            <a:endParaRPr/>
          </a:p>
          <a:p>
            <a:pPr marL="457200" lvl="0" indent="-457200" algn="l" rtl="0">
              <a:lnSpc>
                <a:spcPct val="90000"/>
              </a:lnSpc>
              <a:spcBef>
                <a:spcPts val="0"/>
              </a:spcBef>
              <a:spcAft>
                <a:spcPts val="0"/>
              </a:spcAft>
              <a:buSzPts val="2800"/>
              <a:buFont typeface="Calibri"/>
              <a:buChar char="-"/>
            </a:pPr>
            <a:r>
              <a:rPr lang="sv-SE"/>
              <a:t>Litteratur är “Poverty” av Susan Durbe </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p:nvPr/>
        </p:nvSpPr>
        <p:spPr>
          <a:xfrm>
            <a:off x="-19877" y="-184072"/>
            <a:ext cx="12211877"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3"/>
          <p:cNvSpPr txBox="1">
            <a:spLocks noGrp="1"/>
          </p:cNvSpPr>
          <p:nvPr>
            <p:ph type="ctrTitle"/>
          </p:nvPr>
        </p:nvSpPr>
        <p:spPr>
          <a:xfrm>
            <a:off x="-19879" y="4"/>
            <a:ext cx="91440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Välkomna till utbildningstillfälle 5</a:t>
            </a:r>
            <a:endParaRPr sz="4000" b="1">
              <a:solidFill>
                <a:srgbClr val="C00000"/>
              </a:solidFill>
            </a:endParaRPr>
          </a:p>
        </p:txBody>
      </p:sp>
      <p:grpSp>
        <p:nvGrpSpPr>
          <p:cNvPr id="92" name="Google Shape;92;p3"/>
          <p:cNvGrpSpPr/>
          <p:nvPr/>
        </p:nvGrpSpPr>
        <p:grpSpPr>
          <a:xfrm>
            <a:off x="7451494" y="5874026"/>
            <a:ext cx="4589230" cy="839668"/>
            <a:chOff x="7109726" y="5811495"/>
            <a:chExt cx="4930997" cy="902199"/>
          </a:xfrm>
        </p:grpSpPr>
        <p:pic>
          <p:nvPicPr>
            <p:cNvPr id="93" name="Google Shape;93;p3"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94" name="Google Shape;94;p3"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95" name="Google Shape;95;p3"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96" name="Google Shape;96;p3"/>
          <p:cNvSpPr txBox="1">
            <a:spLocks noGrp="1"/>
          </p:cNvSpPr>
          <p:nvPr>
            <p:ph type="subTitle" idx="1"/>
          </p:nvPr>
        </p:nvSpPr>
        <p:spPr>
          <a:xfrm>
            <a:off x="989700" y="1313137"/>
            <a:ext cx="9144000" cy="438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sv-SE" sz="2800" b="1">
                <a:latin typeface="Calibri"/>
                <a:ea typeface="Calibri"/>
                <a:cs typeface="Calibri"/>
                <a:sym typeface="Calibri"/>
              </a:rPr>
              <a:t>Dagens Tema:</a:t>
            </a:r>
            <a:endParaRPr/>
          </a:p>
          <a:p>
            <a:pPr marL="0" lvl="0" indent="0" algn="l" rtl="0">
              <a:lnSpc>
                <a:spcPct val="90000"/>
              </a:lnSpc>
              <a:spcBef>
                <a:spcPts val="1000"/>
              </a:spcBef>
              <a:spcAft>
                <a:spcPts val="0"/>
              </a:spcAft>
              <a:buClr>
                <a:schemeClr val="dk1"/>
              </a:buClr>
              <a:buSzPts val="2800"/>
              <a:buNone/>
            </a:pPr>
            <a:r>
              <a:rPr lang="sv-SE" sz="2800"/>
              <a:t>Genus</a:t>
            </a: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r>
              <a:rPr lang="sv-SE" sz="2800" b="1">
                <a:latin typeface="Calibri"/>
                <a:ea typeface="Calibri"/>
                <a:cs typeface="Calibri"/>
                <a:sym typeface="Calibri"/>
              </a:rPr>
              <a:t>Dagens föreläsare:</a:t>
            </a:r>
            <a:endParaRPr/>
          </a:p>
          <a:p>
            <a:pPr marL="0" lvl="0" indent="0" algn="l" rtl="0">
              <a:lnSpc>
                <a:spcPct val="90000"/>
              </a:lnSpc>
              <a:spcBef>
                <a:spcPts val="1000"/>
              </a:spcBef>
              <a:spcAft>
                <a:spcPts val="0"/>
              </a:spcAft>
              <a:buClr>
                <a:schemeClr val="dk1"/>
              </a:buClr>
              <a:buSzPts val="2800"/>
              <a:buNone/>
            </a:pPr>
            <a:r>
              <a:rPr lang="sv-SE" sz="2800"/>
              <a:t>Frida Ohlsson Sandahl</a:t>
            </a:r>
            <a:endParaRPr sz="2800"/>
          </a:p>
          <a:p>
            <a:pPr marL="0" lvl="0" indent="0" algn="l" rtl="0">
              <a:lnSpc>
                <a:spcPct val="90000"/>
              </a:lnSpc>
              <a:spcBef>
                <a:spcPts val="1000"/>
              </a:spcBef>
              <a:spcAft>
                <a:spcPts val="0"/>
              </a:spcAft>
              <a:buClr>
                <a:schemeClr val="dk1"/>
              </a:buClr>
              <a:buSzPts val="2800"/>
              <a:buNone/>
            </a:pPr>
            <a:r>
              <a:rPr lang="sv-SE" sz="2800"/>
              <a:t>Alex Clare Young</a:t>
            </a:r>
            <a:endParaRPr sz="2800"/>
          </a:p>
          <a:p>
            <a:pPr marL="0" lvl="0" indent="0" algn="l" rtl="0">
              <a:lnSpc>
                <a:spcPct val="90000"/>
              </a:lnSpc>
              <a:spcBef>
                <a:spcPts val="1000"/>
              </a:spcBef>
              <a:spcAft>
                <a:spcPts val="0"/>
              </a:spcAft>
              <a:buClr>
                <a:schemeClr val="dk1"/>
              </a:buClr>
              <a:buSzPts val="2800"/>
              <a:buNone/>
            </a:pPr>
            <a:r>
              <a:rPr lang="sv-SE" sz="2800" b="1"/>
              <a:t>Dagens litteratur</a:t>
            </a:r>
            <a:endParaRPr sz="2800" b="1"/>
          </a:p>
          <a:p>
            <a:pPr marL="0" lvl="0" indent="0" algn="l" rtl="0">
              <a:lnSpc>
                <a:spcPct val="90000"/>
              </a:lnSpc>
              <a:spcBef>
                <a:spcPts val="1000"/>
              </a:spcBef>
              <a:spcAft>
                <a:spcPts val="0"/>
              </a:spcAft>
              <a:buClr>
                <a:schemeClr val="dk1"/>
              </a:buClr>
              <a:buSzPts val="2800"/>
              <a:buNone/>
            </a:pPr>
            <a:r>
              <a:rPr lang="sv-SE" sz="2800"/>
              <a:t>“Gender” av Rosemary Lain Priestly</a:t>
            </a:r>
            <a:endParaRPr sz="2800"/>
          </a:p>
          <a:p>
            <a:pPr marL="0" lvl="0" indent="0" algn="l" rtl="0">
              <a:lnSpc>
                <a:spcPct val="90000"/>
              </a:lnSpc>
              <a:spcBef>
                <a:spcPts val="1000"/>
              </a:spcBef>
              <a:spcAft>
                <a:spcPts val="0"/>
              </a:spcAft>
              <a:buClr>
                <a:schemeClr val="dk1"/>
              </a:buClr>
              <a:buSzPts val="2800"/>
              <a:buNone/>
            </a:pP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c5f190c1bc_0_0"/>
          <p:cNvSpPr/>
          <p:nvPr/>
        </p:nvSpPr>
        <p:spPr>
          <a:xfrm>
            <a:off x="-19877" y="-129208"/>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gc5f190c1bc_0_0"/>
          <p:cNvSpPr txBox="1">
            <a:spLocks noGrp="1"/>
          </p:cNvSpPr>
          <p:nvPr>
            <p:ph type="ctrTitle"/>
          </p:nvPr>
        </p:nvSpPr>
        <p:spPr>
          <a:xfrm>
            <a:off x="498117" y="373891"/>
            <a:ext cx="109164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Varför en processutbildning om Inclusive Church?</a:t>
            </a:r>
            <a:endParaRPr/>
          </a:p>
        </p:txBody>
      </p:sp>
      <p:grpSp>
        <p:nvGrpSpPr>
          <p:cNvPr id="103" name="Google Shape;103;gc5f190c1bc_0_0"/>
          <p:cNvGrpSpPr/>
          <p:nvPr/>
        </p:nvGrpSpPr>
        <p:grpSpPr>
          <a:xfrm>
            <a:off x="7451564" y="5874081"/>
            <a:ext cx="4589278" cy="839676"/>
            <a:chOff x="7109726" y="5811495"/>
            <a:chExt cx="4930996" cy="902199"/>
          </a:xfrm>
        </p:grpSpPr>
        <p:pic>
          <p:nvPicPr>
            <p:cNvPr id="104" name="Google Shape;104;gc5f190c1bc_0_0"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05" name="Google Shape;105;gc5f190c1bc_0_0"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06" name="Google Shape;106;gc5f190c1bc_0_0"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07" name="Google Shape;107;gc5f190c1bc_0_0"/>
          <p:cNvSpPr txBox="1">
            <a:spLocks noGrp="1"/>
          </p:cNvSpPr>
          <p:nvPr>
            <p:ph type="subTitle" idx="1"/>
          </p:nvPr>
        </p:nvSpPr>
        <p:spPr>
          <a:xfrm>
            <a:off x="433084" y="1910788"/>
            <a:ext cx="8731500" cy="356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1400"/>
              <a:buFont typeface="Calibri"/>
              <a:buChar char="-"/>
            </a:pPr>
            <a:r>
              <a:rPr lang="sv-SE" sz="2800">
                <a:latin typeface="Calibri"/>
                <a:ea typeface="Calibri"/>
                <a:cs typeface="Calibri"/>
                <a:sym typeface="Calibri"/>
              </a:rPr>
              <a:t>Vilka saknar vi idag i gudstjänst och verksamhet?</a:t>
            </a:r>
            <a:endParaRPr sz="2800">
              <a:latin typeface="Calibri"/>
              <a:ea typeface="Calibri"/>
              <a:cs typeface="Calibri"/>
              <a:sym typeface="Calibri"/>
            </a:endParaRPr>
          </a:p>
          <a:p>
            <a:pPr marL="342900" lvl="0" indent="-342900" algn="l" rtl="0">
              <a:lnSpc>
                <a:spcPct val="100000"/>
              </a:lnSpc>
              <a:spcBef>
                <a:spcPts val="1800"/>
              </a:spcBef>
              <a:spcAft>
                <a:spcPts val="0"/>
              </a:spcAft>
              <a:buClr>
                <a:srgbClr val="000000"/>
              </a:buClr>
              <a:buSzPts val="1400"/>
              <a:buFont typeface="Calibri"/>
              <a:buChar char="-"/>
            </a:pPr>
            <a:r>
              <a:rPr lang="sv-SE" sz="2800">
                <a:latin typeface="Calibri"/>
                <a:ea typeface="Calibri"/>
                <a:cs typeface="Calibri"/>
                <a:sym typeface="Calibri"/>
              </a:rPr>
              <a:t>Varför känner sig några inte välkomna eller upplever församlingen som otillgänglig eller otrygg? </a:t>
            </a:r>
            <a:endParaRPr sz="2800">
              <a:latin typeface="Calibri"/>
              <a:ea typeface="Calibri"/>
              <a:cs typeface="Calibri"/>
              <a:sym typeface="Calibri"/>
            </a:endParaRPr>
          </a:p>
          <a:p>
            <a:pPr marL="342900" lvl="0" indent="-342900" algn="l" rtl="0">
              <a:lnSpc>
                <a:spcPct val="100000"/>
              </a:lnSpc>
              <a:spcBef>
                <a:spcPts val="1800"/>
              </a:spcBef>
              <a:spcAft>
                <a:spcPts val="0"/>
              </a:spcAft>
              <a:buClr>
                <a:srgbClr val="000000"/>
              </a:buClr>
              <a:buSzPts val="1400"/>
              <a:buFont typeface="Calibri"/>
              <a:buChar char="-"/>
            </a:pPr>
            <a:r>
              <a:rPr lang="sv-SE" sz="2800">
                <a:latin typeface="Calibri"/>
                <a:ea typeface="Calibri"/>
                <a:cs typeface="Calibri"/>
                <a:sym typeface="Calibri"/>
              </a:rPr>
              <a:t>Hur kan evangeliet få nå ut till fler?</a:t>
            </a:r>
            <a:endParaRPr sz="2800">
              <a:latin typeface="Calibri"/>
              <a:ea typeface="Calibri"/>
              <a:cs typeface="Calibri"/>
              <a:sym typeface="Calibri"/>
            </a:endParaRPr>
          </a:p>
          <a:p>
            <a:pPr marL="0" lvl="0" indent="0" algn="l" rtl="0">
              <a:lnSpc>
                <a:spcPct val="90000"/>
              </a:lnSpc>
              <a:spcBef>
                <a:spcPts val="180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83434" y="-15096"/>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
          <p:cNvSpPr txBox="1">
            <a:spLocks noGrp="1"/>
          </p:cNvSpPr>
          <p:nvPr>
            <p:ph type="ctrTitle"/>
          </p:nvPr>
        </p:nvSpPr>
        <p:spPr>
          <a:xfrm>
            <a:off x="576944" y="57907"/>
            <a:ext cx="4413648"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Inclusive Church</a:t>
            </a:r>
            <a:endParaRPr sz="4000" b="1">
              <a:solidFill>
                <a:srgbClr val="C00000"/>
              </a:solidFill>
            </a:endParaRPr>
          </a:p>
        </p:txBody>
      </p:sp>
      <p:grpSp>
        <p:nvGrpSpPr>
          <p:cNvPr id="114" name="Google Shape;114;p4"/>
          <p:cNvGrpSpPr/>
          <p:nvPr/>
        </p:nvGrpSpPr>
        <p:grpSpPr>
          <a:xfrm>
            <a:off x="7451494" y="5874026"/>
            <a:ext cx="4589230" cy="839668"/>
            <a:chOff x="7109726" y="5811495"/>
            <a:chExt cx="4930997" cy="902199"/>
          </a:xfrm>
        </p:grpSpPr>
        <p:pic>
          <p:nvPicPr>
            <p:cNvPr id="115" name="Google Shape;115;p4"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16" name="Google Shape;116;p4"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17" name="Google Shape;117;p4"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18" name="Google Shape;118;p4"/>
          <p:cNvSpPr txBox="1">
            <a:spLocks noGrp="1"/>
          </p:cNvSpPr>
          <p:nvPr>
            <p:ph type="subTitle" idx="1"/>
          </p:nvPr>
        </p:nvSpPr>
        <p:spPr>
          <a:xfrm>
            <a:off x="984738" y="1530950"/>
            <a:ext cx="10325687" cy="3723221"/>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960"/>
              <a:buNone/>
            </a:pPr>
            <a:r>
              <a:rPr lang="sv-SE" sz="1960"/>
              <a:t>"We believe in inclusive Church - a church which celebrates and affirms every person and does not discriminate. We will continue to challenge the church where it continues to discriminate against people on grounds of disability, economic power, ethnicity, gender, gender identity, learning disability, mental health, neurodiversity or sexuality. We believe in a Church which welcomes and serves all people in the name of Jesus Christ; which is scripturally faithful; which seeks to proclaim the Gospel afresh for each generation; and which, in the power of the Holy Spirit, allows all people to grasp how wide and long and high and deep is the love of Jesus Christ."</a:t>
            </a:r>
            <a:endParaRPr sz="196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p:nvPr/>
        </p:nvSpPr>
        <p:spPr>
          <a:xfrm>
            <a:off x="-83434" y="-123953"/>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5"/>
          <p:cNvSpPr txBox="1">
            <a:spLocks noGrp="1"/>
          </p:cNvSpPr>
          <p:nvPr>
            <p:ph type="ctrTitle"/>
          </p:nvPr>
        </p:nvSpPr>
        <p:spPr>
          <a:xfrm>
            <a:off x="0" y="38150"/>
            <a:ext cx="4380992" cy="106082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På svenska</a:t>
            </a:r>
            <a:endParaRPr sz="4000" b="1">
              <a:solidFill>
                <a:srgbClr val="C00000"/>
              </a:solidFill>
            </a:endParaRPr>
          </a:p>
        </p:txBody>
      </p:sp>
      <p:grpSp>
        <p:nvGrpSpPr>
          <p:cNvPr id="125" name="Google Shape;125;p5"/>
          <p:cNvGrpSpPr/>
          <p:nvPr/>
        </p:nvGrpSpPr>
        <p:grpSpPr>
          <a:xfrm>
            <a:off x="7451494" y="5874026"/>
            <a:ext cx="4589230" cy="839668"/>
            <a:chOff x="7109726" y="5811495"/>
            <a:chExt cx="4930997" cy="902199"/>
          </a:xfrm>
        </p:grpSpPr>
        <p:pic>
          <p:nvPicPr>
            <p:cNvPr id="126" name="Google Shape;126;p5"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27" name="Google Shape;127;p5"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28" name="Google Shape;128;p5"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29" name="Google Shape;129;p5"/>
          <p:cNvSpPr txBox="1">
            <a:spLocks noGrp="1"/>
          </p:cNvSpPr>
          <p:nvPr>
            <p:ph type="subTitle" idx="1"/>
          </p:nvPr>
        </p:nvSpPr>
        <p:spPr>
          <a:xfrm>
            <a:off x="984738" y="1302350"/>
            <a:ext cx="10325700" cy="3723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ts val="1960"/>
              <a:buNone/>
            </a:pPr>
            <a:r>
              <a:rPr lang="sv-SE" sz="2000"/>
              <a:t>"Vi tror på en inkluderande kyrka - en kyrka som gläder sig över och bekräftar varje individ och som inte är diskriminerande. Vi kommer att fortsätta att utmana kyrkan där den fortsätter att diskriminera människor på grund av funktionsvariationer, ekonomisk makt, etnicitet, kön, könsidentitet, intellektuella funktionsvariationer, psykisk hälsa, neuropsykiatriska funktionsnedsättningar eller sexualitet. Vi tror på en kyrka som välkomnar och tjänar alla människor i Jesu Kristi namn, som är trogen skriften, som försöker förkunna Evangeliet på nytt för varje generation, och som i kraft av den Heliga Anden, tillåter alla människor att förstå hur bred och lång och hög och djup Jesu Kristi kärlek är. ” </a:t>
            </a:r>
            <a:endParaRPr/>
          </a:p>
          <a:p>
            <a:pPr marL="0" lvl="0" indent="0" algn="l" rtl="0">
              <a:lnSpc>
                <a:spcPct val="140000"/>
              </a:lnSpc>
              <a:spcBef>
                <a:spcPts val="0"/>
              </a:spcBef>
              <a:spcAft>
                <a:spcPts val="0"/>
              </a:spcAft>
              <a:buSzPts val="1960"/>
              <a:buNone/>
            </a:pPr>
            <a:endParaRPr sz="2000"/>
          </a:p>
          <a:p>
            <a:pPr marL="0" lvl="0" indent="0" algn="l" rtl="0">
              <a:lnSpc>
                <a:spcPct val="140000"/>
              </a:lnSpc>
              <a:spcBef>
                <a:spcPts val="0"/>
              </a:spcBef>
              <a:spcAft>
                <a:spcPts val="0"/>
              </a:spcAft>
              <a:buSzPts val="1960"/>
              <a:buNone/>
            </a:pPr>
            <a:r>
              <a:rPr lang="sv-SE" sz="2000"/>
              <a:t>/Utbildningsansvarigas egen översättning</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p:nvPr/>
        </p:nvSpPr>
        <p:spPr>
          <a:xfrm>
            <a:off x="0" y="-1"/>
            <a:ext cx="12358868" cy="581561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7"/>
          <p:cNvSpPr txBox="1">
            <a:spLocks noGrp="1"/>
          </p:cNvSpPr>
          <p:nvPr>
            <p:ph type="ctrTitle"/>
          </p:nvPr>
        </p:nvSpPr>
        <p:spPr>
          <a:xfrm>
            <a:off x="-251775" y="130479"/>
            <a:ext cx="4712400" cy="708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Dagens upplägg</a:t>
            </a:r>
            <a:endParaRPr sz="4000" b="1">
              <a:solidFill>
                <a:srgbClr val="C00000"/>
              </a:solidFill>
            </a:endParaRPr>
          </a:p>
        </p:txBody>
      </p:sp>
      <p:grpSp>
        <p:nvGrpSpPr>
          <p:cNvPr id="136" name="Google Shape;136;p7"/>
          <p:cNvGrpSpPr/>
          <p:nvPr/>
        </p:nvGrpSpPr>
        <p:grpSpPr>
          <a:xfrm>
            <a:off x="7451494" y="5874026"/>
            <a:ext cx="4589230" cy="839668"/>
            <a:chOff x="7109726" y="5811495"/>
            <a:chExt cx="4930997" cy="902199"/>
          </a:xfrm>
        </p:grpSpPr>
        <p:pic>
          <p:nvPicPr>
            <p:cNvPr id="137" name="Google Shape;137;p7"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38" name="Google Shape;138;p7"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39" name="Google Shape;139;p7"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40" name="Google Shape;140;p7"/>
          <p:cNvSpPr txBox="1">
            <a:spLocks noGrp="1"/>
          </p:cNvSpPr>
          <p:nvPr>
            <p:ph type="subTitle" idx="1"/>
          </p:nvPr>
        </p:nvSpPr>
        <p:spPr>
          <a:xfrm>
            <a:off x="411650" y="914825"/>
            <a:ext cx="12810300" cy="46587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029"/>
              <a:buNone/>
            </a:pPr>
            <a:r>
              <a:rPr lang="sv-SE" sz="1800"/>
              <a:t>08:45            	Mötet öppnar för incheckning</a:t>
            </a:r>
            <a:endParaRPr sz="1800"/>
          </a:p>
          <a:p>
            <a:pPr marL="0" lvl="0" indent="0" algn="l" rtl="0">
              <a:lnSpc>
                <a:spcPct val="150000"/>
              </a:lnSpc>
              <a:spcBef>
                <a:spcPts val="0"/>
              </a:spcBef>
              <a:spcAft>
                <a:spcPts val="0"/>
              </a:spcAft>
              <a:buClr>
                <a:schemeClr val="dk1"/>
              </a:buClr>
              <a:buSzPts val="2029"/>
              <a:buNone/>
            </a:pPr>
            <a:r>
              <a:rPr lang="sv-SE" sz="1800"/>
              <a:t>09:00            	Välkomna och presentation av dagens tema, upplägg samt kort återkoppling från förra utbildningstillfället. </a:t>
            </a:r>
            <a:endParaRPr sz="1800">
              <a:latin typeface="Times New Roman"/>
              <a:ea typeface="Times New Roman"/>
              <a:cs typeface="Times New Roman"/>
              <a:sym typeface="Times New Roman"/>
            </a:endParaRPr>
          </a:p>
          <a:p>
            <a:pPr marL="0" lvl="0" indent="0" algn="l" rtl="0">
              <a:lnSpc>
                <a:spcPct val="150000"/>
              </a:lnSpc>
              <a:spcBef>
                <a:spcPts val="0"/>
              </a:spcBef>
              <a:spcAft>
                <a:spcPts val="0"/>
              </a:spcAft>
              <a:buClr>
                <a:schemeClr val="dk1"/>
              </a:buClr>
              <a:buSzPts val="2029"/>
              <a:buNone/>
            </a:pPr>
            <a:r>
              <a:rPr lang="sv-SE" sz="1800"/>
              <a:t>09:15            	Frida Ohlsson Sandahl föreläsning</a:t>
            </a:r>
            <a:endParaRPr sz="1800"/>
          </a:p>
          <a:p>
            <a:pPr marL="0" lvl="0" indent="0" algn="l" rtl="0">
              <a:lnSpc>
                <a:spcPct val="150000"/>
              </a:lnSpc>
              <a:spcBef>
                <a:spcPts val="0"/>
              </a:spcBef>
              <a:spcAft>
                <a:spcPts val="0"/>
              </a:spcAft>
              <a:buClr>
                <a:schemeClr val="dk1"/>
              </a:buClr>
              <a:buSzPts val="2029"/>
              <a:buNone/>
            </a:pPr>
            <a:r>
              <a:rPr lang="sv-SE" sz="1800"/>
              <a:t>09:45            	Paus            	</a:t>
            </a:r>
            <a:endParaRPr sz="1800">
              <a:latin typeface="Times New Roman"/>
              <a:ea typeface="Times New Roman"/>
              <a:cs typeface="Times New Roman"/>
              <a:sym typeface="Times New Roman"/>
            </a:endParaRPr>
          </a:p>
          <a:p>
            <a:pPr marL="0" lvl="0" indent="0" algn="l" rtl="0">
              <a:lnSpc>
                <a:spcPct val="150000"/>
              </a:lnSpc>
              <a:spcBef>
                <a:spcPts val="0"/>
              </a:spcBef>
              <a:spcAft>
                <a:spcPts val="0"/>
              </a:spcAft>
              <a:buClr>
                <a:schemeClr val="dk1"/>
              </a:buClr>
              <a:buSzPts val="2029"/>
              <a:buNone/>
            </a:pPr>
            <a:r>
              <a:rPr lang="sv-SE" sz="1800"/>
              <a:t>10:00            	Alex Clare Young föreläsning</a:t>
            </a:r>
            <a:endParaRPr sz="1800">
              <a:latin typeface="Times New Roman"/>
              <a:ea typeface="Times New Roman"/>
              <a:cs typeface="Times New Roman"/>
              <a:sym typeface="Times New Roman"/>
            </a:endParaRPr>
          </a:p>
          <a:p>
            <a:pPr marL="0" lvl="0" indent="0" algn="l" rtl="0">
              <a:lnSpc>
                <a:spcPct val="150000"/>
              </a:lnSpc>
              <a:spcBef>
                <a:spcPts val="0"/>
              </a:spcBef>
              <a:spcAft>
                <a:spcPts val="0"/>
              </a:spcAft>
              <a:buClr>
                <a:schemeClr val="dk1"/>
              </a:buClr>
              <a:buSzPts val="2029"/>
              <a:buNone/>
            </a:pPr>
            <a:r>
              <a:rPr lang="sv-SE" sz="1800"/>
              <a:t>10:20		Kort paus 5 minuter</a:t>
            </a:r>
            <a:endParaRPr sz="1800">
              <a:latin typeface="Times New Roman"/>
              <a:ea typeface="Times New Roman"/>
              <a:cs typeface="Times New Roman"/>
              <a:sym typeface="Times New Roman"/>
            </a:endParaRPr>
          </a:p>
          <a:p>
            <a:pPr marL="0" marR="38100" lvl="0" indent="0" algn="l" rtl="0">
              <a:lnSpc>
                <a:spcPct val="150000"/>
              </a:lnSpc>
              <a:spcBef>
                <a:spcPts val="0"/>
              </a:spcBef>
              <a:spcAft>
                <a:spcPts val="0"/>
              </a:spcAft>
              <a:buClr>
                <a:schemeClr val="dk1"/>
              </a:buClr>
              <a:buSzPts val="1100"/>
              <a:buFont typeface="Arial"/>
              <a:buNone/>
            </a:pPr>
            <a:r>
              <a:rPr lang="sv-SE" sz="1800"/>
              <a:t>10:25		Samtal i breakout-rooms  </a:t>
            </a:r>
            <a:br>
              <a:rPr lang="sv-SE" sz="1800">
                <a:latin typeface="Times New Roman"/>
                <a:ea typeface="Times New Roman"/>
                <a:cs typeface="Times New Roman"/>
                <a:sym typeface="Times New Roman"/>
              </a:rPr>
            </a:br>
            <a:r>
              <a:rPr lang="sv-SE" sz="1800"/>
              <a:t>10.55            	Kort paus 5 minuter</a:t>
            </a:r>
            <a:br>
              <a:rPr lang="sv-SE" sz="1800">
                <a:latin typeface="Times New Roman"/>
                <a:ea typeface="Times New Roman"/>
                <a:cs typeface="Times New Roman"/>
                <a:sym typeface="Times New Roman"/>
              </a:rPr>
            </a:br>
            <a:r>
              <a:rPr lang="sv-SE" sz="1800"/>
              <a:t>11:00            	Möjlighet att ställa frågor till Frida</a:t>
            </a:r>
            <a:br>
              <a:rPr lang="sv-SE" sz="1800"/>
            </a:br>
            <a:r>
              <a:rPr lang="sv-SE" sz="1800"/>
              <a:t>11.15		Frida föreläsning forts.</a:t>
            </a:r>
            <a:br>
              <a:rPr lang="sv-SE" sz="1800">
                <a:latin typeface="Times New Roman"/>
                <a:ea typeface="Times New Roman"/>
                <a:cs typeface="Times New Roman"/>
                <a:sym typeface="Times New Roman"/>
              </a:rPr>
            </a:br>
            <a:r>
              <a:rPr lang="sv-SE" sz="1800"/>
              <a:t>11:45            	Hemuppgift delas, datum/tema/föreläsare till nästa gång, bön. 	</a:t>
            </a:r>
            <a:br>
              <a:rPr lang="sv-SE" sz="1800">
                <a:latin typeface="Times New Roman"/>
                <a:ea typeface="Times New Roman"/>
                <a:cs typeface="Times New Roman"/>
                <a:sym typeface="Times New Roman"/>
              </a:rPr>
            </a:br>
            <a:r>
              <a:rPr lang="sv-SE" sz="1800"/>
              <a:t>12:00            	Slut</a:t>
            </a:r>
            <a:endParaRPr sz="1800">
              <a:latin typeface="Times New Roman"/>
              <a:ea typeface="Times New Roman"/>
              <a:cs typeface="Times New Roman"/>
              <a:sym typeface="Times New Roman"/>
            </a:endParaRPr>
          </a:p>
          <a:p>
            <a:pPr marL="0" lvl="0" indent="0" algn="l" rtl="0">
              <a:lnSpc>
                <a:spcPct val="87000"/>
              </a:lnSpc>
              <a:spcBef>
                <a:spcPts val="1000"/>
              </a:spcBef>
              <a:spcAft>
                <a:spcPts val="0"/>
              </a:spcAft>
              <a:buClr>
                <a:schemeClr val="dk1"/>
              </a:buClr>
              <a:buSzPts val="2029"/>
              <a:buNone/>
            </a:pPr>
            <a:r>
              <a:rPr lang="sv-SE" sz="2200"/>
              <a:t>  </a:t>
            </a:r>
            <a:endParaRPr sz="236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p:nvPr/>
        </p:nvSpPr>
        <p:spPr>
          <a:xfrm>
            <a:off x="0" y="1"/>
            <a:ext cx="12358868" cy="5815613"/>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8"/>
          <p:cNvSpPr txBox="1">
            <a:spLocks noGrp="1"/>
          </p:cNvSpPr>
          <p:nvPr>
            <p:ph type="ctrTitle"/>
          </p:nvPr>
        </p:nvSpPr>
        <p:spPr>
          <a:xfrm>
            <a:off x="174170" y="-108860"/>
            <a:ext cx="42436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Att tänka på…</a:t>
            </a:r>
            <a:endParaRPr sz="4000" b="1">
              <a:solidFill>
                <a:srgbClr val="C00000"/>
              </a:solidFill>
            </a:endParaRPr>
          </a:p>
        </p:txBody>
      </p:sp>
      <p:grpSp>
        <p:nvGrpSpPr>
          <p:cNvPr id="147" name="Google Shape;147;p8"/>
          <p:cNvGrpSpPr/>
          <p:nvPr/>
        </p:nvGrpSpPr>
        <p:grpSpPr>
          <a:xfrm>
            <a:off x="7451494" y="5874026"/>
            <a:ext cx="4589230" cy="839668"/>
            <a:chOff x="7109726" y="5811495"/>
            <a:chExt cx="4930997" cy="902199"/>
          </a:xfrm>
        </p:grpSpPr>
        <p:pic>
          <p:nvPicPr>
            <p:cNvPr id="148" name="Google Shape;148;p8"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49" name="Google Shape;149;p8"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50" name="Google Shape;150;p8"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51" name="Google Shape;151;p8"/>
          <p:cNvSpPr txBox="1">
            <a:spLocks noGrp="1"/>
          </p:cNvSpPr>
          <p:nvPr>
            <p:ph type="subTitle" idx="1"/>
          </p:nvPr>
        </p:nvSpPr>
        <p:spPr>
          <a:xfrm>
            <a:off x="694837" y="1242547"/>
            <a:ext cx="10822249" cy="4204322"/>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Clr>
                <a:schemeClr val="dk1"/>
              </a:buClr>
              <a:buSzPts val="2800"/>
              <a:buFont typeface="Arial"/>
              <a:buChar char="•"/>
            </a:pPr>
            <a:r>
              <a:rPr lang="sv-SE"/>
              <a:t>Vi är många – kom ihåg att ha mikrofonen avstängd förutom i grupprummen. </a:t>
            </a:r>
            <a:endParaRPr/>
          </a:p>
          <a:p>
            <a:pPr marL="457200" lvl="0" indent="-457200" algn="l" rtl="0">
              <a:lnSpc>
                <a:spcPct val="115000"/>
              </a:lnSpc>
              <a:spcBef>
                <a:spcPts val="1000"/>
              </a:spcBef>
              <a:spcAft>
                <a:spcPts val="0"/>
              </a:spcAft>
              <a:buClr>
                <a:schemeClr val="dk1"/>
              </a:buClr>
              <a:buSzPts val="2800"/>
              <a:buFont typeface="Arial"/>
              <a:buChar char="•"/>
            </a:pPr>
            <a:r>
              <a:rPr lang="sv-SE"/>
              <a:t>Alla samtal sker i grupprum på Zoom och såklart med kollegor på hemmaplan. </a:t>
            </a:r>
            <a:endParaRPr/>
          </a:p>
          <a:p>
            <a:pPr marL="457200" lvl="0" indent="-457200" algn="l" rtl="0">
              <a:lnSpc>
                <a:spcPct val="115000"/>
              </a:lnSpc>
              <a:spcBef>
                <a:spcPts val="1000"/>
              </a:spcBef>
              <a:spcAft>
                <a:spcPts val="0"/>
              </a:spcAft>
              <a:buClr>
                <a:schemeClr val="dk1"/>
              </a:buClr>
              <a:buSzPts val="2800"/>
              <a:buFont typeface="Arial"/>
              <a:buChar char="•"/>
            </a:pPr>
            <a:r>
              <a:rPr lang="sv-SE"/>
              <a:t>Chatten används enbart för tekniska frågor och då utbildningsledningen uppmuntrar till det. </a:t>
            </a:r>
            <a:endParaRPr/>
          </a:p>
          <a:p>
            <a:pPr marL="457200" lvl="0" indent="-457200" algn="l" rtl="0">
              <a:lnSpc>
                <a:spcPct val="115000"/>
              </a:lnSpc>
              <a:spcBef>
                <a:spcPts val="1000"/>
              </a:spcBef>
              <a:spcAft>
                <a:spcPts val="0"/>
              </a:spcAft>
              <a:buClr>
                <a:schemeClr val="dk1"/>
              </a:buClr>
              <a:buSzPts val="2800"/>
              <a:buFont typeface="Arial"/>
              <a:buChar char="•"/>
            </a:pPr>
            <a:r>
              <a:rPr lang="sv-SE"/>
              <a:t>Idéer, tankar, frågor och feedback – maila utbildningsledningen!</a:t>
            </a:r>
            <a:endParaRPr/>
          </a:p>
          <a:p>
            <a:pPr marL="457200" lvl="0" indent="-457200" algn="l" rtl="0">
              <a:lnSpc>
                <a:spcPct val="115000"/>
              </a:lnSpc>
              <a:spcBef>
                <a:spcPts val="1000"/>
              </a:spcBef>
              <a:spcAft>
                <a:spcPts val="0"/>
              </a:spcAft>
              <a:buClr>
                <a:schemeClr val="dk1"/>
              </a:buClr>
              <a:buSzPts val="2800"/>
              <a:buFont typeface="Arial"/>
              <a:buChar char="•"/>
            </a:pPr>
            <a:r>
              <a:rPr lang="sv-SE"/>
              <a:t>Info, länkar och mailadresser hittar du på:</a:t>
            </a:r>
            <a:endParaRPr/>
          </a:p>
          <a:p>
            <a:pPr marL="0" lvl="0" indent="0" algn="l" rtl="0">
              <a:lnSpc>
                <a:spcPct val="115000"/>
              </a:lnSpc>
              <a:spcBef>
                <a:spcPts val="1000"/>
              </a:spcBef>
              <a:spcAft>
                <a:spcPts val="0"/>
              </a:spcAft>
              <a:buClr>
                <a:schemeClr val="dk1"/>
              </a:buClr>
              <a:buSzPts val="2800"/>
              <a:buNone/>
            </a:pPr>
            <a:r>
              <a:rPr lang="sv-SE" u="sng">
                <a:solidFill>
                  <a:schemeClr val="hlink"/>
                </a:solidFill>
                <a:latin typeface="Calibri"/>
                <a:ea typeface="Calibri"/>
                <a:cs typeface="Calibri"/>
                <a:sym typeface="Calibri"/>
                <a:hlinkClick r:id="rId6"/>
              </a:rPr>
              <a:t>https://www.svenskakyrkan.se/framtidenborhososs/finns-det-rum-for-mig</a:t>
            </a:r>
            <a:r>
              <a:rPr lang="sv-SE">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c47d2deb43_1_5"/>
          <p:cNvSpPr/>
          <p:nvPr/>
        </p:nvSpPr>
        <p:spPr>
          <a:xfrm>
            <a:off x="-159500" y="0"/>
            <a:ext cx="12518400" cy="58155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gc47d2deb43_1_5"/>
          <p:cNvSpPr txBox="1">
            <a:spLocks noGrp="1"/>
          </p:cNvSpPr>
          <p:nvPr>
            <p:ph type="ctrTitle"/>
          </p:nvPr>
        </p:nvSpPr>
        <p:spPr>
          <a:xfrm>
            <a:off x="-159495" y="1187700"/>
            <a:ext cx="84837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Frida Ohlsson Sandahl</a:t>
            </a:r>
            <a:endParaRPr sz="4000" b="1">
              <a:solidFill>
                <a:srgbClr val="C00000"/>
              </a:solidFill>
            </a:endParaRPr>
          </a:p>
        </p:txBody>
      </p:sp>
      <p:grpSp>
        <p:nvGrpSpPr>
          <p:cNvPr id="158" name="Google Shape;158;gc47d2deb43_1_5"/>
          <p:cNvGrpSpPr/>
          <p:nvPr/>
        </p:nvGrpSpPr>
        <p:grpSpPr>
          <a:xfrm>
            <a:off x="7451564" y="5874081"/>
            <a:ext cx="4589278" cy="839676"/>
            <a:chOff x="7109726" y="5811495"/>
            <a:chExt cx="4930996" cy="902199"/>
          </a:xfrm>
        </p:grpSpPr>
        <p:pic>
          <p:nvPicPr>
            <p:cNvPr id="159" name="Google Shape;159;gc47d2deb43_1_5"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60" name="Google Shape;160;gc47d2deb43_1_5"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61" name="Google Shape;161;gc47d2deb43_1_5"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62" name="Google Shape;162;gc47d2deb43_1_5"/>
          <p:cNvSpPr txBox="1">
            <a:spLocks noGrp="1"/>
          </p:cNvSpPr>
          <p:nvPr>
            <p:ph type="subTitle" idx="1"/>
          </p:nvPr>
        </p:nvSpPr>
        <p:spPr>
          <a:xfrm>
            <a:off x="1369800" y="2627651"/>
            <a:ext cx="10822200" cy="1701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2800"/>
              <a:buNone/>
            </a:pPr>
            <a:r>
              <a:rPr lang="sv-SE"/>
              <a:t> 	</a:t>
            </a:r>
            <a:r>
              <a:rPr lang="sv-SE" b="1"/>
              <a:t>Om Genus</a:t>
            </a:r>
            <a:endParaRPr b="1"/>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d8adfc0802_4_0"/>
          <p:cNvSpPr/>
          <p:nvPr/>
        </p:nvSpPr>
        <p:spPr>
          <a:xfrm>
            <a:off x="-19877" y="-129208"/>
            <a:ext cx="12358800"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gd8adfc0802_4_0"/>
          <p:cNvSpPr txBox="1">
            <a:spLocks noGrp="1"/>
          </p:cNvSpPr>
          <p:nvPr>
            <p:ph type="ctrTitle"/>
          </p:nvPr>
        </p:nvSpPr>
        <p:spPr>
          <a:xfrm>
            <a:off x="403050" y="-290350"/>
            <a:ext cx="116376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15 minuters paus…</a:t>
            </a:r>
            <a:endParaRPr sz="4000" b="1">
              <a:solidFill>
                <a:srgbClr val="C00000"/>
              </a:solidFill>
            </a:endParaRPr>
          </a:p>
        </p:txBody>
      </p:sp>
      <p:grpSp>
        <p:nvGrpSpPr>
          <p:cNvPr id="169" name="Google Shape;169;gd8adfc0802_4_0"/>
          <p:cNvGrpSpPr/>
          <p:nvPr/>
        </p:nvGrpSpPr>
        <p:grpSpPr>
          <a:xfrm>
            <a:off x="7451564" y="5874081"/>
            <a:ext cx="4589279" cy="839676"/>
            <a:chOff x="7109726" y="5811495"/>
            <a:chExt cx="4930997" cy="902199"/>
          </a:xfrm>
        </p:grpSpPr>
        <p:pic>
          <p:nvPicPr>
            <p:cNvPr id="170" name="Google Shape;170;gd8adfc0802_4_0"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71" name="Google Shape;171;gd8adfc0802_4_0"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72" name="Google Shape;172;gd8adfc0802_4_0"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73" name="Google Shape;173;gd8adfc0802_4_0"/>
          <p:cNvSpPr txBox="1">
            <a:spLocks noGrp="1"/>
          </p:cNvSpPr>
          <p:nvPr>
            <p:ph type="subTitle" idx="1"/>
          </p:nvPr>
        </p:nvSpPr>
        <p:spPr>
          <a:xfrm>
            <a:off x="694837" y="1634433"/>
            <a:ext cx="11497200" cy="420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pic>
        <p:nvPicPr>
          <p:cNvPr id="174" name="Google Shape;174;gd8adfc0802_4_0"/>
          <p:cNvPicPr preferRelativeResize="0"/>
          <p:nvPr/>
        </p:nvPicPr>
        <p:blipFill rotWithShape="1">
          <a:blip r:embed="rId6">
            <a:alphaModFix/>
          </a:blip>
          <a:srcRect/>
          <a:stretch/>
        </p:blipFill>
        <p:spPr>
          <a:xfrm>
            <a:off x="4010025" y="1212395"/>
            <a:ext cx="4171950" cy="4171950"/>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812</Words>
  <Application>Microsoft Office PowerPoint</Application>
  <PresentationFormat>Bredbild</PresentationFormat>
  <Paragraphs>89</Paragraphs>
  <Slides>18</Slides>
  <Notes>18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Times New Roman</vt:lpstr>
      <vt:lpstr>Office-tema</vt:lpstr>
      <vt:lpstr>Finns det rum för mig?</vt:lpstr>
      <vt:lpstr>Välkomna till utbildningstillfälle 5</vt:lpstr>
      <vt:lpstr>Varför en processutbildning om Inclusive Church?</vt:lpstr>
      <vt:lpstr>Inclusive Church</vt:lpstr>
      <vt:lpstr>På svenska</vt:lpstr>
      <vt:lpstr>Dagens upplägg</vt:lpstr>
      <vt:lpstr>Att tänka på…</vt:lpstr>
      <vt:lpstr>Frida Ohlsson Sandahl</vt:lpstr>
      <vt:lpstr>15 minuters paus…</vt:lpstr>
      <vt:lpstr>Alex Clare Young</vt:lpstr>
      <vt:lpstr>5 minuters paus…</vt:lpstr>
      <vt:lpstr>Riktlinjer för samtalet</vt:lpstr>
      <vt:lpstr>Att tänka på innan ni påbörjar samtalet</vt:lpstr>
      <vt:lpstr>Frågor till samtal i grupper </vt:lpstr>
      <vt:lpstr>5 minuters paus…</vt:lpstr>
      <vt:lpstr>Hemuppgifter till nästa gång</vt:lpstr>
      <vt:lpstr>Fördjupning för den som vill</vt:lpstr>
      <vt:lpstr>Utbildningstillfälle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Finns det rum för mig?</dc:title>
  <dc:creator>Ebba Älverbrandt</dc:creator>
  <cp:lastModifiedBy>Johanna Linder</cp:lastModifiedBy>
  <cp:revision>1</cp:revision>
  <dcterms:modified xsi:type="dcterms:W3CDTF">2021-05-20T10:40:31Z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312f08-4471-4def-8412-0afd2913b0a1_Enabled">
    <vt:lpwstr>true</vt:lpwstr>
  </property>
  <property fmtid="{D5CDD505-2E9C-101B-9397-08002B2CF9AE}" pid="3" name="MSIP_Label_ab312f08-4471-4def-8412-0afd2913b0a1_SetDate">
    <vt:lpwstr>2021-02-09T09:12:33Z</vt:lpwstr>
  </property>
  <property fmtid="{D5CDD505-2E9C-101B-9397-08002B2CF9AE}" pid="4" name="MSIP_Label_ab312f08-4471-4def-8412-0afd2913b0a1_Method">
    <vt:lpwstr>Standard</vt:lpwstr>
  </property>
  <property fmtid="{D5CDD505-2E9C-101B-9397-08002B2CF9AE}" pid="5" name="MSIP_Label_ab312f08-4471-4def-8412-0afd2913b0a1_Name">
    <vt:lpwstr>Public</vt:lpwstr>
  </property>
  <property fmtid="{D5CDD505-2E9C-101B-9397-08002B2CF9AE}" pid="6" name="MSIP_Label_ab312f08-4471-4def-8412-0afd2913b0a1_SiteId">
    <vt:lpwstr>3619ea90-fa6e-40bf-aa11-2d4a18ad7689</vt:lpwstr>
  </property>
  <property fmtid="{D5CDD505-2E9C-101B-9397-08002B2CF9AE}" pid="7" name="MSIP_Label_ab312f08-4471-4def-8412-0afd2913b0a1_ActionId">
    <vt:lpwstr>288fb279-11b5-4412-9e20-b0caab767483</vt:lpwstr>
  </property>
  <property fmtid="{D5CDD505-2E9C-101B-9397-08002B2CF9AE}" pid="8" name="MSIP_Label_ab312f08-4471-4def-8412-0afd2913b0a1_ContentBits">
    <vt:lpwstr>0</vt:lpwstr>
  </property>
</Properties>
</file>